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4"/>
  </p:notesMasterIdLst>
  <p:handoutMasterIdLst>
    <p:handoutMasterId r:id="rId65"/>
  </p:handoutMasterIdLst>
  <p:sldIdLst>
    <p:sldId id="500" r:id="rId3"/>
    <p:sldId id="849" r:id="rId4"/>
    <p:sldId id="822" r:id="rId5"/>
    <p:sldId id="748" r:id="rId6"/>
    <p:sldId id="783" r:id="rId7"/>
    <p:sldId id="784" r:id="rId8"/>
    <p:sldId id="715" r:id="rId9"/>
    <p:sldId id="786" r:id="rId10"/>
    <p:sldId id="716" r:id="rId11"/>
    <p:sldId id="749" r:id="rId12"/>
    <p:sldId id="850" r:id="rId13"/>
    <p:sldId id="787" r:id="rId14"/>
    <p:sldId id="810" r:id="rId15"/>
    <p:sldId id="793" r:id="rId16"/>
    <p:sldId id="750" r:id="rId17"/>
    <p:sldId id="811" r:id="rId18"/>
    <p:sldId id="794" r:id="rId19"/>
    <p:sldId id="798" r:id="rId20"/>
    <p:sldId id="797" r:id="rId21"/>
    <p:sldId id="799" r:id="rId22"/>
    <p:sldId id="795" r:id="rId23"/>
    <p:sldId id="812" r:id="rId24"/>
    <p:sldId id="788" r:id="rId25"/>
    <p:sldId id="800" r:id="rId26"/>
    <p:sldId id="801" r:id="rId27"/>
    <p:sldId id="813" r:id="rId28"/>
    <p:sldId id="790" r:id="rId29"/>
    <p:sldId id="814" r:id="rId30"/>
    <p:sldId id="804" r:id="rId31"/>
    <p:sldId id="826" r:id="rId32"/>
    <p:sldId id="839" r:id="rId33"/>
    <p:sldId id="840" r:id="rId34"/>
    <p:sldId id="841" r:id="rId35"/>
    <p:sldId id="842" r:id="rId36"/>
    <p:sldId id="843" r:id="rId37"/>
    <p:sldId id="844" r:id="rId38"/>
    <p:sldId id="845" r:id="rId39"/>
    <p:sldId id="829" r:id="rId40"/>
    <p:sldId id="830" r:id="rId41"/>
    <p:sldId id="831" r:id="rId42"/>
    <p:sldId id="832" r:id="rId43"/>
    <p:sldId id="825" r:id="rId44"/>
    <p:sldId id="805" r:id="rId45"/>
    <p:sldId id="751" r:id="rId46"/>
    <p:sldId id="816" r:id="rId47"/>
    <p:sldId id="817" r:id="rId48"/>
    <p:sldId id="815" r:id="rId49"/>
    <p:sldId id="818" r:id="rId50"/>
    <p:sldId id="851" r:id="rId51"/>
    <p:sldId id="807" r:id="rId52"/>
    <p:sldId id="809" r:id="rId53"/>
    <p:sldId id="820" r:id="rId54"/>
    <p:sldId id="819" r:id="rId55"/>
    <p:sldId id="821" r:id="rId56"/>
    <p:sldId id="853" r:id="rId57"/>
    <p:sldId id="854" r:id="rId58"/>
    <p:sldId id="855" r:id="rId59"/>
    <p:sldId id="856" r:id="rId60"/>
    <p:sldId id="838" r:id="rId61"/>
    <p:sldId id="857" r:id="rId62"/>
    <p:sldId id="681" r:id="rId63"/>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6346" autoAdjust="0"/>
    <p:restoredTop sz="57307" autoAdjust="0"/>
  </p:normalViewPr>
  <p:slideViewPr>
    <p:cSldViewPr snapToGrid="0">
      <p:cViewPr varScale="1">
        <p:scale>
          <a:sx n="66" d="100"/>
          <a:sy n="66" d="100"/>
        </p:scale>
        <p:origin x="2526" y="7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Lst>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13" Type="http://schemas.openxmlformats.org/officeDocument/2006/relationships/slide" Target="slides/slide15.xml"/><Relationship Id="rId18" Type="http://schemas.openxmlformats.org/officeDocument/2006/relationships/slide" Target="slides/slide20.xml"/><Relationship Id="rId26" Type="http://schemas.openxmlformats.org/officeDocument/2006/relationships/slide" Target="slides/slide28.xml"/><Relationship Id="rId39" Type="http://schemas.openxmlformats.org/officeDocument/2006/relationships/slide" Target="slides/slide41.xml"/><Relationship Id="rId21" Type="http://schemas.openxmlformats.org/officeDocument/2006/relationships/slide" Target="slides/slide23.xml"/><Relationship Id="rId34" Type="http://schemas.openxmlformats.org/officeDocument/2006/relationships/slide" Target="slides/slide36.xml"/><Relationship Id="rId42" Type="http://schemas.openxmlformats.org/officeDocument/2006/relationships/slide" Target="slides/slide44.xml"/><Relationship Id="rId47" Type="http://schemas.openxmlformats.org/officeDocument/2006/relationships/slide" Target="slides/slide50.xml"/><Relationship Id="rId50" Type="http://schemas.openxmlformats.org/officeDocument/2006/relationships/slide" Target="slides/slide53.xml"/><Relationship Id="rId55" Type="http://schemas.openxmlformats.org/officeDocument/2006/relationships/slide" Target="slides/slide59.xml"/><Relationship Id="rId7" Type="http://schemas.openxmlformats.org/officeDocument/2006/relationships/slide" Target="slides/slide9.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27.xml"/><Relationship Id="rId33" Type="http://schemas.openxmlformats.org/officeDocument/2006/relationships/slide" Target="slides/slide35.xml"/><Relationship Id="rId38" Type="http://schemas.openxmlformats.org/officeDocument/2006/relationships/slide" Target="slides/slide40.xml"/><Relationship Id="rId46" Type="http://schemas.openxmlformats.org/officeDocument/2006/relationships/slide" Target="slides/slide48.xml"/><Relationship Id="rId2" Type="http://schemas.openxmlformats.org/officeDocument/2006/relationships/slide" Target="slides/slide4.xml"/><Relationship Id="rId16" Type="http://schemas.openxmlformats.org/officeDocument/2006/relationships/slide" Target="slides/slide18.xml"/><Relationship Id="rId20" Type="http://schemas.openxmlformats.org/officeDocument/2006/relationships/slide" Target="slides/slide22.xml"/><Relationship Id="rId29" Type="http://schemas.openxmlformats.org/officeDocument/2006/relationships/slide" Target="slides/slide31.xml"/><Relationship Id="rId41" Type="http://schemas.openxmlformats.org/officeDocument/2006/relationships/slide" Target="slides/slide43.xml"/><Relationship Id="rId54" Type="http://schemas.openxmlformats.org/officeDocument/2006/relationships/slide" Target="slides/slide58.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26.xml"/><Relationship Id="rId32" Type="http://schemas.openxmlformats.org/officeDocument/2006/relationships/slide" Target="slides/slide34.xml"/><Relationship Id="rId37" Type="http://schemas.openxmlformats.org/officeDocument/2006/relationships/slide" Target="slides/slide39.xml"/><Relationship Id="rId40" Type="http://schemas.openxmlformats.org/officeDocument/2006/relationships/slide" Target="slides/slide42.xml"/><Relationship Id="rId45" Type="http://schemas.openxmlformats.org/officeDocument/2006/relationships/slide" Target="slides/slide47.xml"/><Relationship Id="rId53" Type="http://schemas.openxmlformats.org/officeDocument/2006/relationships/slide" Target="slides/slide57.xml"/><Relationship Id="rId5" Type="http://schemas.openxmlformats.org/officeDocument/2006/relationships/slide" Target="slides/slide7.xml"/><Relationship Id="rId15" Type="http://schemas.openxmlformats.org/officeDocument/2006/relationships/slide" Target="slides/slide17.xml"/><Relationship Id="rId23" Type="http://schemas.openxmlformats.org/officeDocument/2006/relationships/slide" Target="slides/slide25.xml"/><Relationship Id="rId28" Type="http://schemas.openxmlformats.org/officeDocument/2006/relationships/slide" Target="slides/slide30.xml"/><Relationship Id="rId36" Type="http://schemas.openxmlformats.org/officeDocument/2006/relationships/slide" Target="slides/slide38.xml"/><Relationship Id="rId49" Type="http://schemas.openxmlformats.org/officeDocument/2006/relationships/slide" Target="slides/slide52.xml"/><Relationship Id="rId10" Type="http://schemas.openxmlformats.org/officeDocument/2006/relationships/slide" Target="slides/slide12.xml"/><Relationship Id="rId19" Type="http://schemas.openxmlformats.org/officeDocument/2006/relationships/slide" Target="slides/slide21.xml"/><Relationship Id="rId31" Type="http://schemas.openxmlformats.org/officeDocument/2006/relationships/slide" Target="slides/slide33.xml"/><Relationship Id="rId44" Type="http://schemas.openxmlformats.org/officeDocument/2006/relationships/slide" Target="slides/slide46.xml"/><Relationship Id="rId52" Type="http://schemas.openxmlformats.org/officeDocument/2006/relationships/slide" Target="slides/slide56.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6.xml"/><Relationship Id="rId22" Type="http://schemas.openxmlformats.org/officeDocument/2006/relationships/slide" Target="slides/slide24.xml"/><Relationship Id="rId27" Type="http://schemas.openxmlformats.org/officeDocument/2006/relationships/slide" Target="slides/slide29.xml"/><Relationship Id="rId30" Type="http://schemas.openxmlformats.org/officeDocument/2006/relationships/slide" Target="slides/slide32.xml"/><Relationship Id="rId35" Type="http://schemas.openxmlformats.org/officeDocument/2006/relationships/slide" Target="slides/slide37.xml"/><Relationship Id="rId43" Type="http://schemas.openxmlformats.org/officeDocument/2006/relationships/slide" Target="slides/slide45.xml"/><Relationship Id="rId48" Type="http://schemas.openxmlformats.org/officeDocument/2006/relationships/slide" Target="slides/slide51.xml"/><Relationship Id="rId56" Type="http://schemas.openxmlformats.org/officeDocument/2006/relationships/slide" Target="slides/slide60.xml"/><Relationship Id="rId8" Type="http://schemas.openxmlformats.org/officeDocument/2006/relationships/slide" Target="slides/slide10.xml"/><Relationship Id="rId51" Type="http://schemas.openxmlformats.org/officeDocument/2006/relationships/slide" Target="slides/slide54.xml"/><Relationship Id="rId3"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mailto:bmcgahan@INE.com" TargetMode="External"/><Relationship Id="rId2" Type="http://schemas.openxmlformats.org/officeDocument/2006/relationships/slide" Target="../slides/slide34.xml"/><Relationship Id="rId1" Type="http://schemas.openxmlformats.org/officeDocument/2006/relationships/notesMaster" Target="../notesMasters/notesMaster1.xml"/><Relationship Id="rId6" Type="http://schemas.openxmlformats.org/officeDocument/2006/relationships/hyperlink" Target="http://blog.ine.com/" TargetMode="External"/><Relationship Id="rId5" Type="http://schemas.openxmlformats.org/officeDocument/2006/relationships/hyperlink" Target="http://www.ieoc.com/" TargetMode="External"/><Relationship Id="rId4" Type="http://schemas.openxmlformats.org/officeDocument/2006/relationships/hyperlink" Target="http://www.ine.co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to Networks</a:t>
            </a:r>
            <a:endParaRPr lang="en-US" b="1" dirty="0"/>
          </a:p>
          <a:p>
            <a:pPr>
              <a:buFontTx/>
              <a:buNone/>
            </a:pPr>
            <a:r>
              <a:rPr lang="en-US" sz="1300" b="1" dirty="0"/>
              <a:t>Chapter </a:t>
            </a:r>
            <a:r>
              <a:rPr lang="en-US" sz="1300" b="1" dirty="0" smtClean="0"/>
              <a:t>8: IP Addressing</a:t>
            </a:r>
            <a:endParaRPr lang="en-GB" b="1" dirty="0"/>
          </a:p>
        </p:txBody>
      </p:sp>
    </p:spTree>
    <p:extLst>
      <p:ext uri="{BB962C8B-B14F-4D97-AF65-F5344CB8AC3E}">
        <p14:creationId xmlns:p14="http://schemas.microsoft.com/office/powerpoint/2010/main" val="262367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a:t>
            </a:r>
            <a:r>
              <a:rPr lang="en-US" baseline="0" dirty="0" smtClean="0"/>
              <a:t> IPv6 Address Representation (cont.)</a:t>
            </a:r>
            <a:endParaRPr lang="en-US" dirty="0"/>
          </a:p>
        </p:txBody>
      </p:sp>
    </p:spTree>
    <p:extLst>
      <p:ext uri="{BB962C8B-B14F-4D97-AF65-F5344CB8AC3E}">
        <p14:creationId xmlns:p14="http://schemas.microsoft.com/office/powerpoint/2010/main" val="71580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8.2.2.3  Rule 1 – Omitting</a:t>
            </a:r>
            <a:r>
              <a:rPr lang="en-US" baseline="0" dirty="0" smtClean="0"/>
              <a:t> Leading 0s</a:t>
            </a:r>
            <a:endParaRPr lang="en-US" dirty="0"/>
          </a:p>
        </p:txBody>
      </p:sp>
    </p:spTree>
    <p:extLst>
      <p:ext uri="{BB962C8B-B14F-4D97-AF65-F5344CB8AC3E}">
        <p14:creationId xmlns:p14="http://schemas.microsoft.com/office/powerpoint/2010/main" val="243739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 – Omitting All 0 Segments</a:t>
            </a:r>
          </a:p>
          <a:p>
            <a:pPr>
              <a:lnSpc>
                <a:spcPct val="80000"/>
              </a:lnSpc>
              <a:buFontTx/>
              <a:buNone/>
            </a:pPr>
            <a:endParaRPr lang="en-US" dirty="0"/>
          </a:p>
        </p:txBody>
      </p:sp>
    </p:spTree>
    <p:extLst>
      <p:ext uri="{BB962C8B-B14F-4D97-AF65-F5344CB8AC3E}">
        <p14:creationId xmlns:p14="http://schemas.microsoft.com/office/powerpoint/2010/main" val="4227033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13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8.2.2.4  Rule 2</a:t>
            </a:r>
            <a:r>
              <a:rPr lang="en-US" baseline="0" dirty="0" smtClean="0"/>
              <a:t> – Omitting All 0 Segments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395950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8.2.3.2  IPv6 Prefix Length</a:t>
            </a:r>
            <a:endParaRPr lang="en-US" dirty="0"/>
          </a:p>
        </p:txBody>
      </p:sp>
    </p:spTree>
    <p:extLst>
      <p:ext uri="{BB962C8B-B14F-4D97-AF65-F5344CB8AC3E}">
        <p14:creationId xmlns:p14="http://schemas.microsoft.com/office/powerpoint/2010/main" val="3285739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  IPv6</a:t>
            </a:r>
            <a:r>
              <a:rPr lang="en-US" baseline="0" dirty="0" smtClean="0"/>
              <a:t> Address Types</a:t>
            </a:r>
            <a:endParaRPr lang="en-US" dirty="0"/>
          </a:p>
        </p:txBody>
      </p:sp>
    </p:spTree>
    <p:extLst>
      <p:ext uri="{BB962C8B-B14F-4D97-AF65-F5344CB8AC3E}">
        <p14:creationId xmlns:p14="http://schemas.microsoft.com/office/powerpoint/2010/main" val="3539412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8.2.3.1/8.2.3.3  IPv6</a:t>
            </a:r>
            <a:r>
              <a:rPr lang="en-US" baseline="0" dirty="0" smtClean="0"/>
              <a:t> Unicast Addresses</a:t>
            </a:r>
            <a:endParaRPr lang="en-US" dirty="0"/>
          </a:p>
        </p:txBody>
      </p:sp>
    </p:spTree>
    <p:extLst>
      <p:ext uri="{BB962C8B-B14F-4D97-AF65-F5344CB8AC3E}">
        <p14:creationId xmlns:p14="http://schemas.microsoft.com/office/powerpoint/2010/main" val="92020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 Addresses (cont.)</a:t>
            </a:r>
            <a:endParaRPr lang="en-US" dirty="0"/>
          </a:p>
        </p:txBody>
      </p:sp>
    </p:spTree>
    <p:extLst>
      <p:ext uri="{BB962C8B-B14F-4D97-AF65-F5344CB8AC3E}">
        <p14:creationId xmlns:p14="http://schemas.microsoft.com/office/powerpoint/2010/main" val="1158294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a:t>
            </a:r>
            <a:r>
              <a:rPr lang="en-US" baseline="0" dirty="0" smtClean="0"/>
              <a:t>  IPv6 Unicast Addresses (cont.)</a:t>
            </a:r>
            <a:endParaRPr lang="en-US" dirty="0"/>
          </a:p>
        </p:txBody>
      </p:sp>
    </p:spTree>
    <p:extLst>
      <p:ext uri="{BB962C8B-B14F-4D97-AF65-F5344CB8AC3E}">
        <p14:creationId xmlns:p14="http://schemas.microsoft.com/office/powerpoint/2010/main" val="11693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19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3340315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8.2 IPv6 Network Addresses</a:t>
            </a:r>
            <a:endParaRPr lang="en-GB" b="1" dirty="0" smtClean="0"/>
          </a:p>
        </p:txBody>
      </p:sp>
    </p:spTree>
    <p:extLst>
      <p:ext uri="{BB962C8B-B14F-4D97-AF65-F5344CB8AC3E}">
        <p14:creationId xmlns:p14="http://schemas.microsoft.com/office/powerpoint/2010/main" val="394733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8.2.3.3  IPv6 Unicast</a:t>
            </a:r>
            <a:r>
              <a:rPr lang="en-US" baseline="0" dirty="0" smtClean="0"/>
              <a:t> Addresses (cont.)</a:t>
            </a:r>
            <a:endParaRPr lang="en-US" dirty="0"/>
          </a:p>
        </p:txBody>
      </p:sp>
    </p:spTree>
    <p:extLst>
      <p:ext uri="{BB962C8B-B14F-4D97-AF65-F5344CB8AC3E}">
        <p14:creationId xmlns:p14="http://schemas.microsoft.com/office/powerpoint/2010/main" val="493502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3678220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8.2.3.4  IPv6 Link-Local Unicast Addresses</a:t>
            </a:r>
            <a:endParaRPr lang="en-US" dirty="0"/>
          </a:p>
        </p:txBody>
      </p:sp>
    </p:spTree>
    <p:extLst>
      <p:ext uri="{BB962C8B-B14F-4D97-AF65-F5344CB8AC3E}">
        <p14:creationId xmlns:p14="http://schemas.microsoft.com/office/powerpoint/2010/main" val="1704656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 of an IPv6 Global Unicast</a:t>
            </a:r>
            <a:r>
              <a:rPr lang="en-US" baseline="0" dirty="0" smtClean="0"/>
              <a:t> Address</a:t>
            </a:r>
            <a:endParaRPr lang="en-US" dirty="0"/>
          </a:p>
        </p:txBody>
      </p:sp>
    </p:spTree>
    <p:extLst>
      <p:ext uri="{BB962C8B-B14F-4D97-AF65-F5344CB8AC3E}">
        <p14:creationId xmlns:p14="http://schemas.microsoft.com/office/powerpoint/2010/main" val="31992160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2476038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 (cont.)</a:t>
            </a:r>
            <a:endParaRPr lang="en-US" dirty="0"/>
          </a:p>
        </p:txBody>
      </p:sp>
    </p:spTree>
    <p:extLst>
      <p:ext uri="{BB962C8B-B14F-4D97-AF65-F5344CB8AC3E}">
        <p14:creationId xmlns:p14="http://schemas.microsoft.com/office/powerpoint/2010/main" val="2743890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8.2.4.1  Structure</a:t>
            </a:r>
            <a:r>
              <a:rPr lang="en-US" baseline="0" dirty="0" smtClean="0"/>
              <a:t> of an IPv6 Global Unicast Address</a:t>
            </a:r>
            <a:endParaRPr lang="en-US" dirty="0"/>
          </a:p>
        </p:txBody>
      </p:sp>
    </p:spTree>
    <p:extLst>
      <p:ext uri="{BB962C8B-B14F-4D97-AF65-F5344CB8AC3E}">
        <p14:creationId xmlns:p14="http://schemas.microsoft.com/office/powerpoint/2010/main" val="27237967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 of a Global Unicast Address</a:t>
            </a:r>
            <a:endParaRPr lang="en-US" dirty="0"/>
          </a:p>
        </p:txBody>
      </p:sp>
    </p:spTree>
    <p:extLst>
      <p:ext uri="{BB962C8B-B14F-4D97-AF65-F5344CB8AC3E}">
        <p14:creationId xmlns:p14="http://schemas.microsoft.com/office/powerpoint/2010/main" val="202241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8.2.4.2  Static Configuration</a:t>
            </a:r>
            <a:r>
              <a:rPr lang="en-US" baseline="0" dirty="0" smtClean="0"/>
              <a:t> of an IPv6 Global Unicast Address (cont.)</a:t>
            </a:r>
            <a:endParaRPr lang="en-US" dirty="0"/>
          </a:p>
        </p:txBody>
      </p:sp>
    </p:spTree>
    <p:extLst>
      <p:ext uri="{BB962C8B-B14F-4D97-AF65-F5344CB8AC3E}">
        <p14:creationId xmlns:p14="http://schemas.microsoft.com/office/powerpoint/2010/main" val="4287089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29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a:t>
            </a:r>
            <a:endParaRPr lang="en-US" dirty="0"/>
          </a:p>
        </p:txBody>
      </p:sp>
    </p:spTree>
    <p:extLst>
      <p:ext uri="{BB962C8B-B14F-4D97-AF65-F5344CB8AC3E}">
        <p14:creationId xmlns:p14="http://schemas.microsoft.com/office/powerpoint/2010/main" val="327130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8.2.1.1  The Need for IPv6</a:t>
            </a:r>
          </a:p>
          <a:p>
            <a:pPr>
              <a:lnSpc>
                <a:spcPct val="80000"/>
              </a:lnSpc>
              <a:buFontTx/>
              <a:buNone/>
            </a:pPr>
            <a:endParaRPr lang="en-US" dirty="0" smtClean="0"/>
          </a:p>
          <a:p>
            <a:pPr>
              <a:lnSpc>
                <a:spcPct val="80000"/>
              </a:lnSpc>
              <a:buFontTx/>
              <a:buNone/>
            </a:pPr>
            <a:r>
              <a:rPr lang="en-US" dirty="0" smtClean="0"/>
              <a:t>&lt;&lt;Five</a:t>
            </a:r>
            <a:r>
              <a:rPr lang="en-US" baseline="0" dirty="0" smtClean="0"/>
              <a:t> </a:t>
            </a:r>
            <a:r>
              <a:rPr lang="en-US" dirty="0" smtClean="0"/>
              <a:t>RIRs&gt;&gt; (Regional internet Registry</a:t>
            </a:r>
            <a:r>
              <a:rPr lang="en-US" baseline="0" dirty="0" smtClean="0"/>
              <a:t>) System</a:t>
            </a:r>
            <a:endParaRPr lang="en-US" dirty="0" smtClean="0"/>
          </a:p>
          <a:p>
            <a:pPr>
              <a:lnSpc>
                <a:spcPct val="80000"/>
              </a:lnSpc>
              <a:buFontTx/>
              <a:buNone/>
            </a:pPr>
            <a:r>
              <a:rPr lang="en-US" dirty="0" smtClean="0"/>
              <a:t>http://www.cisco.com/web/about/ac123/ac147/archived_issues/ipj_4-4/regional_internet_registries.html</a:t>
            </a:r>
          </a:p>
          <a:p>
            <a:pPr>
              <a:lnSpc>
                <a:spcPct val="80000"/>
              </a:lnSpc>
              <a:buFontTx/>
              <a:buNone/>
            </a:pPr>
            <a:endParaRPr lang="en-US" dirty="0" smtClean="0"/>
          </a:p>
          <a:p>
            <a:pPr marL="228600" indent="-228600">
              <a:lnSpc>
                <a:spcPct val="80000"/>
              </a:lnSpc>
              <a:buFontTx/>
              <a:buAutoNum type="arabicPeriod"/>
            </a:pPr>
            <a:r>
              <a:rPr lang="en-US" sz="1200" b="0" i="0" kern="1200" dirty="0" smtClean="0">
                <a:solidFill>
                  <a:schemeClr val="tx1"/>
                </a:solidFill>
                <a:latin typeface="Arial" charset="0"/>
                <a:ea typeface="ＭＳ Ｐゴシック" charset="0"/>
                <a:cs typeface="ＭＳ Ｐゴシック" charset="0"/>
              </a:rPr>
              <a:t>RIPE NCC</a:t>
            </a:r>
          </a:p>
          <a:p>
            <a:pPr marL="598487" lvl="1" indent="-228600">
              <a:lnSpc>
                <a:spcPct val="80000"/>
              </a:lnSpc>
              <a:buFontTx/>
              <a:buNone/>
            </a:pP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a:t>
            </a:r>
          </a:p>
          <a:p>
            <a:pPr marL="598487" lvl="1" indent="-228600">
              <a:lnSpc>
                <a:spcPct val="80000"/>
              </a:lnSpc>
              <a:buFontTx/>
              <a:buNone/>
            </a:pPr>
            <a:r>
              <a:rPr lang="en-US" sz="1200" b="0" i="0" kern="1200" dirty="0" smtClean="0">
                <a:solidFill>
                  <a:schemeClr val="tx1"/>
                </a:solidFill>
                <a:latin typeface="Arial" charset="0"/>
                <a:ea typeface="ＭＳ Ｐゴシック" charset="0"/>
                <a:cs typeface="ＭＳ Ｐゴシック" charset="0"/>
              </a:rPr>
              <a:t>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a:t>
            </a:r>
          </a:p>
          <a:p>
            <a:pPr marL="598487" lvl="1" indent="-228600">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While in the United States the Government continued to support and fund registry functions, this was not the case in other parts of the world. In Europe, IP network operators cooperating in </a:t>
            </a:r>
            <a:r>
              <a:rPr lang="en-US" sz="1200" b="0" i="1" kern="1200" dirty="0" err="1" smtClean="0">
                <a:solidFill>
                  <a:schemeClr val="tx1"/>
                </a:solidFill>
                <a:latin typeface="Arial" charset="0"/>
                <a:ea typeface="ＭＳ Ｐゴシック" charset="0"/>
                <a:cs typeface="ＭＳ Ｐゴシック" charset="0"/>
              </a:rPr>
              <a:t>Réseaux</a:t>
            </a:r>
            <a:r>
              <a:rPr lang="en-US" sz="1200" b="0" i="1" kern="1200" dirty="0" smtClean="0">
                <a:solidFill>
                  <a:schemeClr val="tx1"/>
                </a:solidFill>
                <a:latin typeface="Arial" charset="0"/>
                <a:ea typeface="ＭＳ Ｐゴシック" charset="0"/>
                <a:cs typeface="ＭＳ Ｐゴシック" charset="0"/>
              </a:rPr>
              <a:t> IP </a:t>
            </a:r>
            <a:r>
              <a:rPr lang="en-US" sz="1200" b="0" i="1" kern="1200" dirty="0" err="1" smtClean="0">
                <a:solidFill>
                  <a:schemeClr val="tx1"/>
                </a:solidFill>
                <a:latin typeface="Arial" charset="0"/>
                <a:ea typeface="ＭＳ Ｐゴシック" charset="0"/>
                <a:cs typeface="ＭＳ Ｐゴシック" charset="0"/>
              </a:rPr>
              <a:t>Européens</a:t>
            </a:r>
            <a:r>
              <a:rPr lang="en-US" sz="1200" b="0" i="0" kern="1200" dirty="0" smtClean="0">
                <a:solidFill>
                  <a:schemeClr val="tx1"/>
                </a:solidFill>
                <a:latin typeface="Arial" charset="0"/>
                <a:ea typeface="ＭＳ Ｐゴシック" charset="0"/>
                <a:cs typeface="ＭＳ Ｐゴシック" charset="0"/>
              </a:rPr>
              <a:t> (RIPE) realized the need for professional coordination and registration functions. Establishment of the RIPE </a:t>
            </a:r>
            <a:r>
              <a:rPr lang="en-US" sz="1200" b="0" i="1" kern="1200" dirty="0" smtClean="0">
                <a:solidFill>
                  <a:schemeClr val="tx1"/>
                </a:solidFill>
                <a:latin typeface="Arial" charset="0"/>
                <a:ea typeface="ＭＳ Ｐゴシック" charset="0"/>
                <a:cs typeface="ＭＳ Ｐゴシック" charset="0"/>
              </a:rPr>
              <a:t>Network Coordination Centre</a:t>
            </a:r>
            <a:r>
              <a:rPr lang="en-US" sz="1200" b="0" i="0" kern="1200" dirty="0" smtClean="0">
                <a:solidFill>
                  <a:schemeClr val="tx1"/>
                </a:solidFill>
                <a:latin typeface="Arial" charset="0"/>
                <a:ea typeface="ＭＳ Ｐゴシック" charset="0"/>
                <a:cs typeface="ＭＳ Ｐゴシック" charset="0"/>
              </a:rPr>
              <a:t> (NCC) was proposed in the same month that RFC 1174 was published. The RIPE NCC was to "function as a 'Delegated Registry' for IP numbers in Europe, as anticipated and defined in RFC 1174" (RIPE-19).</a:t>
            </a:r>
          </a:p>
          <a:p>
            <a:pPr>
              <a:lnSpc>
                <a:spcPct val="80000"/>
              </a:lnSpc>
              <a:buFontTx/>
              <a:buNone/>
            </a:pPr>
            <a:endParaRPr lang="en-US" dirty="0" smtClean="0"/>
          </a:p>
          <a:p>
            <a:pPr>
              <a:lnSpc>
                <a:spcPct val="80000"/>
              </a:lnSpc>
              <a:buFontTx/>
              <a:buNone/>
            </a:pPr>
            <a:r>
              <a:rPr lang="en-US" dirty="0" smtClean="0"/>
              <a:t>2. </a:t>
            </a:r>
            <a:r>
              <a:rPr lang="en-US" sz="1200" b="0" i="0" kern="1200" dirty="0" smtClean="0">
                <a:solidFill>
                  <a:schemeClr val="tx1"/>
                </a:solidFill>
                <a:latin typeface="Arial" charset="0"/>
                <a:ea typeface="ＭＳ Ｐゴシック" charset="0"/>
                <a:cs typeface="ＭＳ Ｐゴシック" charset="0"/>
              </a:rPr>
              <a:t>APNIC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1" kern="1200" baseline="0" dirty="0" smtClean="0">
                <a:solidFill>
                  <a:schemeClr val="tx1"/>
                </a:solidFill>
                <a:latin typeface="Arial" charset="0"/>
                <a:ea typeface="ＭＳ Ｐゴシック" charset="0"/>
                <a:cs typeface="ＭＳ Ｐゴシック" charset="0"/>
              </a:rPr>
              <a:t> </a:t>
            </a:r>
            <a:r>
              <a:rPr lang="en-US" sz="1200" b="0" i="0" kern="1200" dirty="0" smtClean="0">
                <a:solidFill>
                  <a:schemeClr val="tx1"/>
                </a:solidFill>
                <a:latin typeface="Arial" charset="0"/>
                <a:ea typeface="ＭＳ Ｐゴシック" charset="0"/>
                <a:cs typeface="ＭＳ Ｐゴシック" charset="0"/>
              </a:rPr>
              <a:t>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p>
          <a:p>
            <a:pPr lvl="1">
              <a:lnSpc>
                <a:spcPct val="80000"/>
              </a:lnSpc>
              <a:buFontTx/>
              <a:buNone/>
            </a:pPr>
            <a:r>
              <a:rPr lang="en-US" dirty="0" smtClean="0"/>
              <a:t/>
            </a:r>
            <a:br>
              <a:rPr lang="en-US" dirty="0" smtClean="0"/>
            </a:br>
            <a:r>
              <a:rPr lang="en-US" sz="1200" b="0" i="1" kern="1200" dirty="0" smtClean="0">
                <a:solidFill>
                  <a:schemeClr val="tx1"/>
                </a:solidFill>
                <a:latin typeface="Arial" charset="0"/>
                <a:ea typeface="ＭＳ Ｐゴシック" charset="0"/>
                <a:cs typeface="ＭＳ Ｐゴシック" charset="0"/>
              </a:rPr>
              <a:t>Asia Pacific Network Information Centre</a:t>
            </a:r>
            <a:r>
              <a:rPr lang="en-US" sz="1200" b="0" i="0" kern="1200" dirty="0" smtClean="0">
                <a:solidFill>
                  <a:schemeClr val="tx1"/>
                </a:solidFill>
                <a:latin typeface="Arial" charset="0"/>
                <a:ea typeface="ＭＳ Ｐゴシック" charset="0"/>
                <a:cs typeface="ＭＳ Ｐゴシック" charset="0"/>
              </a:rPr>
              <a:t> (APNIC), the second RIR, was established in Tokyo in 1993, as a pilot project of APCCIRN (Asia Pacific Coordination Committee for Intercontinental Research Networks, now </a:t>
            </a:r>
            <a:r>
              <a:rPr lang="en-US" sz="1200" b="0" i="1" kern="1200" dirty="0" smtClean="0">
                <a:solidFill>
                  <a:schemeClr val="tx1"/>
                </a:solidFill>
                <a:latin typeface="Arial" charset="0"/>
                <a:ea typeface="ＭＳ Ｐゴシック" charset="0"/>
                <a:cs typeface="ＭＳ Ｐゴシック" charset="0"/>
              </a:rPr>
              <a:t>Asia Pacific Networking Group</a:t>
            </a:r>
            <a:r>
              <a:rPr lang="en-US" sz="1200" b="0" i="0" kern="1200" dirty="0" smtClean="0">
                <a:solidFill>
                  <a:schemeClr val="tx1"/>
                </a:solidFill>
                <a:latin typeface="Arial" charset="0"/>
                <a:ea typeface="ＭＳ Ｐゴシック" charset="0"/>
                <a:cs typeface="ＭＳ Ｐゴシック" charset="0"/>
              </a:rPr>
              <a:t> [APNG]).</a:t>
            </a:r>
            <a:r>
              <a:rPr lang="en-US" dirty="0" smtClean="0"/>
              <a:t/>
            </a:r>
            <a:br>
              <a:rPr lang="en-US" dirty="0" smtClean="0"/>
            </a:br>
            <a:endParaRPr lang="en-US" dirty="0" smtClean="0"/>
          </a:p>
          <a:p>
            <a:pPr>
              <a:lnSpc>
                <a:spcPct val="80000"/>
              </a:lnSpc>
              <a:buFontTx/>
              <a:buNone/>
            </a:pPr>
            <a:r>
              <a:rPr lang="en-US" dirty="0" smtClean="0"/>
              <a:t>3. </a:t>
            </a:r>
            <a:r>
              <a:rPr lang="en-US" sz="1200" b="0" i="0" kern="1200" dirty="0" smtClean="0">
                <a:solidFill>
                  <a:schemeClr val="tx1"/>
                </a:solidFill>
                <a:latin typeface="Arial" charset="0"/>
                <a:ea typeface="ＭＳ Ｐゴシック" charset="0"/>
                <a:cs typeface="ＭＳ Ｐゴシック" charset="0"/>
              </a:rPr>
              <a:t>ARIN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a:t>
            </a:r>
          </a:p>
          <a:p>
            <a:pPr lvl="1">
              <a:lnSpc>
                <a:spcPct val="80000"/>
              </a:lnSpc>
              <a:buFontTx/>
              <a:buNone/>
            </a:pPr>
            <a:r>
              <a:rPr lang="en-US" dirty="0" smtClean="0"/>
              <a:t/>
            </a:r>
            <a:br>
              <a:rPr lang="en-US" dirty="0" smtClean="0"/>
            </a:br>
            <a:r>
              <a:rPr lang="en-US" sz="1200" b="0" i="0" kern="1200" dirty="0" smtClean="0">
                <a:solidFill>
                  <a:schemeClr val="tx1"/>
                </a:solidFill>
                <a:latin typeface="Arial" charset="0"/>
                <a:ea typeface="ＭＳ Ｐゴシック" charset="0"/>
                <a:cs typeface="ＭＳ Ｐゴシック" charset="0"/>
              </a:rPr>
              <a:t>In 1991, the contract to perform the IR function was awarded to Network Solutions, Inc. in Herndon, Virginia. This included the transition of services including IP address registration, domain name registration and support, </a:t>
            </a:r>
            <a:r>
              <a:rPr lang="en-US" sz="1200" b="0" i="1" kern="1200" dirty="0" smtClean="0">
                <a:solidFill>
                  <a:schemeClr val="tx1"/>
                </a:solidFill>
                <a:latin typeface="Arial" charset="0"/>
                <a:ea typeface="ＭＳ Ｐゴシック" charset="0"/>
                <a:cs typeface="ＭＳ Ｐゴシック" charset="0"/>
              </a:rPr>
              <a:t>Autonomous System Number</a:t>
            </a:r>
            <a:r>
              <a:rPr lang="en-US" sz="1200" b="0" i="0" kern="1200" dirty="0" smtClean="0">
                <a:solidFill>
                  <a:schemeClr val="tx1"/>
                </a:solidFill>
                <a:latin typeface="Arial" charset="0"/>
                <a:ea typeface="ＭＳ Ｐゴシック" charset="0"/>
                <a:cs typeface="ＭＳ Ｐゴシック" charset="0"/>
              </a:rPr>
              <a:t> (AS) registration, user registration, online information services, help-desk operations, and RFC and Internet-Draft archive and distribution services (RFC 1261).</a:t>
            </a:r>
            <a:endParaRPr lang="en-US" dirty="0" smtClean="0"/>
          </a:p>
          <a:p>
            <a:pPr lvl="1">
              <a:lnSpc>
                <a:spcPct val="80000"/>
              </a:lnSpc>
              <a:buFontTx/>
              <a:buNone/>
            </a:pPr>
            <a:r>
              <a:rPr lang="en-US" sz="1200" b="0" i="1" kern="1200" dirty="0" smtClean="0">
                <a:solidFill>
                  <a:schemeClr val="tx1"/>
                </a:solidFill>
                <a:latin typeface="Arial" charset="0"/>
                <a:ea typeface="ＭＳ Ｐゴシック" charset="0"/>
                <a:cs typeface="ＭＳ Ｐゴシック" charset="0"/>
              </a:rPr>
              <a:t>	…</a:t>
            </a:r>
          </a:p>
          <a:p>
            <a:pPr lvl="1">
              <a:lnSpc>
                <a:spcPct val="80000"/>
              </a:lnSpc>
              <a:buFontTx/>
              <a:buNone/>
            </a:pPr>
            <a:r>
              <a:rPr lang="en-US" sz="1200" b="0" i="0" kern="1200" dirty="0" smtClean="0">
                <a:solidFill>
                  <a:schemeClr val="tx1"/>
                </a:solidFill>
                <a:latin typeface="Arial" charset="0"/>
                <a:ea typeface="ＭＳ Ｐゴシック" charset="0"/>
                <a:cs typeface="ＭＳ Ｐゴシック" charset="0"/>
              </a:rPr>
              <a:t>	As a result, ARIN (</a:t>
            </a:r>
            <a:r>
              <a:rPr lang="en-US" sz="1200" b="0" i="1" kern="1200" dirty="0" smtClean="0">
                <a:solidFill>
                  <a:schemeClr val="tx1"/>
                </a:solidFill>
                <a:latin typeface="Arial" charset="0"/>
                <a:ea typeface="ＭＳ Ｐゴシック" charset="0"/>
                <a:cs typeface="ＭＳ Ｐゴシック" charset="0"/>
              </a:rPr>
              <a:t>American Registry for Internet Numbers</a:t>
            </a:r>
            <a:r>
              <a:rPr lang="en-US" sz="1200" b="0" i="0" kern="1200" dirty="0" smtClean="0">
                <a:solidFill>
                  <a:schemeClr val="tx1"/>
                </a:solidFill>
                <a:latin typeface="Arial" charset="0"/>
                <a:ea typeface="ＭＳ Ｐゴシック" charset="0"/>
                <a:cs typeface="ＭＳ Ｐゴシック" charset="0"/>
              </a:rPr>
              <a:t> ) was established in December 1997, as an independent, nonprofit corporation, with a membership structure open to all interested entities or individuals.</a:t>
            </a: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&lt;Two Emerging RIRs&gt;</a:t>
            </a: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0" i="1"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1" kern="1200" dirty="0" smtClean="0">
                <a:solidFill>
                  <a:schemeClr val="tx1"/>
                </a:solidFill>
                <a:latin typeface="Arial" charset="0"/>
                <a:ea typeface="ＭＳ Ｐゴシック" charset="0"/>
                <a:cs typeface="ＭＳ Ｐゴシック" charset="0"/>
              </a:rPr>
              <a:t>4. </a:t>
            </a:r>
            <a:r>
              <a:rPr lang="en-US" sz="1200" b="0" i="1" kern="1200" dirty="0" err="1" smtClean="0">
                <a:solidFill>
                  <a:schemeClr val="tx1"/>
                </a:solidFill>
                <a:latin typeface="Arial" charset="0"/>
                <a:ea typeface="ＭＳ Ｐゴシック" charset="0"/>
                <a:cs typeface="ＭＳ Ｐゴシック" charset="0"/>
              </a:rPr>
              <a:t>AfriNIC</a:t>
            </a:r>
            <a:r>
              <a:rPr lang="en-US" sz="1200" b="0" i="0" kern="1200" dirty="0" smtClean="0">
                <a:solidFill>
                  <a:schemeClr val="tx1"/>
                </a:solidFill>
                <a:latin typeface="Arial" charset="0"/>
                <a:ea typeface="ＭＳ Ｐゴシック" charset="0"/>
                <a:cs typeface="ＭＳ Ｐゴシック" charset="0"/>
              </a:rPr>
              <a:t> (for the Africa region) </a:t>
            </a:r>
          </a:p>
          <a:p>
            <a:pPr>
              <a:lnSpc>
                <a:spcPct val="80000"/>
              </a:lnSpc>
              <a:buFontTx/>
              <a:buNone/>
            </a:pP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r>
              <a:rPr lang="en-US" sz="1200" b="0" i="0" kern="1200" dirty="0" smtClean="0">
                <a:solidFill>
                  <a:schemeClr val="tx1"/>
                </a:solidFill>
                <a:latin typeface="Arial" charset="0"/>
                <a:ea typeface="ＭＳ Ｐゴシック" charset="0"/>
                <a:cs typeface="ＭＳ Ｐゴシック" charset="0"/>
              </a:rPr>
              <a:t>5. </a:t>
            </a:r>
            <a:r>
              <a:rPr lang="en-US" sz="1200" b="0" i="1" kern="1200" dirty="0" smtClean="0">
                <a:solidFill>
                  <a:schemeClr val="tx1"/>
                </a:solidFill>
                <a:latin typeface="Arial" charset="0"/>
                <a:ea typeface="ＭＳ Ｐゴシック" charset="0"/>
                <a:cs typeface="ＭＳ Ｐゴシック" charset="0"/>
              </a:rPr>
              <a:t>LACNIC</a:t>
            </a:r>
            <a:r>
              <a:rPr lang="en-US" sz="1200" b="0" i="0" kern="1200" dirty="0" smtClean="0">
                <a:solidFill>
                  <a:schemeClr val="tx1"/>
                </a:solidFill>
                <a:latin typeface="Arial" charset="0"/>
                <a:ea typeface="ＭＳ Ｐゴシック" charset="0"/>
                <a:cs typeface="ＭＳ Ｐゴシック" charset="0"/>
              </a:rPr>
              <a:t> (for Latin America and the Caribbean)</a:t>
            </a:r>
          </a:p>
          <a:p>
            <a:pPr>
              <a:lnSpc>
                <a:spcPct val="80000"/>
              </a:lnSpc>
              <a:buFontTx/>
              <a:buNone/>
            </a:pPr>
            <a:endParaRPr lang="en-US" dirty="0" smtClean="0"/>
          </a:p>
        </p:txBody>
      </p:sp>
    </p:spTree>
    <p:extLst>
      <p:ext uri="{BB962C8B-B14F-4D97-AF65-F5344CB8AC3E}">
        <p14:creationId xmlns:p14="http://schemas.microsoft.com/office/powerpoint/2010/main" val="1361793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59205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8.2.4.3  </a:t>
            </a:r>
            <a:r>
              <a:rPr lang="en-US" sz="1200" dirty="0" smtClean="0">
                <a:latin typeface="Arial" charset="0"/>
              </a:rPr>
              <a:t>Dynamic Configuration of a Global Unicast Address using SLAAC (cont.)</a:t>
            </a:r>
            <a:endParaRPr lang="en-US" dirty="0"/>
          </a:p>
        </p:txBody>
      </p:sp>
    </p:spTree>
    <p:extLst>
      <p:ext uri="{BB962C8B-B14F-4D97-AF65-F5344CB8AC3E}">
        <p14:creationId xmlns:p14="http://schemas.microsoft.com/office/powerpoint/2010/main" val="4015032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2527666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8.2.4.4  </a:t>
            </a:r>
            <a:r>
              <a:rPr lang="en-US" sz="1200" dirty="0" smtClean="0">
                <a:latin typeface="Arial" charset="0"/>
              </a:rPr>
              <a:t>Dynamic Configuration of a Global Unicast Address using DHCPv6 (cont.)</a:t>
            </a:r>
            <a:endParaRPr lang="en-US" dirty="0"/>
          </a:p>
        </p:txBody>
      </p:sp>
    </p:spTree>
    <p:extLst>
      <p:ext uri="{BB962C8B-B14F-4D97-AF65-F5344CB8AC3E}">
        <p14:creationId xmlns:p14="http://schemas.microsoft.com/office/powerpoint/2010/main" val="2783906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34</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p>
          <a:p>
            <a:pPr>
              <a:lnSpc>
                <a:spcPct val="80000"/>
              </a:lnSpc>
              <a:buFontTx/>
              <a:buNone/>
            </a:pPr>
            <a:endParaRPr lang="en-US" sz="1200" dirty="0" smtClean="0">
              <a:latin typeface="Arial" charset="0"/>
            </a:endParaRPr>
          </a:p>
          <a:p>
            <a:pPr>
              <a:lnSpc>
                <a:spcPct val="80000"/>
              </a:lnSpc>
              <a:buFontTx/>
              <a:buNone/>
            </a:pPr>
            <a:r>
              <a:rPr lang="en-US" sz="1200" dirty="0" smtClean="0">
                <a:latin typeface="Arial" charset="0"/>
              </a:rPr>
              <a:t>EUI (Extended Unique</a:t>
            </a:r>
            <a:r>
              <a:rPr lang="en-US" sz="1200" baseline="0" dirty="0" smtClean="0">
                <a:latin typeface="Arial" charset="0"/>
              </a:rPr>
              <a:t> identifier)</a:t>
            </a:r>
          </a:p>
          <a:p>
            <a:pPr>
              <a:lnSpc>
                <a:spcPct val="80000"/>
              </a:lnSpc>
              <a:buFontTx/>
              <a:buNone/>
            </a:pPr>
            <a:endParaRPr lang="en-US" sz="1200" baseline="0" dirty="0" smtClean="0">
              <a:latin typeface="Arial" charset="0"/>
            </a:endParaRPr>
          </a:p>
          <a:p>
            <a:r>
              <a:rPr lang="en-US" sz="1200" b="0" i="0" kern="1200" dirty="0" smtClean="0">
                <a:solidFill>
                  <a:schemeClr val="tx1"/>
                </a:solidFill>
                <a:latin typeface="Arial" charset="0"/>
                <a:ea typeface="ＭＳ Ｐゴシック" charset="0"/>
                <a:cs typeface="ＭＳ Ｐゴシック" charset="0"/>
              </a:rPr>
              <a:t>When the Universal/Local bit (U/L) is 1 it means that the address was manually configured, it’s not the one that was actually the burned in address on the card.  If you manually change the MAC address of the router’s interface you “must” (per RFC) set the U/L to 1 to indicate that it’s a locally administered address.</a:t>
            </a:r>
          </a:p>
          <a:p>
            <a:pPr>
              <a:buNone/>
            </a:pPr>
            <a:endParaRPr lang="en-US" sz="1200" b="0" i="0" kern="1200" dirty="0" smtClean="0">
              <a:solidFill>
                <a:schemeClr val="tx1"/>
              </a:solidFill>
              <a:latin typeface="Arial" charset="0"/>
              <a:ea typeface="ＭＳ Ｐゴシック" charset="0"/>
              <a:cs typeface="ＭＳ Ｐゴシック" charset="0"/>
            </a:endParaRPr>
          </a:p>
          <a:p>
            <a:r>
              <a:rPr lang="en-US" sz="1200" b="0" i="0" kern="1200" dirty="0" smtClean="0">
                <a:solidFill>
                  <a:schemeClr val="tx1"/>
                </a:solidFill>
                <a:latin typeface="Arial" charset="0"/>
                <a:ea typeface="ＭＳ Ｐゴシック" charset="0"/>
                <a:cs typeface="ＭＳ Ｐゴシック" charset="0"/>
              </a:rPr>
              <a:t>Brian </a:t>
            </a:r>
            <a:r>
              <a:rPr lang="en-US" sz="1200" b="0" i="0" kern="1200" dirty="0" err="1" smtClean="0">
                <a:solidFill>
                  <a:schemeClr val="tx1"/>
                </a:solidFill>
                <a:latin typeface="Arial" charset="0"/>
                <a:ea typeface="ＭＳ Ｐゴシック" charset="0"/>
                <a:cs typeface="ＭＳ Ｐゴシック" charset="0"/>
              </a:rPr>
              <a:t>McGahan</a:t>
            </a:r>
            <a:r>
              <a:rPr lang="en-US" sz="1200" b="0" i="0" kern="1200" dirty="0" smtClean="0">
                <a:solidFill>
                  <a:schemeClr val="tx1"/>
                </a:solidFill>
                <a:latin typeface="Arial" charset="0"/>
                <a:ea typeface="ＭＳ Ｐゴシック" charset="0"/>
                <a:cs typeface="ＭＳ Ｐゴシック" charset="0"/>
              </a:rPr>
              <a:t>, CCIE #8593 (R&amp;S/SP/Security)</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3"/>
              </a:rPr>
              <a:t>bmcgahan@INE.com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Internetwork Expert, Inc.</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hlinkClick r:id="rId4"/>
              </a:rPr>
              <a:t>http://www.INE.com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Online Community: </a:t>
            </a:r>
            <a:r>
              <a:rPr lang="en-US" sz="1200" b="0" i="0" kern="1200" dirty="0" smtClean="0">
                <a:solidFill>
                  <a:schemeClr val="tx1"/>
                </a:solidFill>
                <a:latin typeface="Arial" charset="0"/>
                <a:ea typeface="ＭＳ Ｐゴシック" charset="0"/>
                <a:cs typeface="ＭＳ Ｐゴシック" charset="0"/>
                <a:hlinkClick r:id="rId5"/>
              </a:rPr>
              <a:t>http://www.IEOC.com</a:t>
            </a:r>
            <a:r>
              <a:rPr lang="en-US" sz="1200" b="0" i="0" kern="1200" dirty="0" smtClean="0">
                <a:solidFill>
                  <a:schemeClr val="tx1"/>
                </a:solidFill>
                <a:latin typeface="Arial" charset="0"/>
                <a:ea typeface="ＭＳ Ｐゴシック" charset="0"/>
                <a:cs typeface="ＭＳ Ｐゴシック" charset="0"/>
              </a:rPr>
              <a:t/>
            </a:r>
            <a:br>
              <a:rPr lang="en-US" sz="1200" b="0" i="0" kern="1200" dirty="0" smtClean="0">
                <a:solidFill>
                  <a:schemeClr val="tx1"/>
                </a:solidFill>
                <a:latin typeface="Arial" charset="0"/>
                <a:ea typeface="ＭＳ Ｐゴシック" charset="0"/>
                <a:cs typeface="ＭＳ Ｐゴシック" charset="0"/>
              </a:rPr>
            </a:br>
            <a:r>
              <a:rPr lang="en-US" sz="1200" b="0" i="0" kern="1200" dirty="0" smtClean="0">
                <a:solidFill>
                  <a:schemeClr val="tx1"/>
                </a:solidFill>
                <a:latin typeface="Arial" charset="0"/>
                <a:ea typeface="ＭＳ Ｐゴシック" charset="0"/>
                <a:cs typeface="ＭＳ Ｐゴシック" charset="0"/>
              </a:rPr>
              <a:t>CCIE Blog: </a:t>
            </a:r>
            <a:r>
              <a:rPr lang="en-US" sz="1200" b="0" i="0" kern="1200" dirty="0" smtClean="0">
                <a:solidFill>
                  <a:schemeClr val="tx1"/>
                </a:solidFill>
                <a:latin typeface="Arial" charset="0"/>
                <a:ea typeface="ＭＳ Ｐゴシック" charset="0"/>
                <a:cs typeface="ＭＳ Ｐゴシック" charset="0"/>
                <a:hlinkClick r:id="rId6"/>
              </a:rPr>
              <a:t>http://blog.INE.com</a:t>
            </a:r>
            <a:endParaRPr lang="en-US" sz="1200" b="0" i="0" kern="1200" dirty="0" smtClean="0">
              <a:solidFill>
                <a:schemeClr val="tx1"/>
              </a:solidFill>
              <a:latin typeface="Arial" charset="0"/>
              <a:ea typeface="ＭＳ Ｐゴシック" charset="0"/>
              <a:cs typeface="ＭＳ Ｐゴシック" charset="0"/>
            </a:endParaRPr>
          </a:p>
          <a:p>
            <a:pPr>
              <a:lnSpc>
                <a:spcPct val="80000"/>
              </a:lnSpc>
              <a:buFontTx/>
              <a:buNone/>
            </a:pPr>
            <a:endParaRPr lang="en-US" sz="1200" baseline="0" dirty="0" smtClean="0">
              <a:latin typeface="Arial" charset="0"/>
            </a:endParaRPr>
          </a:p>
          <a:p>
            <a:pPr>
              <a:lnSpc>
                <a:spcPct val="80000"/>
              </a:lnSpc>
              <a:buFontTx/>
              <a:buNone/>
            </a:pPr>
            <a:endParaRPr lang="en-US" dirty="0"/>
          </a:p>
        </p:txBody>
      </p:sp>
    </p:spTree>
    <p:extLst>
      <p:ext uri="{BB962C8B-B14F-4D97-AF65-F5344CB8AC3E}">
        <p14:creationId xmlns:p14="http://schemas.microsoft.com/office/powerpoint/2010/main" val="1690409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35</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a:t>
            </a:r>
            <a:endParaRPr lang="en-US" dirty="0"/>
          </a:p>
        </p:txBody>
      </p:sp>
    </p:spTree>
    <p:extLst>
      <p:ext uri="{BB962C8B-B14F-4D97-AF65-F5344CB8AC3E}">
        <p14:creationId xmlns:p14="http://schemas.microsoft.com/office/powerpoint/2010/main" val="3559324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36</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2787004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37</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8.2.4.5  </a:t>
            </a:r>
            <a:r>
              <a:rPr lang="en-US" sz="1200" dirty="0" smtClean="0">
                <a:latin typeface="Arial" charset="0"/>
              </a:rPr>
              <a:t>EUI-64 Process or Randomly Generated (cont.)</a:t>
            </a:r>
            <a:endParaRPr lang="en-US" dirty="0"/>
          </a:p>
        </p:txBody>
      </p:sp>
    </p:spTree>
    <p:extLst>
      <p:ext uri="{BB962C8B-B14F-4D97-AF65-F5344CB8AC3E}">
        <p14:creationId xmlns:p14="http://schemas.microsoft.com/office/powerpoint/2010/main" val="39376521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38</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Dynamic</a:t>
            </a:r>
            <a:r>
              <a:rPr lang="en-US" baseline="0" dirty="0" smtClean="0"/>
              <a:t> Link-local Addresses</a:t>
            </a:r>
            <a:endParaRPr lang="en-US" dirty="0"/>
          </a:p>
        </p:txBody>
      </p:sp>
    </p:spTree>
    <p:extLst>
      <p:ext uri="{BB962C8B-B14F-4D97-AF65-F5344CB8AC3E}">
        <p14:creationId xmlns:p14="http://schemas.microsoft.com/office/powerpoint/2010/main" val="3669504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39</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8.2.4.6  </a:t>
            </a:r>
            <a:r>
              <a:rPr lang="en-US" dirty="0" smtClean="0">
                <a:latin typeface="Arial" charset="0"/>
              </a:rPr>
              <a:t>Dynamic Link-local Addresses (cont.)</a:t>
            </a:r>
            <a:endParaRPr lang="en-US" dirty="0"/>
          </a:p>
        </p:txBody>
      </p:sp>
    </p:spTree>
    <p:extLst>
      <p:ext uri="{BB962C8B-B14F-4D97-AF65-F5344CB8AC3E}">
        <p14:creationId xmlns:p14="http://schemas.microsoft.com/office/powerpoint/2010/main" val="1964213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a:t>
            </a:r>
            <a:endParaRPr lang="en-US" dirty="0"/>
          </a:p>
        </p:txBody>
      </p:sp>
    </p:spTree>
    <p:extLst>
      <p:ext uri="{BB962C8B-B14F-4D97-AF65-F5344CB8AC3E}">
        <p14:creationId xmlns:p14="http://schemas.microsoft.com/office/powerpoint/2010/main" val="3080432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40</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8.2.4.7  Static</a:t>
            </a:r>
            <a:r>
              <a:rPr lang="en-US" baseline="0" dirty="0" smtClean="0"/>
              <a:t> Link-local Addresses</a:t>
            </a:r>
            <a:endParaRPr lang="en-US" dirty="0"/>
          </a:p>
        </p:txBody>
      </p:sp>
    </p:spTree>
    <p:extLst>
      <p:ext uri="{BB962C8B-B14F-4D97-AF65-F5344CB8AC3E}">
        <p14:creationId xmlns:p14="http://schemas.microsoft.com/office/powerpoint/2010/main" val="133246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41</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8.2.4.7  Static</a:t>
            </a:r>
            <a:r>
              <a:rPr lang="en-US" baseline="0" dirty="0" smtClean="0"/>
              <a:t> Link-local Addresses (cont.)</a:t>
            </a:r>
            <a:endParaRPr lang="en-US" dirty="0" smtClean="0"/>
          </a:p>
          <a:p>
            <a:pPr>
              <a:lnSpc>
                <a:spcPct val="80000"/>
              </a:lnSpc>
              <a:buFontTx/>
              <a:buNone/>
            </a:pPr>
            <a:endParaRPr lang="en-US" dirty="0"/>
          </a:p>
        </p:txBody>
      </p:sp>
    </p:spTree>
    <p:extLst>
      <p:ext uri="{BB962C8B-B14F-4D97-AF65-F5344CB8AC3E}">
        <p14:creationId xmlns:p14="http://schemas.microsoft.com/office/powerpoint/2010/main" val="3746817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42</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a:t>
            </a:r>
            <a:endParaRPr lang="en-US" dirty="0"/>
          </a:p>
        </p:txBody>
      </p:sp>
    </p:spTree>
    <p:extLst>
      <p:ext uri="{BB962C8B-B14F-4D97-AF65-F5344CB8AC3E}">
        <p14:creationId xmlns:p14="http://schemas.microsoft.com/office/powerpoint/2010/main" val="19521207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4EE133E6-1A71-3948-B0E1-530C95DEAFDE}" type="slidenum">
              <a:rPr lang="en-US" sz="800"/>
              <a:pPr/>
              <a:t>43</a:t>
            </a:fld>
            <a:endParaRPr lang="en-US" sz="8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8.2.4.8 Verifying IPv6 Address Configuration (cont.)</a:t>
            </a:r>
            <a:endParaRPr lang="en-US" dirty="0"/>
          </a:p>
        </p:txBody>
      </p:sp>
    </p:spTree>
    <p:extLst>
      <p:ext uri="{BB962C8B-B14F-4D97-AF65-F5344CB8AC3E}">
        <p14:creationId xmlns:p14="http://schemas.microsoft.com/office/powerpoint/2010/main" val="2484583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a:t>
            </a:r>
            <a:r>
              <a:rPr lang="en-US" baseline="0" dirty="0" smtClean="0"/>
              <a:t> IPv6 Multicast Addresses</a:t>
            </a:r>
            <a:endParaRPr lang="en-US" dirty="0"/>
          </a:p>
        </p:txBody>
      </p:sp>
    </p:spTree>
    <p:extLst>
      <p:ext uri="{BB962C8B-B14F-4D97-AF65-F5344CB8AC3E}">
        <p14:creationId xmlns:p14="http://schemas.microsoft.com/office/powerpoint/2010/main" val="25377046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45</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687639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46</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8.2.5.1  Assigned IPv6 Multicast Addresses (cont.)</a:t>
            </a:r>
            <a:endParaRPr lang="en-US" dirty="0"/>
          </a:p>
        </p:txBody>
      </p:sp>
    </p:spTree>
    <p:extLst>
      <p:ext uri="{BB962C8B-B14F-4D97-AF65-F5344CB8AC3E}">
        <p14:creationId xmlns:p14="http://schemas.microsoft.com/office/powerpoint/2010/main" val="1752774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47</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a:t>
            </a:r>
            <a:endParaRPr lang="en-US" dirty="0"/>
          </a:p>
        </p:txBody>
      </p:sp>
    </p:spTree>
    <p:extLst>
      <p:ext uri="{BB962C8B-B14F-4D97-AF65-F5344CB8AC3E}">
        <p14:creationId xmlns:p14="http://schemas.microsoft.com/office/powerpoint/2010/main" val="1993935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48</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8.2.5.2  Solicited Node IPv6 Multicast Addresses (cont.)</a:t>
            </a:r>
            <a:endParaRPr lang="en-US" dirty="0"/>
          </a:p>
        </p:txBody>
      </p:sp>
    </p:spTree>
    <p:extLst>
      <p:ext uri="{BB962C8B-B14F-4D97-AF65-F5344CB8AC3E}">
        <p14:creationId xmlns:p14="http://schemas.microsoft.com/office/powerpoint/2010/main" val="25082967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8.3</a:t>
            </a:r>
            <a:r>
              <a:rPr lang="en-US" b="1" baseline="0" dirty="0" smtClean="0"/>
              <a:t> Connectivity Verification</a:t>
            </a:r>
            <a:endParaRPr lang="en-GB" b="1" dirty="0" smtClean="0"/>
          </a:p>
        </p:txBody>
      </p:sp>
    </p:spTree>
    <p:extLst>
      <p:ext uri="{BB962C8B-B14F-4D97-AF65-F5344CB8AC3E}">
        <p14:creationId xmlns:p14="http://schemas.microsoft.com/office/powerpoint/2010/main" val="3351352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5</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 and IPv6 Coexistence</a:t>
            </a:r>
            <a:endParaRPr lang="en-US" dirty="0"/>
          </a:p>
        </p:txBody>
      </p:sp>
    </p:spTree>
    <p:extLst>
      <p:ext uri="{BB962C8B-B14F-4D97-AF65-F5344CB8AC3E}">
        <p14:creationId xmlns:p14="http://schemas.microsoft.com/office/powerpoint/2010/main" val="3923848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50</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8.3.1.1  ICMPv4 and ICMPv6 Messages</a:t>
            </a:r>
            <a:endParaRPr lang="en-US" dirty="0"/>
          </a:p>
        </p:txBody>
      </p:sp>
    </p:spTree>
    <p:extLst>
      <p:ext uri="{BB962C8B-B14F-4D97-AF65-F5344CB8AC3E}">
        <p14:creationId xmlns:p14="http://schemas.microsoft.com/office/powerpoint/2010/main" val="139026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51</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a:t>
            </a:r>
            <a:r>
              <a:rPr lang="en-US" baseline="0" dirty="0" smtClean="0"/>
              <a:t>   ICMPv6 Router Solicitation and Router Advertisement Messages</a:t>
            </a:r>
            <a:endParaRPr lang="en-US" dirty="0"/>
          </a:p>
        </p:txBody>
      </p:sp>
    </p:spTree>
    <p:extLst>
      <p:ext uri="{BB962C8B-B14F-4D97-AF65-F5344CB8AC3E}">
        <p14:creationId xmlns:p14="http://schemas.microsoft.com/office/powerpoint/2010/main" val="3914641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52</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8.3.1.2 </a:t>
            </a:r>
            <a:r>
              <a:rPr lang="en-US" baseline="0" dirty="0" smtClean="0"/>
              <a:t> ICMPv6 Router Solicitation and Router Advertisement Messages (cont.)</a:t>
            </a:r>
            <a:endParaRPr lang="en-US" dirty="0"/>
          </a:p>
        </p:txBody>
      </p:sp>
    </p:spTree>
    <p:extLst>
      <p:ext uri="{BB962C8B-B14F-4D97-AF65-F5344CB8AC3E}">
        <p14:creationId xmlns:p14="http://schemas.microsoft.com/office/powerpoint/2010/main" val="12164226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53</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a:t>
            </a:r>
            <a:endParaRPr lang="en-US" dirty="0"/>
          </a:p>
        </p:txBody>
      </p:sp>
    </p:spTree>
    <p:extLst>
      <p:ext uri="{BB962C8B-B14F-4D97-AF65-F5344CB8AC3E}">
        <p14:creationId xmlns:p14="http://schemas.microsoft.com/office/powerpoint/2010/main" val="2968988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B0AE87D6-DF4D-4E45-B583-CE3BFF4036EF}" type="slidenum">
              <a:rPr lang="en-US" sz="800"/>
              <a:pPr/>
              <a:t>54</a:t>
            </a:fld>
            <a:endParaRPr lang="en-US" sz="8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8.3.1.3  ICMPv6 Neighbor</a:t>
            </a:r>
            <a:r>
              <a:rPr lang="en-US" baseline="0" dirty="0" smtClean="0"/>
              <a:t> Solicitation and Neighbor Advertisement Messages (cont.)</a:t>
            </a:r>
            <a:endParaRPr lang="en-US" dirty="0"/>
          </a:p>
        </p:txBody>
      </p:sp>
    </p:spTree>
    <p:extLst>
      <p:ext uri="{BB962C8B-B14F-4D97-AF65-F5344CB8AC3E}">
        <p14:creationId xmlns:p14="http://schemas.microsoft.com/office/powerpoint/2010/main" val="3955780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1"/>
          <p:cNvSpPr>
            <a:spLocks noGrp="1" noChangeArrowheads="1"/>
          </p:cNvSpPr>
          <p:nvPr>
            <p:ph type="sldNum" sz="quarter" idx="5"/>
          </p:nvPr>
        </p:nvSpPr>
        <p:spPr>
          <a:noFill/>
        </p:spPr>
        <p:txBody>
          <a:bodyPr/>
          <a:lstStyle/>
          <a:p>
            <a:fld id="{F9034988-36DD-4D34-B1CE-37AB851117A5}" type="slidenum">
              <a:rPr lang="en-US" smtClean="0"/>
              <a:pPr/>
              <a:t>55</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404813" y="4378325"/>
            <a:ext cx="6121400" cy="4252913"/>
          </a:xfrm>
          <a:noFill/>
          <a:ln/>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800" b="1" dirty="0" smtClean="0">
                <a:solidFill>
                  <a:schemeClr val="bg1"/>
                </a:solidFill>
                <a:cs typeface="Arial" charset="0"/>
              </a:rPr>
              <a:t>9.3  Design Considerations for IPv6</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endParaRPr lang="en-US" sz="800" dirty="0" smtClean="0">
              <a:cs typeface="Arial" charset="0"/>
            </a:endParaRPr>
          </a:p>
          <a:p>
            <a:pPr>
              <a:buFontTx/>
              <a:buNone/>
            </a:pPr>
            <a:endParaRPr lang="en-GB" b="1" dirty="0" smtClean="0"/>
          </a:p>
        </p:txBody>
      </p:sp>
    </p:spTree>
    <p:extLst>
      <p:ext uri="{BB962C8B-B14F-4D97-AF65-F5344CB8AC3E}">
        <p14:creationId xmlns:p14="http://schemas.microsoft.com/office/powerpoint/2010/main" val="2530882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sldNum" sz="quarter" idx="5"/>
          </p:nvPr>
        </p:nvSpPr>
        <p:spPr>
          <a:noFill/>
        </p:spPr>
        <p:txBody>
          <a:bodyPr/>
          <a:lstStyle/>
          <a:p>
            <a:fld id="{20EE4111-8177-4940-9890-2358BF84EB83}" type="slidenum">
              <a:rPr lang="en-US" smtClean="0"/>
              <a:pPr/>
              <a:t>56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a:lnSpc>
                <a:spcPct val="80000"/>
              </a:lnSpc>
              <a:buFontTx/>
              <a:buNone/>
            </a:pPr>
            <a:r>
              <a:rPr lang="en-US" b="1" dirty="0" smtClean="0"/>
              <a:t>9.3.1.1 </a:t>
            </a:r>
            <a:r>
              <a:rPr lang="en-US" b="1" dirty="0" err="1" smtClean="0"/>
              <a:t>Subnetting</a:t>
            </a:r>
            <a:r>
              <a:rPr lang="en-US" b="1" dirty="0" smtClean="0"/>
              <a:t> Using the Subnet ID</a:t>
            </a:r>
          </a:p>
        </p:txBody>
      </p:sp>
    </p:spTree>
    <p:extLst>
      <p:ext uri="{BB962C8B-B14F-4D97-AF65-F5344CB8AC3E}">
        <p14:creationId xmlns:p14="http://schemas.microsoft.com/office/powerpoint/2010/main" val="13639799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4C33212F-3BA2-4C68-A516-846EA0D2FE8A}" type="slidenum">
              <a:rPr lang="en-US" smtClean="0"/>
              <a:pPr/>
              <a:t>57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a:lnSpc>
                <a:spcPct val="80000"/>
              </a:lnSpc>
              <a:buFontTx/>
              <a:buNone/>
            </a:pPr>
            <a:r>
              <a:rPr lang="en-US" b="1" dirty="0" smtClean="0"/>
              <a:t>9.3.1.2 IPv6 Subnet Allocation</a:t>
            </a:r>
          </a:p>
        </p:txBody>
      </p:sp>
    </p:spTree>
    <p:extLst>
      <p:ext uri="{BB962C8B-B14F-4D97-AF65-F5344CB8AC3E}">
        <p14:creationId xmlns:p14="http://schemas.microsoft.com/office/powerpoint/2010/main" val="3119451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E52E3548-4DF7-4458-8A28-716D19BC66C5}" type="slidenum">
              <a:rPr lang="en-US" smtClean="0"/>
              <a:pPr/>
              <a:t>58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lnSpc>
                <a:spcPct val="80000"/>
              </a:lnSpc>
              <a:buFontTx/>
              <a:buNone/>
            </a:pPr>
            <a:r>
              <a:rPr lang="en-US" b="1" dirty="0" smtClean="0"/>
              <a:t>9.3.1.3 </a:t>
            </a:r>
            <a:r>
              <a:rPr lang="en-US" b="1" dirty="0" err="1" smtClean="0"/>
              <a:t>Subnetting</a:t>
            </a:r>
            <a:r>
              <a:rPr lang="en-US" b="1" dirty="0" smtClean="0"/>
              <a:t> into the Interface ID</a:t>
            </a:r>
          </a:p>
        </p:txBody>
      </p:sp>
    </p:spTree>
    <p:extLst>
      <p:ext uri="{BB962C8B-B14F-4D97-AF65-F5344CB8AC3E}">
        <p14:creationId xmlns:p14="http://schemas.microsoft.com/office/powerpoint/2010/main" val="22191013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pPr/>
              <a:t>59</a:t>
            </a:fld>
            <a:endParaRPr lang="en-US" sz="800"/>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4144978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8.2.1.2 IPv4</a:t>
            </a:r>
            <a:r>
              <a:rPr lang="en-US" baseline="0" dirty="0" smtClean="0"/>
              <a:t> and IPV6 Coexistence (cont.)</a:t>
            </a:r>
            <a:endParaRPr lang="en-US" dirty="0"/>
          </a:p>
        </p:txBody>
      </p:sp>
    </p:spTree>
    <p:extLst>
      <p:ext uri="{BB962C8B-B14F-4D97-AF65-F5344CB8AC3E}">
        <p14:creationId xmlns:p14="http://schemas.microsoft.com/office/powerpoint/2010/main" val="41382339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A7AF211-02D4-CA4C-B739-BDD3E82BAC44}" type="slidenum">
              <a:rPr lang="en-US" sz="800">
                <a:solidFill>
                  <a:srgbClr val="000000"/>
                </a:solidFill>
              </a:rPr>
              <a:pPr/>
              <a:t>60</a:t>
            </a:fld>
            <a:endParaRPr lang="en-US" sz="800">
              <a:solidFill>
                <a:srgbClr val="000000"/>
              </a:solidFill>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Summary</a:t>
            </a:r>
            <a:endParaRPr lang="en-US" dirty="0"/>
          </a:p>
        </p:txBody>
      </p:sp>
    </p:spTree>
    <p:extLst>
      <p:ext uri="{BB962C8B-B14F-4D97-AF65-F5344CB8AC3E}">
        <p14:creationId xmlns:p14="http://schemas.microsoft.com/office/powerpoint/2010/main" val="2608542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7</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a:t>
            </a:r>
            <a:endParaRPr lang="en-US" dirty="0"/>
          </a:p>
        </p:txBody>
      </p:sp>
    </p:spTree>
    <p:extLst>
      <p:ext uri="{BB962C8B-B14F-4D97-AF65-F5344CB8AC3E}">
        <p14:creationId xmlns:p14="http://schemas.microsoft.com/office/powerpoint/2010/main" val="4048392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8</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8.2.2.1  Hexadecimal Number System (cont.)</a:t>
            </a:r>
            <a:endParaRPr lang="en-US" dirty="0"/>
          </a:p>
        </p:txBody>
      </p:sp>
    </p:spTree>
    <p:extLst>
      <p:ext uri="{BB962C8B-B14F-4D97-AF65-F5344CB8AC3E}">
        <p14:creationId xmlns:p14="http://schemas.microsoft.com/office/powerpoint/2010/main" val="25333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9</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smtClean="0"/>
              <a:t>8.2.2.2  IPv</a:t>
            </a:r>
            <a:r>
              <a:rPr lang="en-US" baseline="0" dirty="0" smtClean="0"/>
              <a:t>6 Address Representation</a:t>
            </a:r>
            <a:endParaRPr lang="en-US" dirty="0"/>
          </a:p>
        </p:txBody>
      </p:sp>
    </p:spTree>
    <p:extLst>
      <p:ext uri="{BB962C8B-B14F-4D97-AF65-F5344CB8AC3E}">
        <p14:creationId xmlns:p14="http://schemas.microsoft.com/office/powerpoint/2010/main" val="33604835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dirty="0" smtClean="0">
                <a:latin typeface="Arial" charset="0"/>
              </a:rPr>
              <a:t>IPv6</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 &amp;</a:t>
            </a:r>
          </a:p>
          <a:p>
            <a:pPr eaLnBrk="1" hangingPunct="1">
              <a:buFont typeface="Wingdings" charset="0"/>
              <a:buNone/>
            </a:pPr>
            <a:r>
              <a:rPr lang="en-US" sz="2400" dirty="0" smtClean="0">
                <a:latin typeface="Arial" charset="0"/>
              </a:rPr>
              <a:t>Routing and Switching Essentials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t>
            </a:r>
            <a:r>
              <a:rPr lang="en-US" dirty="0">
                <a:latin typeface="Arial" charset="0"/>
              </a:rPr>
              <a:t>Address Representation (cont.)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85898"/>
            <a:ext cx="6065520" cy="514497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3415" y="47059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1- Omitting Leading 0s</a:t>
            </a:r>
            <a:endParaRPr lang="en-US" dirty="0">
              <a:latin typeface="Arial" charset="0"/>
            </a:endParaRPr>
          </a:p>
        </p:txBody>
      </p:sp>
      <p:sp>
        <p:nvSpPr>
          <p:cNvPr id="2" name="Content Placeholder 1"/>
          <p:cNvSpPr>
            <a:spLocks noGrp="1"/>
          </p:cNvSpPr>
          <p:nvPr>
            <p:ph idx="1"/>
          </p:nvPr>
        </p:nvSpPr>
        <p:spPr>
          <a:xfrm>
            <a:off x="472189" y="1478280"/>
            <a:ext cx="8275571" cy="4987628"/>
          </a:xfrm>
        </p:spPr>
        <p:txBody>
          <a:bodyPr/>
          <a:lstStyle/>
          <a:p>
            <a:r>
              <a:rPr lang="en-US" sz="2000" dirty="0"/>
              <a:t>The first rule to help reduce the notation of IPv6 addresses is any leading 0s (zeros) in any 16-bit section or </a:t>
            </a:r>
            <a:r>
              <a:rPr lang="en-US" sz="2000" dirty="0" err="1"/>
              <a:t>hextet</a:t>
            </a:r>
            <a:r>
              <a:rPr lang="en-US" sz="2000" dirty="0"/>
              <a:t> can be </a:t>
            </a:r>
            <a:r>
              <a:rPr lang="en-US" sz="2000" dirty="0" smtClean="0"/>
              <a:t>omitted.</a:t>
            </a:r>
          </a:p>
          <a:p>
            <a:r>
              <a:rPr lang="en-US" sz="2000" dirty="0" smtClean="0"/>
              <a:t>01AB </a:t>
            </a:r>
            <a:r>
              <a:rPr lang="en-US" sz="2000" dirty="0"/>
              <a:t>can be represented as </a:t>
            </a:r>
            <a:r>
              <a:rPr lang="en-US" sz="2000" dirty="0" smtClean="0"/>
              <a:t>1AB.</a:t>
            </a:r>
            <a:endParaRPr lang="en-US" sz="2000" dirty="0"/>
          </a:p>
          <a:p>
            <a:r>
              <a:rPr lang="en-US" sz="2000" dirty="0"/>
              <a:t>09F0 can be represented as </a:t>
            </a:r>
            <a:r>
              <a:rPr lang="en-US" sz="2000" dirty="0" smtClean="0"/>
              <a:t>9F0.</a:t>
            </a:r>
            <a:endParaRPr lang="en-US" sz="2000" dirty="0"/>
          </a:p>
          <a:p>
            <a:r>
              <a:rPr lang="en-US" sz="2000" dirty="0"/>
              <a:t>0A00 can be represented as </a:t>
            </a:r>
            <a:r>
              <a:rPr lang="en-US" sz="2000" dirty="0" smtClean="0"/>
              <a:t>A00.</a:t>
            </a:r>
            <a:endParaRPr lang="en-US" sz="2000" dirty="0"/>
          </a:p>
          <a:p>
            <a:r>
              <a:rPr lang="en-US" sz="2000" dirty="0"/>
              <a:t>00AB can be represented as </a:t>
            </a:r>
            <a:r>
              <a:rPr lang="en-US" sz="2000" dirty="0" smtClean="0"/>
              <a:t>AB.</a:t>
            </a:r>
            <a:endParaRPr lang="en-US" sz="2000" dirty="0"/>
          </a:p>
          <a:p>
            <a:pPr marL="0" indent="0">
              <a:buNone/>
            </a:pP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75" y="4122509"/>
            <a:ext cx="8086470" cy="132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01062"/>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a:t>
            </a:r>
            <a:endParaRPr lang="en-US" dirty="0">
              <a:latin typeface="Arial" charset="0"/>
            </a:endParaRPr>
          </a:p>
        </p:txBody>
      </p:sp>
      <p:sp>
        <p:nvSpPr>
          <p:cNvPr id="2" name="Content Placeholder 1"/>
          <p:cNvSpPr>
            <a:spLocks noGrp="1"/>
          </p:cNvSpPr>
          <p:nvPr>
            <p:ph idx="1"/>
          </p:nvPr>
        </p:nvSpPr>
        <p:spPr>
          <a:xfrm>
            <a:off x="426720" y="1539240"/>
            <a:ext cx="8443866" cy="4970210"/>
          </a:xfrm>
        </p:spPr>
        <p:txBody>
          <a:bodyPr/>
          <a:lstStyle/>
          <a:p>
            <a:r>
              <a:rPr lang="en-US" sz="2000" dirty="0" smtClean="0"/>
              <a:t>A double </a:t>
            </a:r>
            <a:r>
              <a:rPr lang="en-US" sz="2000" dirty="0"/>
              <a:t>colon (::) can replace any single, contiguous string of one or more 16-bit segments (</a:t>
            </a:r>
            <a:r>
              <a:rPr lang="en-US" sz="2000" dirty="0" err="1"/>
              <a:t>hextets</a:t>
            </a:r>
            <a:r>
              <a:rPr lang="en-US" sz="2000" dirty="0"/>
              <a:t>) consisting of all </a:t>
            </a:r>
            <a:r>
              <a:rPr lang="en-US" sz="2000" dirty="0" smtClean="0"/>
              <a:t>0’s.</a:t>
            </a:r>
            <a:endParaRPr lang="en-US" sz="2000" dirty="0"/>
          </a:p>
          <a:p>
            <a:r>
              <a:rPr lang="en-US" sz="2000" dirty="0" smtClean="0"/>
              <a:t>Double colon </a:t>
            </a:r>
            <a:r>
              <a:rPr lang="en-US" sz="2000" dirty="0"/>
              <a:t>(::) can only be used once within an </a:t>
            </a:r>
            <a:r>
              <a:rPr lang="en-US" sz="2000" dirty="0" smtClean="0"/>
              <a:t>address otherwise the address will be ambiguous.</a:t>
            </a:r>
          </a:p>
          <a:p>
            <a:r>
              <a:rPr lang="en-US" sz="2000" dirty="0" smtClean="0"/>
              <a:t>Known </a:t>
            </a:r>
            <a:r>
              <a:rPr lang="en-US" sz="2000" dirty="0"/>
              <a:t>as the </a:t>
            </a:r>
            <a:r>
              <a:rPr lang="en-US" sz="2000" i="1" dirty="0"/>
              <a:t>compressed </a:t>
            </a:r>
            <a:r>
              <a:rPr lang="en-US" sz="2000" i="1" dirty="0" smtClean="0"/>
              <a:t>format.</a:t>
            </a:r>
            <a:endParaRPr lang="en-US" sz="2000" dirty="0"/>
          </a:p>
          <a:p>
            <a:r>
              <a:rPr lang="en-US" sz="2000" dirty="0"/>
              <a:t>Incorrect </a:t>
            </a:r>
            <a:r>
              <a:rPr lang="en-US" sz="2000" dirty="0" smtClean="0"/>
              <a:t>address - 2001:0DB8</a:t>
            </a:r>
            <a:r>
              <a:rPr lang="en-US" sz="2000" dirty="0"/>
              <a:t>::ABCD::</a:t>
            </a:r>
            <a:r>
              <a:rPr lang="en-US" sz="2000" dirty="0" smtClean="0"/>
              <a:t>1234.</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254732528"/>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45535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Rule 2 - Omitting All 0 Segments (cont.)</a:t>
            </a:r>
            <a:endParaRPr lang="en-US" dirty="0">
              <a:latin typeface="Arial"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138" y="1648349"/>
            <a:ext cx="6676571" cy="277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1"/>
          <p:cNvSpPr>
            <a:spLocks noGrp="1"/>
          </p:cNvSpPr>
          <p:nvPr>
            <p:ph idx="1"/>
          </p:nvPr>
        </p:nvSpPr>
        <p:spPr>
          <a:xfrm>
            <a:off x="196657" y="1771584"/>
            <a:ext cx="2039813" cy="5086416"/>
          </a:xfrm>
        </p:spPr>
        <p:txBody>
          <a:bodyPr/>
          <a:lstStyle/>
          <a:p>
            <a:pPr marL="0" indent="0">
              <a:buNone/>
            </a:pPr>
            <a:r>
              <a:rPr lang="en-US" b="1" dirty="0" smtClean="0"/>
              <a:t>Example #1</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Example #2</a:t>
            </a:r>
            <a:endParaRPr lang="en-US" b="1" dirty="0"/>
          </a:p>
          <a:p>
            <a:pPr marL="0" indent="0">
              <a:buNone/>
            </a:pPr>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6417" y="4961844"/>
            <a:ext cx="6684235" cy="124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426301"/>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Prefix Length</a:t>
            </a:r>
            <a:endParaRPr lang="en-US" dirty="0">
              <a:latin typeface="Arial" charset="0"/>
            </a:endParaRPr>
          </a:p>
        </p:txBody>
      </p:sp>
      <p:sp>
        <p:nvSpPr>
          <p:cNvPr id="2" name="Content Placeholder 1"/>
          <p:cNvSpPr>
            <a:spLocks noGrp="1"/>
          </p:cNvSpPr>
          <p:nvPr>
            <p:ph idx="1"/>
          </p:nvPr>
        </p:nvSpPr>
        <p:spPr>
          <a:xfrm>
            <a:off x="411229" y="1325880"/>
            <a:ext cx="8382251" cy="4895098"/>
          </a:xfrm>
        </p:spPr>
        <p:txBody>
          <a:bodyPr/>
          <a:lstStyle/>
          <a:p>
            <a:r>
              <a:rPr lang="en-US" sz="2000" dirty="0" smtClean="0"/>
              <a:t>IPv6 </a:t>
            </a:r>
            <a:r>
              <a:rPr lang="en-US" sz="2000" dirty="0"/>
              <a:t>does not use the dotted-decimal subnet mask </a:t>
            </a:r>
            <a:r>
              <a:rPr lang="en-US" sz="2000" dirty="0" smtClean="0"/>
              <a:t>notation</a:t>
            </a:r>
          </a:p>
          <a:p>
            <a:r>
              <a:rPr lang="en-US" sz="2000" dirty="0" smtClean="0"/>
              <a:t>Prefix length indicates the network portion of an IPv6 address using the following format: </a:t>
            </a:r>
          </a:p>
          <a:p>
            <a:pPr marL="800100" lvl="1" indent="-342900">
              <a:buFont typeface="Wingdings" panose="05000000000000000000" pitchFamily="2" charset="2"/>
              <a:buChar char="§"/>
            </a:pPr>
            <a:r>
              <a:rPr lang="en-US" dirty="0" smtClean="0"/>
              <a:t>IPv6 address/prefix length</a:t>
            </a:r>
          </a:p>
          <a:p>
            <a:pPr marL="800100" lvl="1" indent="-342900">
              <a:buFont typeface="Wingdings" panose="05000000000000000000" pitchFamily="2" charset="2"/>
              <a:buChar char="§"/>
            </a:pPr>
            <a:r>
              <a:rPr lang="en-US" dirty="0"/>
              <a:t>P</a:t>
            </a:r>
            <a:r>
              <a:rPr lang="en-US" dirty="0" smtClean="0"/>
              <a:t>refix length can range from 0 to 128</a:t>
            </a:r>
          </a:p>
          <a:p>
            <a:pPr marL="800100" lvl="1" indent="-342900">
              <a:buFont typeface="Wingdings" panose="05000000000000000000" pitchFamily="2" charset="2"/>
              <a:buChar char="§"/>
            </a:pPr>
            <a:r>
              <a:rPr lang="en-US" dirty="0" smtClean="0"/>
              <a:t>Typical prefix length is /64</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962" y="4338638"/>
            <a:ext cx="4410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61" y="3847699"/>
            <a:ext cx="1482834" cy="48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979833"/>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Address Types</a:t>
            </a:r>
            <a:endParaRPr lang="en-US" dirty="0">
              <a:latin typeface="Arial" charset="0"/>
            </a:endParaRPr>
          </a:p>
        </p:txBody>
      </p:sp>
      <p:sp>
        <p:nvSpPr>
          <p:cNvPr id="4" name="Rectangle 3"/>
          <p:cNvSpPr/>
          <p:nvPr/>
        </p:nvSpPr>
        <p:spPr>
          <a:xfrm>
            <a:off x="425994" y="1781629"/>
            <a:ext cx="8432800" cy="2139047"/>
          </a:xfrm>
          <a:prstGeom prst="rect">
            <a:avLst/>
          </a:prstGeom>
        </p:spPr>
        <p:txBody>
          <a:bodyPr wrap="square">
            <a:spAutoFit/>
          </a:bodyPr>
          <a:lstStyle/>
          <a:p>
            <a:pPr algn="l">
              <a:spcBef>
                <a:spcPts val="600"/>
              </a:spcBef>
            </a:pPr>
            <a:r>
              <a:rPr lang="en-US" sz="2000" dirty="0"/>
              <a:t>There are three types of IPv6 addresses:</a:t>
            </a:r>
          </a:p>
          <a:p>
            <a:pPr marL="457200" indent="-457200" algn="l">
              <a:spcBef>
                <a:spcPts val="600"/>
              </a:spcBef>
              <a:buFont typeface="Wingdings" panose="05000000000000000000" pitchFamily="2" charset="2"/>
              <a:buChar char="§"/>
            </a:pPr>
            <a:r>
              <a:rPr lang="en-US" sz="2000" dirty="0" smtClean="0"/>
              <a:t>Unicast</a:t>
            </a:r>
          </a:p>
          <a:p>
            <a:pPr marL="457200" indent="-457200" algn="l">
              <a:spcBef>
                <a:spcPts val="600"/>
              </a:spcBef>
              <a:buFont typeface="Wingdings" panose="05000000000000000000" pitchFamily="2" charset="2"/>
              <a:buChar char="§"/>
            </a:pPr>
            <a:r>
              <a:rPr lang="en-US" sz="2000" dirty="0" smtClean="0"/>
              <a:t>Multicast </a:t>
            </a:r>
          </a:p>
          <a:p>
            <a:pPr marL="457200" indent="-457200" algn="l">
              <a:spcBef>
                <a:spcPts val="600"/>
              </a:spcBef>
              <a:buFont typeface="Wingdings" panose="05000000000000000000" pitchFamily="2" charset="2"/>
              <a:buChar char="§"/>
            </a:pPr>
            <a:r>
              <a:rPr lang="en-US" sz="2000" dirty="0" err="1" smtClean="0"/>
              <a:t>Anycast</a:t>
            </a:r>
            <a:r>
              <a:rPr lang="en-US" sz="2000" dirty="0" smtClean="0"/>
              <a:t>.</a:t>
            </a:r>
            <a:endParaRPr lang="en-US" sz="2000" dirty="0"/>
          </a:p>
          <a:p>
            <a:pPr>
              <a:spcBef>
                <a:spcPts val="600"/>
              </a:spcBef>
            </a:pPr>
            <a:endParaRPr lang="en-US" sz="2000" dirty="0"/>
          </a:p>
          <a:p>
            <a:pPr algn="l">
              <a:spcBef>
                <a:spcPts val="600"/>
              </a:spcBef>
            </a:pPr>
            <a:r>
              <a:rPr lang="en-US" sz="2000" b="1" dirty="0" smtClean="0"/>
              <a:t>Note</a:t>
            </a:r>
            <a:r>
              <a:rPr lang="en-US" sz="2000" dirty="0" smtClean="0"/>
              <a:t>: IPv6 </a:t>
            </a:r>
            <a:r>
              <a:rPr lang="en-US" sz="2000" dirty="0"/>
              <a:t>does not </a:t>
            </a:r>
            <a:r>
              <a:rPr lang="en-US" sz="2000" dirty="0" smtClean="0"/>
              <a:t>have broadcast addresses.</a:t>
            </a:r>
            <a:endParaRPr lang="en-US" sz="2000" dirty="0">
              <a:effectLst/>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a:t>
            </a:r>
            <a:endParaRPr lang="en-US" dirty="0">
              <a:latin typeface="Arial" charset="0"/>
            </a:endParaRPr>
          </a:p>
        </p:txBody>
      </p:sp>
      <p:sp>
        <p:nvSpPr>
          <p:cNvPr id="2" name="Content Placeholder 1"/>
          <p:cNvSpPr>
            <a:spLocks noGrp="1"/>
          </p:cNvSpPr>
          <p:nvPr>
            <p:ph idx="1"/>
          </p:nvPr>
        </p:nvSpPr>
        <p:spPr>
          <a:xfrm>
            <a:off x="376570" y="1502229"/>
            <a:ext cx="2743200" cy="5369548"/>
          </a:xfrm>
        </p:spPr>
        <p:txBody>
          <a:bodyPr/>
          <a:lstStyle/>
          <a:p>
            <a:pPr marL="0" indent="0">
              <a:buNone/>
            </a:pPr>
            <a:r>
              <a:rPr lang="en-US" b="1" dirty="0" smtClean="0"/>
              <a:t>Unicast</a:t>
            </a:r>
            <a:r>
              <a:rPr lang="en-US" dirty="0"/>
              <a:t> </a:t>
            </a:r>
            <a:r>
              <a:rPr lang="en-US" dirty="0" smtClean="0"/>
              <a:t> </a:t>
            </a:r>
          </a:p>
          <a:p>
            <a:pPr marL="342900" lvl="1" indent="-342900" defTabSz="457200">
              <a:buFont typeface="Wingdings" panose="05000000000000000000" pitchFamily="2" charset="2"/>
              <a:buChar char="§"/>
            </a:pPr>
            <a:r>
              <a:rPr lang="en-US" dirty="0"/>
              <a:t>U</a:t>
            </a:r>
            <a:r>
              <a:rPr lang="en-US" dirty="0" smtClean="0"/>
              <a:t>niquely </a:t>
            </a:r>
            <a:r>
              <a:rPr lang="en-US" dirty="0"/>
              <a:t>identifies an interface on an IPv6-enabled </a:t>
            </a:r>
            <a:r>
              <a:rPr lang="en-US" dirty="0" smtClean="0"/>
              <a:t>device.</a:t>
            </a:r>
          </a:p>
          <a:p>
            <a:pPr marL="342900" lvl="1" indent="-342900" defTabSz="457200">
              <a:buFont typeface="Wingdings" panose="05000000000000000000" pitchFamily="2" charset="2"/>
              <a:buChar char="§"/>
            </a:pPr>
            <a:r>
              <a:rPr lang="en-US" dirty="0" smtClean="0"/>
              <a:t>A </a:t>
            </a:r>
            <a:r>
              <a:rPr lang="en-US" dirty="0"/>
              <a:t>packet sent to a unicast address is received by the interface that is assigned that address. </a:t>
            </a:r>
            <a:r>
              <a:rPr lang="en-US" dirty="0" smtClean="0"/>
              <a:t> </a:t>
            </a:r>
          </a:p>
          <a:p>
            <a:pPr>
              <a:buFont typeface="Wingdings" panose="05000000000000000000" pitchFamily="2" charset="2"/>
              <a:buChar char="§"/>
            </a:pPr>
            <a:endParaRPr lang="en-US" dirty="0"/>
          </a:p>
          <a:p>
            <a:endParaRPr lang="en-US" dirty="0" smtClean="0"/>
          </a:p>
          <a:p>
            <a:endParaRPr lang="en-US" dirty="0"/>
          </a:p>
          <a:p>
            <a:endParaRPr lang="en-US" b="1" dirty="0" smtClean="0"/>
          </a:p>
          <a:p>
            <a:endParaRPr lang="en-US" b="1" dirty="0"/>
          </a:p>
          <a:p>
            <a:endParaRPr lang="en-US" b="1" dirty="0" smtClean="0"/>
          </a:p>
          <a:p>
            <a:endParaRPr lang="en-US" b="1"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8810" y="1502229"/>
            <a:ext cx="5913740" cy="43651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205247"/>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9439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a:latin typeface="Arial" charset="0"/>
              </a:rPr>
              <a:t>IPv6 </a:t>
            </a:r>
            <a:r>
              <a:rPr lang="en-US" dirty="0" smtClean="0">
                <a:latin typeface="Arial" charset="0"/>
              </a:rPr>
              <a:t>Unicast Addresses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989" y="1538288"/>
            <a:ext cx="6169255" cy="4847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74876798"/>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65942"/>
            <a:ext cx="8412731" cy="4898365"/>
          </a:xfrm>
        </p:spPr>
        <p:txBody>
          <a:bodyPr/>
          <a:lstStyle/>
          <a:p>
            <a:pPr marL="0" indent="0">
              <a:buNone/>
            </a:pPr>
            <a:r>
              <a:rPr lang="en-US" sz="2000" b="1" dirty="0" smtClean="0"/>
              <a:t>Global </a:t>
            </a:r>
            <a:r>
              <a:rPr lang="en-US" sz="2000" b="1" dirty="0"/>
              <a:t>U</a:t>
            </a:r>
            <a:r>
              <a:rPr lang="en-US" sz="2000" b="1" dirty="0" smtClean="0"/>
              <a:t>nicast</a:t>
            </a:r>
            <a:endParaRPr lang="en-US" sz="2000" dirty="0"/>
          </a:p>
          <a:p>
            <a:pPr marL="800100" lvl="1" indent="-342900">
              <a:buFont typeface="Wingdings" panose="05000000000000000000" pitchFamily="2" charset="2"/>
              <a:buChar char="§"/>
            </a:pPr>
            <a:r>
              <a:rPr lang="en-US" dirty="0"/>
              <a:t>S</a:t>
            </a:r>
            <a:r>
              <a:rPr lang="en-US" dirty="0" smtClean="0"/>
              <a:t>imilar </a:t>
            </a:r>
            <a:r>
              <a:rPr lang="en-US" dirty="0"/>
              <a:t>to a public IPv4 </a:t>
            </a:r>
            <a:r>
              <a:rPr lang="en-US" dirty="0" smtClean="0"/>
              <a:t>address</a:t>
            </a:r>
          </a:p>
          <a:p>
            <a:pPr marL="800100" lvl="1" indent="-342900">
              <a:buFont typeface="Wingdings" panose="05000000000000000000" pitchFamily="2" charset="2"/>
              <a:buChar char="§"/>
            </a:pPr>
            <a:r>
              <a:rPr lang="en-US" dirty="0"/>
              <a:t>G</a:t>
            </a:r>
            <a:r>
              <a:rPr lang="en-US" dirty="0" smtClean="0"/>
              <a:t>lobally unique</a:t>
            </a:r>
          </a:p>
          <a:p>
            <a:pPr marL="800100" lvl="1" indent="-342900">
              <a:buFont typeface="Wingdings" panose="05000000000000000000" pitchFamily="2" charset="2"/>
              <a:buChar char="§"/>
            </a:pPr>
            <a:r>
              <a:rPr lang="en-US" dirty="0" smtClean="0"/>
              <a:t>Internet </a:t>
            </a:r>
            <a:r>
              <a:rPr lang="en-US" dirty="0"/>
              <a:t>routable </a:t>
            </a:r>
            <a:r>
              <a:rPr lang="en-US" dirty="0" smtClean="0"/>
              <a:t>addresses</a:t>
            </a:r>
          </a:p>
          <a:p>
            <a:pPr marL="800100" lvl="1" indent="-342900">
              <a:buFont typeface="Wingdings" panose="05000000000000000000" pitchFamily="2" charset="2"/>
              <a:buChar char="§"/>
            </a:pPr>
            <a:r>
              <a:rPr lang="en-US" dirty="0" smtClean="0"/>
              <a:t>Can </a:t>
            </a:r>
            <a:r>
              <a:rPr lang="en-US" dirty="0"/>
              <a:t>be configured statically or assigned </a:t>
            </a:r>
            <a:r>
              <a:rPr lang="en-US" dirty="0" smtClean="0"/>
              <a:t>dynamically </a:t>
            </a:r>
          </a:p>
          <a:p>
            <a:pPr marL="0" indent="0">
              <a:buNone/>
            </a:pPr>
            <a:r>
              <a:rPr lang="en-US" sz="2000" b="1" dirty="0" smtClean="0"/>
              <a:t>Link-local</a:t>
            </a:r>
            <a:endParaRPr lang="en-US" sz="2000" dirty="0"/>
          </a:p>
          <a:p>
            <a:pPr marL="800100" lvl="1" indent="-342900">
              <a:buFont typeface="Wingdings" panose="05000000000000000000" pitchFamily="2" charset="2"/>
              <a:buChar char="§"/>
            </a:pPr>
            <a:r>
              <a:rPr lang="en-US" dirty="0" smtClean="0"/>
              <a:t>Used </a:t>
            </a:r>
            <a:r>
              <a:rPr lang="en-US" dirty="0"/>
              <a:t>to communicate with other devices on the same local </a:t>
            </a:r>
            <a:r>
              <a:rPr lang="en-US" dirty="0" smtClean="0"/>
              <a:t>link</a:t>
            </a:r>
          </a:p>
          <a:p>
            <a:pPr marL="800100" lvl="1" indent="-342900">
              <a:buFont typeface="Wingdings" panose="05000000000000000000" pitchFamily="2" charset="2"/>
              <a:buChar char="§"/>
            </a:pPr>
            <a:r>
              <a:rPr lang="en-US" dirty="0" smtClean="0"/>
              <a:t>Confined </a:t>
            </a:r>
            <a:r>
              <a:rPr lang="en-US" dirty="0"/>
              <a:t>to a single </a:t>
            </a:r>
            <a:r>
              <a:rPr lang="en-US" dirty="0" smtClean="0"/>
              <a:t>link;  not </a:t>
            </a:r>
            <a:r>
              <a:rPr lang="en-US" dirty="0"/>
              <a:t>routable beyond the </a:t>
            </a:r>
            <a:r>
              <a:rPr lang="en-US" dirty="0" smtClean="0"/>
              <a:t>link</a:t>
            </a:r>
          </a:p>
        </p:txBody>
      </p:sp>
    </p:spTree>
    <p:extLst>
      <p:ext uri="{BB962C8B-B14F-4D97-AF65-F5344CB8AC3E}">
        <p14:creationId xmlns:p14="http://schemas.microsoft.com/office/powerpoint/2010/main" val="2346594877"/>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6748" y="34867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26469" y="1432560"/>
            <a:ext cx="8336531" cy="4931747"/>
          </a:xfrm>
        </p:spPr>
        <p:txBody>
          <a:bodyPr/>
          <a:lstStyle/>
          <a:p>
            <a:pPr marL="228600" indent="-228600">
              <a:buNone/>
            </a:pPr>
            <a:r>
              <a:rPr lang="en-US" sz="2000" b="1" dirty="0"/>
              <a:t>Loopback</a:t>
            </a:r>
          </a:p>
          <a:p>
            <a:pPr marL="342900" lvl="1" indent="-342900">
              <a:buFont typeface="Wingdings" panose="05000000000000000000" pitchFamily="2" charset="2"/>
              <a:buChar char="§"/>
            </a:pPr>
            <a:r>
              <a:rPr lang="en-US" dirty="0" smtClean="0"/>
              <a:t>Used </a:t>
            </a:r>
            <a:r>
              <a:rPr lang="en-US" dirty="0"/>
              <a:t>by a host to send a packet to itself and cannot be assigned to a physical </a:t>
            </a:r>
            <a:r>
              <a:rPr lang="en-US" dirty="0" smtClean="0"/>
              <a:t>interface.</a:t>
            </a:r>
          </a:p>
          <a:p>
            <a:pPr marL="342900" lvl="1" indent="-342900">
              <a:buFont typeface="Wingdings" panose="05000000000000000000" pitchFamily="2" charset="2"/>
              <a:buChar char="§"/>
            </a:pPr>
            <a:r>
              <a:rPr lang="en-US" dirty="0"/>
              <a:t>P</a:t>
            </a:r>
            <a:r>
              <a:rPr lang="en-US" dirty="0" smtClean="0"/>
              <a:t>ing </a:t>
            </a:r>
            <a:r>
              <a:rPr lang="en-US" dirty="0"/>
              <a:t>an IPv6 loopback address to test the configuration of TCP/IP on the local </a:t>
            </a:r>
            <a:r>
              <a:rPr lang="en-US" dirty="0" smtClean="0"/>
              <a:t>host.</a:t>
            </a:r>
          </a:p>
          <a:p>
            <a:pPr marL="342900" lvl="1" indent="-342900">
              <a:buFont typeface="Wingdings" panose="05000000000000000000" pitchFamily="2" charset="2"/>
              <a:buChar char="§"/>
            </a:pPr>
            <a:r>
              <a:rPr lang="en-US" dirty="0"/>
              <a:t>A</a:t>
            </a:r>
            <a:r>
              <a:rPr lang="en-US" dirty="0" smtClean="0"/>
              <a:t>ll-0s </a:t>
            </a:r>
            <a:r>
              <a:rPr lang="en-US" dirty="0"/>
              <a:t>except for the last bit, represented as ::1/128 or just ::</a:t>
            </a:r>
            <a:r>
              <a:rPr lang="en-US" dirty="0" smtClean="0"/>
              <a:t>1.</a:t>
            </a:r>
            <a:endParaRPr lang="en-US" dirty="0"/>
          </a:p>
          <a:p>
            <a:pPr marL="228600" indent="-228600">
              <a:buNone/>
            </a:pPr>
            <a:r>
              <a:rPr lang="en-US" sz="2000" b="1" dirty="0"/>
              <a:t>Unspecified </a:t>
            </a:r>
            <a:r>
              <a:rPr lang="en-US" sz="2000" b="1" dirty="0" smtClean="0"/>
              <a:t>Address </a:t>
            </a:r>
            <a:endParaRPr lang="en-US" sz="2000" b="1" dirty="0"/>
          </a:p>
          <a:p>
            <a:pPr marL="342900" lvl="1" indent="-342900">
              <a:buFont typeface="Wingdings" panose="05000000000000000000" pitchFamily="2" charset="2"/>
              <a:buChar char="§"/>
            </a:pPr>
            <a:r>
              <a:rPr lang="en-US" dirty="0" smtClean="0"/>
              <a:t>All-0’s </a:t>
            </a:r>
            <a:r>
              <a:rPr lang="en-US" dirty="0"/>
              <a:t>address represented </a:t>
            </a:r>
            <a:r>
              <a:rPr lang="en-US" dirty="0" smtClean="0"/>
              <a:t>as </a:t>
            </a:r>
            <a:r>
              <a:rPr lang="en-US" dirty="0"/>
              <a:t>::/128 or just </a:t>
            </a:r>
            <a:r>
              <a:rPr lang="en-US" dirty="0" smtClean="0"/>
              <a:t>:: </a:t>
            </a:r>
          </a:p>
          <a:p>
            <a:pPr marL="342900" lvl="1" indent="-342900">
              <a:buFont typeface="Wingdings" panose="05000000000000000000" pitchFamily="2" charset="2"/>
              <a:buChar char="§"/>
            </a:pPr>
            <a:r>
              <a:rPr lang="en-US" dirty="0"/>
              <a:t>C</a:t>
            </a:r>
            <a:r>
              <a:rPr lang="en-US" dirty="0" smtClean="0"/>
              <a:t>annot </a:t>
            </a:r>
            <a:r>
              <a:rPr lang="en-US" dirty="0"/>
              <a:t>be assigned to an interface and is </a:t>
            </a:r>
            <a:r>
              <a:rPr lang="en-US" dirty="0" smtClean="0"/>
              <a:t>only used </a:t>
            </a:r>
            <a:r>
              <a:rPr lang="en-US" dirty="0"/>
              <a:t>as a source </a:t>
            </a:r>
            <a:r>
              <a:rPr lang="en-US" dirty="0" smtClean="0"/>
              <a:t>address.</a:t>
            </a:r>
          </a:p>
          <a:p>
            <a:pPr marL="342900" lvl="1" indent="-342900">
              <a:buFont typeface="Wingdings" panose="05000000000000000000" pitchFamily="2" charset="2"/>
              <a:buChar char="§"/>
            </a:pPr>
            <a:r>
              <a:rPr lang="en-US" dirty="0" smtClean="0"/>
              <a:t>An </a:t>
            </a:r>
            <a:r>
              <a:rPr lang="en-US" dirty="0"/>
              <a:t>unspecified address is used as a source address when the device does not yet have a permanent IPv6 address or when the source of the packet is irrelevant to the </a:t>
            </a:r>
            <a:r>
              <a:rPr lang="en-US" dirty="0" smtClean="0"/>
              <a:t>destination.</a:t>
            </a:r>
            <a:endParaRPr lang="en-US" dirty="0"/>
          </a:p>
        </p:txBody>
      </p:sp>
    </p:spTree>
    <p:extLst>
      <p:ext uri="{BB962C8B-B14F-4D97-AF65-F5344CB8AC3E}">
        <p14:creationId xmlns:p14="http://schemas.microsoft.com/office/powerpoint/2010/main" val="34603952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Introduction to Networks</a:t>
            </a:r>
            <a:r>
              <a:rPr lang="en-US" sz="2400" dirty="0" smtClean="0"/>
              <a:t/>
            </a:r>
            <a:br>
              <a:rPr lang="en-US" sz="2400" dirty="0" smtClean="0"/>
            </a:br>
            <a:r>
              <a:rPr lang="en-US" sz="2400" dirty="0" smtClean="0"/>
              <a:t>8.2  </a:t>
            </a:r>
            <a:r>
              <a:rPr lang="en-US" sz="2400" dirty="0">
                <a:latin typeface="Arial" charset="0"/>
              </a:rPr>
              <a:t>IPv6 Network Addresses</a:t>
            </a:r>
            <a:endParaRPr lang="en-US" sz="2400" dirty="0" smtClean="0">
              <a:solidFill>
                <a:schemeClr val="folHlink"/>
              </a:solidFill>
            </a:endParaRPr>
          </a:p>
        </p:txBody>
      </p:sp>
    </p:spTree>
    <p:extLst>
      <p:ext uri="{BB962C8B-B14F-4D97-AF65-F5344CB8AC3E}">
        <p14:creationId xmlns:p14="http://schemas.microsoft.com/office/powerpoint/2010/main" val="1287831856"/>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Unicast Addresses (cont.)</a:t>
            </a:r>
            <a:endParaRPr lang="en-US" dirty="0">
              <a:latin typeface="Arial" charset="0"/>
            </a:endParaRPr>
          </a:p>
        </p:txBody>
      </p:sp>
      <p:sp>
        <p:nvSpPr>
          <p:cNvPr id="2" name="Content Placeholder 1"/>
          <p:cNvSpPr>
            <a:spLocks noGrp="1"/>
          </p:cNvSpPr>
          <p:nvPr>
            <p:ph idx="1"/>
          </p:nvPr>
        </p:nvSpPr>
        <p:spPr>
          <a:xfrm>
            <a:off x="411229" y="1465942"/>
            <a:ext cx="8321291" cy="4898365"/>
          </a:xfrm>
        </p:spPr>
        <p:txBody>
          <a:bodyPr/>
          <a:lstStyle/>
          <a:p>
            <a:pPr marL="0" indent="0">
              <a:buNone/>
            </a:pPr>
            <a:r>
              <a:rPr lang="en-US" sz="2000" b="1" dirty="0" smtClean="0"/>
              <a:t>Unique </a:t>
            </a:r>
            <a:r>
              <a:rPr lang="en-US" sz="2000" b="1" dirty="0"/>
              <a:t>L</a:t>
            </a:r>
            <a:r>
              <a:rPr lang="en-US" sz="2000" b="1" dirty="0" smtClean="0"/>
              <a:t>ocal</a:t>
            </a:r>
            <a:endParaRPr lang="en-US" sz="2000" dirty="0"/>
          </a:p>
          <a:p>
            <a:pPr marL="800100" lvl="1" indent="-342900">
              <a:buFont typeface="Wingdings" panose="05000000000000000000" pitchFamily="2" charset="2"/>
              <a:buChar char="§"/>
            </a:pPr>
            <a:r>
              <a:rPr lang="en-US" dirty="0" smtClean="0"/>
              <a:t>Similar to private </a:t>
            </a:r>
            <a:r>
              <a:rPr lang="en-US" dirty="0"/>
              <a:t>addresses for </a:t>
            </a:r>
            <a:r>
              <a:rPr lang="en-US" dirty="0" smtClean="0"/>
              <a:t>IPv4.</a:t>
            </a:r>
          </a:p>
          <a:p>
            <a:pPr marL="800100" lvl="1" indent="-342900">
              <a:buFont typeface="Wingdings" panose="05000000000000000000" pitchFamily="2" charset="2"/>
              <a:buChar char="§"/>
            </a:pPr>
            <a:r>
              <a:rPr lang="en-US" dirty="0"/>
              <a:t>U</a:t>
            </a:r>
            <a:r>
              <a:rPr lang="en-US" dirty="0" smtClean="0"/>
              <a:t>sed </a:t>
            </a:r>
            <a:r>
              <a:rPr lang="en-US" dirty="0"/>
              <a:t>for local addressing within a site or between a limited number of </a:t>
            </a:r>
            <a:r>
              <a:rPr lang="en-US" dirty="0" smtClean="0"/>
              <a:t>sites.</a:t>
            </a:r>
          </a:p>
          <a:p>
            <a:pPr marL="800100" lvl="1" indent="-342900">
              <a:buFont typeface="Wingdings" panose="05000000000000000000" pitchFamily="2" charset="2"/>
              <a:buChar char="§"/>
            </a:pPr>
            <a:r>
              <a:rPr lang="en-US" dirty="0"/>
              <a:t>I</a:t>
            </a:r>
            <a:r>
              <a:rPr lang="en-US" dirty="0" smtClean="0"/>
              <a:t>n </a:t>
            </a:r>
            <a:r>
              <a:rPr lang="en-US" dirty="0"/>
              <a:t>the range of FC00::/7 to FDFF::/</a:t>
            </a:r>
            <a:r>
              <a:rPr lang="en-US" dirty="0" smtClean="0"/>
              <a:t>7.</a:t>
            </a:r>
            <a:endParaRPr lang="en-US" dirty="0"/>
          </a:p>
          <a:p>
            <a:pPr marL="0" indent="0">
              <a:buNone/>
            </a:pPr>
            <a:r>
              <a:rPr lang="en-US" sz="2000" b="1" dirty="0" smtClean="0"/>
              <a:t>IPv4 Embedded (not covered in this course)</a:t>
            </a:r>
            <a:endParaRPr lang="en-US" sz="2000" dirty="0" smtClean="0"/>
          </a:p>
          <a:p>
            <a:pPr marL="800100" lvl="1" indent="-342900">
              <a:buFont typeface="Wingdings" panose="05000000000000000000" pitchFamily="2" charset="2"/>
              <a:buChar char="§"/>
            </a:pPr>
            <a:r>
              <a:rPr lang="en-US" dirty="0" smtClean="0"/>
              <a:t>Used </a:t>
            </a:r>
            <a:r>
              <a:rPr lang="en-US" dirty="0"/>
              <a:t>to help transition from IPv4 to </a:t>
            </a:r>
            <a:r>
              <a:rPr lang="en-US" dirty="0" smtClean="0"/>
              <a:t>IPv6.</a:t>
            </a:r>
            <a:endParaRPr lang="en-US" dirty="0">
              <a:effectLst/>
            </a:endParaRPr>
          </a:p>
        </p:txBody>
      </p:sp>
    </p:spTree>
    <p:extLst>
      <p:ext uri="{BB962C8B-B14F-4D97-AF65-F5344CB8AC3E}">
        <p14:creationId xmlns:p14="http://schemas.microsoft.com/office/powerpoint/2010/main" val="3003209735"/>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a:t>
            </a:r>
            <a:endParaRPr lang="en-US" dirty="0">
              <a:latin typeface="Arial" charset="0"/>
            </a:endParaRPr>
          </a:p>
        </p:txBody>
      </p:sp>
      <p:sp>
        <p:nvSpPr>
          <p:cNvPr id="2" name="Content Placeholder 1"/>
          <p:cNvSpPr>
            <a:spLocks noGrp="1"/>
          </p:cNvSpPr>
          <p:nvPr>
            <p:ph idx="1"/>
          </p:nvPr>
        </p:nvSpPr>
        <p:spPr>
          <a:xfrm>
            <a:off x="426720" y="1478279"/>
            <a:ext cx="8168640" cy="4856999"/>
          </a:xfrm>
        </p:spPr>
        <p:txBody>
          <a:bodyPr/>
          <a:lstStyle/>
          <a:p>
            <a:r>
              <a:rPr lang="en-US" sz="2000" dirty="0"/>
              <a:t>Every IPv6-enabled network interface is </a:t>
            </a:r>
            <a:r>
              <a:rPr lang="en-US" sz="2000" dirty="0" smtClean="0"/>
              <a:t>REQUIRED </a:t>
            </a:r>
            <a:r>
              <a:rPr lang="en-US" sz="2000" dirty="0"/>
              <a:t>to have a link-local address</a:t>
            </a:r>
          </a:p>
          <a:p>
            <a:r>
              <a:rPr lang="en-US" sz="2000" dirty="0" smtClean="0"/>
              <a:t>Enables a </a:t>
            </a:r>
            <a:r>
              <a:rPr lang="en-US" sz="2000" dirty="0"/>
              <a:t>device to communicate with other IPv6-enabled devices on the same link and only on that link (</a:t>
            </a:r>
            <a:r>
              <a:rPr lang="en-US" sz="2000" dirty="0" smtClean="0"/>
              <a:t>subnet)</a:t>
            </a:r>
          </a:p>
          <a:p>
            <a:r>
              <a:rPr lang="en-US" sz="2000" dirty="0" smtClean="0"/>
              <a:t>FE80</a:t>
            </a:r>
            <a:r>
              <a:rPr lang="en-US" sz="2000" dirty="0"/>
              <a:t>::/10 </a:t>
            </a:r>
            <a:r>
              <a:rPr lang="en-US" sz="2000" dirty="0" smtClean="0"/>
              <a:t>range, first </a:t>
            </a:r>
            <a:r>
              <a:rPr lang="en-US" sz="2000" dirty="0"/>
              <a:t>10 bits are 1111 1110 10xx </a:t>
            </a:r>
            <a:r>
              <a:rPr lang="en-US" sz="2000" dirty="0" err="1" smtClean="0"/>
              <a:t>xxxx</a:t>
            </a:r>
            <a:endParaRPr lang="en-US" sz="2000" dirty="0" smtClean="0"/>
          </a:p>
          <a:p>
            <a:r>
              <a:rPr lang="en-US" sz="2000" dirty="0" smtClean="0"/>
              <a:t>1111 </a:t>
            </a:r>
            <a:r>
              <a:rPr lang="en-US" sz="2000" dirty="0"/>
              <a:t>1110 10</a:t>
            </a:r>
            <a:r>
              <a:rPr lang="en-US" sz="2000" b="1" dirty="0">
                <a:solidFill>
                  <a:srgbClr val="FF0000"/>
                </a:solidFill>
              </a:rPr>
              <a:t>00 0000</a:t>
            </a:r>
            <a:r>
              <a:rPr lang="en-US" sz="2000" dirty="0">
                <a:solidFill>
                  <a:srgbClr val="FF0000"/>
                </a:solidFill>
              </a:rPr>
              <a:t> </a:t>
            </a:r>
            <a:r>
              <a:rPr lang="en-US" sz="2000" dirty="0"/>
              <a:t>(FE80) </a:t>
            </a:r>
            <a:r>
              <a:rPr lang="en-US" sz="2000" dirty="0" smtClean="0"/>
              <a:t>- </a:t>
            </a:r>
            <a:r>
              <a:rPr lang="en-US" sz="2000" dirty="0"/>
              <a:t>1111 1110 10</a:t>
            </a:r>
            <a:r>
              <a:rPr lang="en-US" sz="2000" b="1" dirty="0">
                <a:solidFill>
                  <a:srgbClr val="FF0000"/>
                </a:solidFill>
              </a:rPr>
              <a:t>11 1111</a:t>
            </a:r>
            <a:r>
              <a:rPr lang="en-US" sz="2000" dirty="0">
                <a:solidFill>
                  <a:srgbClr val="FF0000"/>
                </a:solidFill>
              </a:rPr>
              <a:t> </a:t>
            </a:r>
            <a:r>
              <a:rPr lang="en-US" sz="2000" dirty="0"/>
              <a:t>(FEBF</a:t>
            </a:r>
            <a:r>
              <a:rPr lang="en-US" sz="2000" dirty="0" smtClean="0"/>
              <a:t>) </a:t>
            </a:r>
          </a:p>
        </p:txBody>
      </p:sp>
      <p:sp>
        <p:nvSpPr>
          <p:cNvPr id="5" name="TextBox 4"/>
          <p:cNvSpPr txBox="1"/>
          <p:nvPr/>
        </p:nvSpPr>
        <p:spPr>
          <a:xfrm>
            <a:off x="4057650" y="-762000"/>
            <a:ext cx="4057650" cy="424732"/>
          </a:xfrm>
          <a:prstGeom prst="rect">
            <a:avLst/>
          </a:prstGeom>
          <a:noFill/>
        </p:spPr>
        <p:txBody>
          <a:bodyPr wrap="square" rtlCol="0">
            <a:spAutoFit/>
          </a:bodyPr>
          <a:lstStyle/>
          <a:p>
            <a:r>
              <a:rPr lang="en-US" b="1" dirty="0" smtClean="0">
                <a:solidFill>
                  <a:srgbClr val="FF0000"/>
                </a:solidFill>
              </a:rPr>
              <a:t>Add a header</a:t>
            </a:r>
            <a:endParaRPr lang="en-US" b="1" dirty="0">
              <a:solidFill>
                <a:srgbClr val="FF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4919" y="4133849"/>
            <a:ext cx="6600095" cy="2145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69665033"/>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16652" y="379152"/>
            <a:ext cx="8772157" cy="838200"/>
          </a:xfrm>
        </p:spPr>
        <p:txBody>
          <a:bodyPr/>
          <a:lstStyle/>
          <a:p>
            <a:pPr eaLnBrk="1" hangingPunct="1"/>
            <a:r>
              <a:rPr lang="en-US" sz="1800" dirty="0" smtClean="0">
                <a:latin typeface="Arial" charset="0"/>
              </a:rPr>
              <a:t>Types of IPv6 Addresses</a:t>
            </a:r>
            <a:r>
              <a:rPr lang="en-US" dirty="0">
                <a:latin typeface="Arial" charset="0"/>
              </a:rPr>
              <a:t/>
            </a:r>
            <a:br>
              <a:rPr lang="en-US" dirty="0">
                <a:latin typeface="Arial" charset="0"/>
              </a:rPr>
            </a:br>
            <a:r>
              <a:rPr lang="en-US" dirty="0" smtClean="0">
                <a:latin typeface="Arial" charset="0"/>
              </a:rPr>
              <a:t>IPv6 Link-Local Unicast Addresses (cont.)</a:t>
            </a:r>
            <a:endParaRPr lang="en-US" dirty="0">
              <a:latin typeface="Arial" charset="0"/>
            </a:endParaRPr>
          </a:p>
        </p:txBody>
      </p:sp>
      <p:sp>
        <p:nvSpPr>
          <p:cNvPr id="6" name="TextBox 5"/>
          <p:cNvSpPr txBox="1"/>
          <p:nvPr/>
        </p:nvSpPr>
        <p:spPr>
          <a:xfrm>
            <a:off x="426720" y="1545052"/>
            <a:ext cx="2487930" cy="2363724"/>
          </a:xfrm>
          <a:prstGeom prst="rect">
            <a:avLst/>
          </a:prstGeom>
          <a:noFill/>
        </p:spPr>
        <p:txBody>
          <a:bodyPr wrap="square" rtlCol="0">
            <a:spAutoFit/>
          </a:bodyPr>
          <a:lstStyle/>
          <a:p>
            <a:pPr algn="l"/>
            <a:r>
              <a:rPr lang="en-US" sz="2000" dirty="0"/>
              <a:t>Packets with a source or destination link-local address cannot be routed beyond the link from where the packet </a:t>
            </a:r>
            <a:r>
              <a:rPr lang="en-US" sz="2000" dirty="0" smtClean="0"/>
              <a:t>originated.</a:t>
            </a:r>
          </a:p>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645" y="1504046"/>
            <a:ext cx="5179105" cy="50983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235853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2323" y="409632"/>
            <a:ext cx="8604517" cy="855288"/>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Structure of an IPv6 Global Unicast Address</a:t>
            </a:r>
            <a:endParaRPr lang="en-US" sz="2800" dirty="0">
              <a:latin typeface="Arial" charset="0"/>
            </a:endParaRPr>
          </a:p>
        </p:txBody>
      </p:sp>
      <p:sp>
        <p:nvSpPr>
          <p:cNvPr id="2" name="Content Placeholder 1"/>
          <p:cNvSpPr>
            <a:spLocks noGrp="1"/>
          </p:cNvSpPr>
          <p:nvPr>
            <p:ph idx="1"/>
          </p:nvPr>
        </p:nvSpPr>
        <p:spPr>
          <a:xfrm>
            <a:off x="410323" y="1440452"/>
            <a:ext cx="8398397" cy="5086416"/>
          </a:xfrm>
        </p:spPr>
        <p:txBody>
          <a:bodyPr/>
          <a:lstStyle/>
          <a:p>
            <a:r>
              <a:rPr lang="en-US" sz="2000" dirty="0"/>
              <a:t>IPv6 global unicast addresses are globally unique and routable on the IPv6 </a:t>
            </a:r>
            <a:r>
              <a:rPr lang="en-US" sz="2000" dirty="0" smtClean="0"/>
              <a:t>Internet</a:t>
            </a:r>
          </a:p>
          <a:p>
            <a:r>
              <a:rPr lang="en-US" sz="2000" dirty="0" smtClean="0"/>
              <a:t>Equivalent to </a:t>
            </a:r>
            <a:r>
              <a:rPr lang="en-US" sz="2000" dirty="0"/>
              <a:t>public IPv4 </a:t>
            </a:r>
            <a:r>
              <a:rPr lang="en-US" sz="2000" dirty="0" smtClean="0"/>
              <a:t>addresses </a:t>
            </a:r>
          </a:p>
          <a:p>
            <a:r>
              <a:rPr lang="en-US" sz="2000" dirty="0" smtClean="0"/>
              <a:t>ICANN allocates </a:t>
            </a:r>
            <a:r>
              <a:rPr lang="en-US" sz="2000" dirty="0"/>
              <a:t>IPv6 address blocks to the five </a:t>
            </a:r>
            <a:r>
              <a:rPr lang="en-US" sz="2000" dirty="0" smtClean="0"/>
              <a:t>RIRs</a:t>
            </a:r>
          </a:p>
        </p:txBody>
      </p:sp>
    </p:spTree>
    <p:extLst>
      <p:ext uri="{BB962C8B-B14F-4D97-AF65-F5344CB8AC3E}">
        <p14:creationId xmlns:p14="http://schemas.microsoft.com/office/powerpoint/2010/main" val="82522750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0925"/>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3" name="TextBox 2"/>
          <p:cNvSpPr txBox="1"/>
          <p:nvPr/>
        </p:nvSpPr>
        <p:spPr>
          <a:xfrm>
            <a:off x="364309" y="1687285"/>
            <a:ext cx="8389257" cy="646331"/>
          </a:xfrm>
          <a:prstGeom prst="rect">
            <a:avLst/>
          </a:prstGeom>
          <a:noFill/>
        </p:spPr>
        <p:txBody>
          <a:bodyPr wrap="square" rtlCol="0">
            <a:spAutoFit/>
          </a:bodyPr>
          <a:lstStyle/>
          <a:p>
            <a:pPr algn="l"/>
            <a:r>
              <a:rPr lang="en-US" sz="2000" dirty="0"/>
              <a:t>Currently, only global unicast addresses with the first three bits of 001 or 2000::/3 are being </a:t>
            </a:r>
            <a:r>
              <a:rPr lang="en-US" sz="2000" dirty="0" smtClean="0"/>
              <a:t>assigned</a:t>
            </a:r>
            <a:endParaRPr lang="en-US"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04" y="2450969"/>
            <a:ext cx="7535679" cy="35984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2720739"/>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81000" y="34486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6" name="Content Placeholder 1"/>
          <p:cNvSpPr>
            <a:spLocks noGrp="1"/>
          </p:cNvSpPr>
          <p:nvPr>
            <p:ph idx="1"/>
          </p:nvPr>
        </p:nvSpPr>
        <p:spPr>
          <a:xfrm>
            <a:off x="381001" y="1470748"/>
            <a:ext cx="8260080" cy="875922"/>
          </a:xfrm>
        </p:spPr>
        <p:txBody>
          <a:bodyPr/>
          <a:lstStyle/>
          <a:p>
            <a:pPr marL="0" indent="0">
              <a:buNone/>
            </a:pPr>
            <a:r>
              <a:rPr lang="en-US" sz="2000" dirty="0" smtClean="0"/>
              <a:t>A </a:t>
            </a:r>
            <a:r>
              <a:rPr lang="en-US" sz="2000" dirty="0"/>
              <a:t>global unicast address has three parts</a:t>
            </a:r>
            <a:r>
              <a:rPr lang="en-US" sz="2000" dirty="0" smtClean="0"/>
              <a:t>: Global Routing Prefix, Subnet ID, and Interface ID.</a:t>
            </a:r>
          </a:p>
          <a:p>
            <a:pPr marL="0" indent="0">
              <a:buNone/>
            </a:pPr>
            <a:endParaRPr lang="en-US" sz="2000" dirty="0"/>
          </a:p>
          <a:p>
            <a:endParaRPr lang="en-US" sz="2000" dirty="0"/>
          </a:p>
          <a:p>
            <a:endParaRPr lang="en-US" dirty="0"/>
          </a:p>
        </p:txBody>
      </p:sp>
      <p:sp>
        <p:nvSpPr>
          <p:cNvPr id="8" name="Rectangle 7"/>
          <p:cNvSpPr/>
          <p:nvPr/>
        </p:nvSpPr>
        <p:spPr>
          <a:xfrm>
            <a:off x="381000" y="2346670"/>
            <a:ext cx="8382000" cy="1708160"/>
          </a:xfrm>
          <a:prstGeom prst="rect">
            <a:avLst/>
          </a:prstGeom>
        </p:spPr>
        <p:txBody>
          <a:bodyPr wrap="square">
            <a:spAutoFit/>
          </a:bodyPr>
          <a:lstStyle/>
          <a:p>
            <a:pPr marL="236538" lvl="0" indent="-236538" algn="l" defTabSz="814388">
              <a:lnSpc>
                <a:spcPct val="95000"/>
              </a:lnSpc>
              <a:spcBef>
                <a:spcPct val="50000"/>
              </a:spcBef>
              <a:buClr>
                <a:srgbClr val="708CA1"/>
              </a:buClr>
              <a:buFont typeface="Wingdings" charset="0"/>
              <a:buChar char="§"/>
            </a:pPr>
            <a:r>
              <a:rPr lang="en-US" sz="2000" b="1" kern="0" dirty="0">
                <a:solidFill>
                  <a:srgbClr val="000000"/>
                </a:solidFill>
                <a:latin typeface="Arial"/>
              </a:rPr>
              <a:t>Global Routing Prefix</a:t>
            </a:r>
            <a:r>
              <a:rPr lang="en-US" sz="2000" kern="0" dirty="0">
                <a:solidFill>
                  <a:srgbClr val="000000"/>
                </a:solidFill>
                <a:latin typeface="Arial"/>
              </a:rPr>
              <a:t> is the prefix or network portion of the address assigned by the provider, such as an ISP, to a customer or site, currently, RIR’s assign a /48 global routing prefix to customers. </a:t>
            </a:r>
          </a:p>
          <a:p>
            <a:pPr marL="236538" lvl="0" indent="-236538" algn="l" defTabSz="814388">
              <a:lnSpc>
                <a:spcPct val="95000"/>
              </a:lnSpc>
              <a:spcBef>
                <a:spcPct val="50000"/>
              </a:spcBef>
              <a:buClr>
                <a:srgbClr val="708CA1"/>
              </a:buClr>
              <a:buFont typeface="Wingdings" charset="0"/>
              <a:buChar char="§"/>
            </a:pPr>
            <a:r>
              <a:rPr lang="en-US" sz="2000" kern="0" dirty="0">
                <a:solidFill>
                  <a:srgbClr val="000000"/>
                </a:solidFill>
                <a:latin typeface="Arial"/>
              </a:rPr>
              <a:t>2001:0DB8:ACAD::/48 has a prefix that indicates that the first 48 bits (2001:0DB8:ACAD) is the prefix or network portion.</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844" y="4526279"/>
            <a:ext cx="5751196" cy="1842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078" y="4222470"/>
            <a:ext cx="22955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0365994"/>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28009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Structure of an IPv6 Global Unicast Address (cont.)</a:t>
            </a:r>
            <a:endParaRPr lang="en-US" sz="2400" dirty="0">
              <a:latin typeface="Arial" charset="0"/>
            </a:endParaRPr>
          </a:p>
        </p:txBody>
      </p:sp>
      <p:sp>
        <p:nvSpPr>
          <p:cNvPr id="2" name="Content Placeholder 1"/>
          <p:cNvSpPr>
            <a:spLocks noGrp="1"/>
          </p:cNvSpPr>
          <p:nvPr>
            <p:ph idx="1"/>
          </p:nvPr>
        </p:nvSpPr>
        <p:spPr>
          <a:xfrm>
            <a:off x="426720" y="1396060"/>
            <a:ext cx="8520066" cy="5086416"/>
          </a:xfrm>
        </p:spPr>
        <p:txBody>
          <a:bodyPr/>
          <a:lstStyle/>
          <a:p>
            <a:r>
              <a:rPr lang="en-US" sz="2000" b="1" dirty="0" smtClean="0"/>
              <a:t>Subnet ID</a:t>
            </a:r>
            <a:r>
              <a:rPr lang="en-US" sz="2000" dirty="0"/>
              <a:t> </a:t>
            </a:r>
            <a:r>
              <a:rPr lang="en-US" sz="2000" dirty="0" smtClean="0"/>
              <a:t>is used </a:t>
            </a:r>
            <a:r>
              <a:rPr lang="en-US" sz="2000" dirty="0"/>
              <a:t>by an organization to identify subnets within its </a:t>
            </a:r>
            <a:r>
              <a:rPr lang="en-US" sz="2000" dirty="0" smtClean="0"/>
              <a:t>site</a:t>
            </a:r>
          </a:p>
          <a:p>
            <a:r>
              <a:rPr lang="en-US" sz="2000" b="1" dirty="0" smtClean="0"/>
              <a:t>Interface </a:t>
            </a:r>
            <a:r>
              <a:rPr lang="en-US" sz="2000" b="1" dirty="0"/>
              <a:t>ID</a:t>
            </a:r>
            <a:endParaRPr lang="en-US" sz="2000" dirty="0"/>
          </a:p>
          <a:p>
            <a:pPr marL="800100" lvl="1" indent="-342900">
              <a:buFont typeface="Wingdings" panose="05000000000000000000" pitchFamily="2" charset="2"/>
              <a:buChar char="§"/>
            </a:pPr>
            <a:r>
              <a:rPr lang="en-US" dirty="0"/>
              <a:t>E</a:t>
            </a:r>
            <a:r>
              <a:rPr lang="en-US" dirty="0" smtClean="0"/>
              <a:t>quivalent </a:t>
            </a:r>
            <a:r>
              <a:rPr lang="en-US" dirty="0"/>
              <a:t>to the host portion of an IPv4 </a:t>
            </a:r>
            <a:r>
              <a:rPr lang="en-US" dirty="0" smtClean="0"/>
              <a:t>address.</a:t>
            </a:r>
          </a:p>
          <a:p>
            <a:pPr marL="800100" lvl="1" indent="-342900">
              <a:buFont typeface="Wingdings" panose="05000000000000000000" pitchFamily="2" charset="2"/>
              <a:buChar char="§"/>
            </a:pPr>
            <a:r>
              <a:rPr lang="en-US" dirty="0" smtClean="0"/>
              <a:t>Used because </a:t>
            </a:r>
            <a:r>
              <a:rPr lang="en-US" dirty="0"/>
              <a:t>a single host may have multiple interfaces, each having one or more IPv6 </a:t>
            </a:r>
            <a:r>
              <a:rPr lang="en-US" dirty="0" smtClean="0"/>
              <a:t>addresses.</a:t>
            </a:r>
            <a:endParaRPr lang="en-US" dirty="0"/>
          </a:p>
          <a:p>
            <a:pPr marL="0" indent="0">
              <a:buNone/>
            </a:pPr>
            <a:endParaRPr lang="en-US" sz="20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765" y="3352798"/>
            <a:ext cx="4400550"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4479608"/>
            <a:ext cx="2571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810890"/>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38067"/>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Static Configuration of a Global Unicast Address</a:t>
            </a:r>
            <a:endParaRPr lang="en-US" sz="2800" dirty="0">
              <a:latin typeface="Arial"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8932" y="1554480"/>
            <a:ext cx="5561027" cy="4666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461898"/>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512502"/>
            <a:ext cx="8772157" cy="838200"/>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Static Configuration of an IPv6 Global Unicast Address (cont.)</a:t>
            </a:r>
            <a:endParaRPr lang="en-US" sz="2400" dirty="0">
              <a:latin typeface="Arial" charset="0"/>
            </a:endParaRPr>
          </a:p>
        </p:txBody>
      </p:sp>
      <p:pic>
        <p:nvPicPr>
          <p:cNvPr id="3074" name="Picture 2" descr="C:\Users\ElaineHorn\Desktop\7-2-4-2-static-config-ipv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453" y="1553546"/>
            <a:ext cx="5962878" cy="491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0373" y="2514600"/>
            <a:ext cx="1402080" cy="923330"/>
          </a:xfrm>
          <a:prstGeom prst="rect">
            <a:avLst/>
          </a:prstGeom>
          <a:noFill/>
        </p:spPr>
        <p:txBody>
          <a:bodyPr wrap="square" rtlCol="0">
            <a:spAutoFit/>
          </a:bodyPr>
          <a:lstStyle/>
          <a:p>
            <a:pPr algn="l"/>
            <a:r>
              <a:rPr lang="en-US" sz="2000" dirty="0" smtClean="0"/>
              <a:t>Windows IPv6 Setup</a:t>
            </a:r>
            <a:endParaRPr lang="en-US" sz="2000" dirty="0"/>
          </a:p>
        </p:txBody>
      </p:sp>
    </p:spTree>
    <p:extLst>
      <p:ext uri="{BB962C8B-B14F-4D97-AF65-F5344CB8AC3E}">
        <p14:creationId xmlns:p14="http://schemas.microsoft.com/office/powerpoint/2010/main" val="51319524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07229" y="329621"/>
            <a:ext cx="849293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a:t>
            </a:r>
            <a:endParaRPr lang="en-US" sz="2400" dirty="0">
              <a:latin typeface="Arial" charset="0"/>
            </a:endParaRPr>
          </a:p>
        </p:txBody>
      </p:sp>
      <p:sp>
        <p:nvSpPr>
          <p:cNvPr id="3" name="TextBox 2"/>
          <p:cNvSpPr txBox="1"/>
          <p:nvPr/>
        </p:nvSpPr>
        <p:spPr>
          <a:xfrm>
            <a:off x="445770" y="1709398"/>
            <a:ext cx="8210550" cy="3754874"/>
          </a:xfrm>
          <a:prstGeom prst="rect">
            <a:avLst/>
          </a:prstGeom>
          <a:noFill/>
        </p:spPr>
        <p:txBody>
          <a:bodyPr wrap="square" rtlCol="0">
            <a:spAutoFit/>
          </a:bodyPr>
          <a:lstStyle/>
          <a:p>
            <a:pPr algn="l">
              <a:spcBef>
                <a:spcPts val="600"/>
              </a:spcBef>
            </a:pPr>
            <a:r>
              <a:rPr lang="en-US" sz="2000" b="1" dirty="0"/>
              <a:t>Stateless Address </a:t>
            </a:r>
            <a:r>
              <a:rPr lang="en-US" sz="2000" b="1" dirty="0" err="1"/>
              <a:t>Autoconfiguraton</a:t>
            </a:r>
            <a:r>
              <a:rPr lang="en-US" sz="2000" b="1" dirty="0"/>
              <a:t> </a:t>
            </a:r>
            <a:r>
              <a:rPr lang="en-US" sz="2000" b="1" dirty="0" smtClean="0"/>
              <a:t>(SLAAC)</a:t>
            </a:r>
          </a:p>
          <a:p>
            <a:pPr marL="342900" indent="-342900" algn="l">
              <a:spcBef>
                <a:spcPts val="600"/>
              </a:spcBef>
              <a:buFont typeface="Wingdings" panose="05000000000000000000" pitchFamily="2" charset="2"/>
              <a:buChar char="§"/>
            </a:pPr>
            <a:r>
              <a:rPr lang="en-US" sz="2000" dirty="0" smtClean="0"/>
              <a:t>A method that allows a device to obtain its prefix, prefix length and default gateway from an IPv6 router</a:t>
            </a:r>
          </a:p>
          <a:p>
            <a:pPr marL="342900" indent="-342900" algn="l">
              <a:spcBef>
                <a:spcPts val="600"/>
              </a:spcBef>
              <a:buFont typeface="Wingdings" panose="05000000000000000000" pitchFamily="2" charset="2"/>
              <a:buChar char="§"/>
            </a:pPr>
            <a:r>
              <a:rPr lang="en-US" sz="2000" dirty="0" smtClean="0"/>
              <a:t>No DHCPv6 server needed</a:t>
            </a:r>
          </a:p>
          <a:p>
            <a:pPr marL="342900" indent="-342900" algn="l">
              <a:spcBef>
                <a:spcPts val="600"/>
              </a:spcBef>
              <a:buFont typeface="Wingdings" panose="05000000000000000000" pitchFamily="2" charset="2"/>
              <a:buChar char="§"/>
            </a:pPr>
            <a:r>
              <a:rPr lang="en-US" sz="2000" dirty="0" smtClean="0"/>
              <a:t>Rely on ICMPv6 Router Advertisement (RA) messages</a:t>
            </a:r>
          </a:p>
          <a:p>
            <a:pPr marL="342900" indent="-342900" algn="l">
              <a:spcBef>
                <a:spcPts val="600"/>
              </a:spcBef>
              <a:buFont typeface="Arial" pitchFamily="34" charset="0"/>
              <a:buChar char="•"/>
            </a:pPr>
            <a:endParaRPr lang="en-US" sz="2000" b="1" dirty="0"/>
          </a:p>
          <a:p>
            <a:pPr algn="l">
              <a:spcBef>
                <a:spcPts val="600"/>
              </a:spcBef>
            </a:pPr>
            <a:r>
              <a:rPr lang="en-US" sz="2000" b="1" dirty="0" smtClean="0"/>
              <a:t>IPv6 routers</a:t>
            </a:r>
          </a:p>
          <a:p>
            <a:pPr marL="342900" indent="-342900" algn="l">
              <a:spcBef>
                <a:spcPts val="600"/>
              </a:spcBef>
              <a:buFont typeface="Wingdings" panose="05000000000000000000" pitchFamily="2" charset="2"/>
              <a:buChar char="§"/>
            </a:pPr>
            <a:r>
              <a:rPr lang="en-US" sz="2000" dirty="0" smtClean="0"/>
              <a:t>Forwards IPv6 packets between networks</a:t>
            </a:r>
            <a:endParaRPr lang="en-US" sz="2000" dirty="0"/>
          </a:p>
          <a:p>
            <a:pPr marL="342900" indent="-342900" algn="l">
              <a:spcBef>
                <a:spcPts val="600"/>
              </a:spcBef>
              <a:buFont typeface="Wingdings" panose="05000000000000000000" pitchFamily="2" charset="2"/>
              <a:buChar char="§"/>
            </a:pPr>
            <a:r>
              <a:rPr lang="en-US" sz="2000" dirty="0" smtClean="0"/>
              <a:t>Can be configured with static routes or a dynamic IPv6 routing protocol</a:t>
            </a:r>
          </a:p>
          <a:p>
            <a:pPr marL="342900" indent="-342900" algn="l">
              <a:spcBef>
                <a:spcPts val="600"/>
              </a:spcBef>
              <a:buFont typeface="Wingdings" panose="05000000000000000000" pitchFamily="2" charset="2"/>
              <a:buChar char="§"/>
            </a:pPr>
            <a:r>
              <a:rPr lang="en-US" sz="2000" dirty="0" smtClean="0"/>
              <a:t>Sends ICMPv6 RA messages</a:t>
            </a:r>
          </a:p>
        </p:txBody>
      </p:sp>
    </p:spTree>
    <p:extLst>
      <p:ext uri="{BB962C8B-B14F-4D97-AF65-F5344CB8AC3E}">
        <p14:creationId xmlns:p14="http://schemas.microsoft.com/office/powerpoint/2010/main" val="3967822335"/>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IPv4 Issues</a:t>
            </a:r>
            <a:br>
              <a:rPr lang="en-US" sz="1800" dirty="0" smtClean="0">
                <a:latin typeface="Arial" charset="0"/>
              </a:rPr>
            </a:br>
            <a:r>
              <a:rPr lang="en-US" dirty="0" smtClean="0">
                <a:latin typeface="Arial" charset="0"/>
              </a:rPr>
              <a:t>The Need for IPv6</a:t>
            </a:r>
            <a:endParaRPr lang="en-US" dirty="0">
              <a:latin typeface="Arial" charset="0"/>
            </a:endParaRPr>
          </a:p>
        </p:txBody>
      </p:sp>
      <p:sp>
        <p:nvSpPr>
          <p:cNvPr id="5" name="Content Placeholder 1"/>
          <p:cNvSpPr txBox="1">
            <a:spLocks/>
          </p:cNvSpPr>
          <p:nvPr/>
        </p:nvSpPr>
        <p:spPr bwMode="auto">
          <a:xfrm>
            <a:off x="453080" y="1401470"/>
            <a:ext cx="8277748"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IPv6 is designed to be the successor to IPv4.</a:t>
            </a:r>
          </a:p>
          <a:p>
            <a:r>
              <a:rPr lang="en-US" sz="2000" dirty="0" smtClean="0"/>
              <a:t>Depletion of IPv4 address space has been the motivating factor for moving to IPv6.</a:t>
            </a:r>
          </a:p>
          <a:p>
            <a:r>
              <a:rPr lang="en-US" sz="2000" dirty="0" smtClean="0"/>
              <a:t>Projections show that all five RIRs will run out of IPv4 addresses between 2015 and 2020.</a:t>
            </a:r>
          </a:p>
          <a:p>
            <a:r>
              <a:rPr lang="en-US" sz="2000" dirty="0" smtClean="0"/>
              <a:t>With an increasing Internet population, a limited IPv4 address space, issues with NAT and an Internet of things, the time has come to begin the transition to IPv6!</a:t>
            </a:r>
          </a:p>
          <a:p>
            <a:r>
              <a:rPr lang="en-US" sz="2000" dirty="0" smtClean="0"/>
              <a:t>IPv4 has a theoretical maximum of 4.3 billion addresses, plus private addresses in combination with NAT. </a:t>
            </a:r>
          </a:p>
          <a:p>
            <a:r>
              <a:rPr lang="en-US" sz="2000" dirty="0" smtClean="0"/>
              <a:t>IPv6 larger 128-bit address space provides for 340 </a:t>
            </a:r>
            <a:r>
              <a:rPr lang="en-US" sz="2000" dirty="0" err="1" smtClean="0"/>
              <a:t>undecillion</a:t>
            </a:r>
            <a:r>
              <a:rPr lang="en-US" sz="2000" dirty="0" smtClean="0"/>
              <a:t> addresses.</a:t>
            </a:r>
          </a:p>
          <a:p>
            <a:r>
              <a:rPr lang="en-US" sz="2000" dirty="0" smtClean="0"/>
              <a:t>IPv6 fixes the limitations of IPv4 and includes additional enhancements, such as ICMPv6.</a:t>
            </a:r>
            <a:endParaRPr lang="en-US" sz="2000" b="1" dirty="0" smtClean="0"/>
          </a:p>
          <a:p>
            <a:pPr marL="0" indent="0">
              <a:buFont typeface="Wingdings" charset="0"/>
              <a:buNone/>
            </a:pPr>
            <a:endParaRPr lang="en-US" sz="2000" dirty="0"/>
          </a:p>
        </p:txBody>
      </p:sp>
    </p:spTree>
    <p:extLst>
      <p:ext uri="{BB962C8B-B14F-4D97-AF65-F5344CB8AC3E}">
        <p14:creationId xmlns:p14="http://schemas.microsoft.com/office/powerpoint/2010/main" val="2110371000"/>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1"/>
            <a:ext cx="8772157"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sp>
        <p:nvSpPr>
          <p:cNvPr id="5" name="TextBox 4"/>
          <p:cNvSpPr txBox="1"/>
          <p:nvPr/>
        </p:nvSpPr>
        <p:spPr>
          <a:xfrm>
            <a:off x="411480" y="1709398"/>
            <a:ext cx="8427720" cy="3785652"/>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t>
            </a:r>
            <a:r>
              <a:rPr lang="en-US" sz="2000" b="1" dirty="0">
                <a:latin typeface="Courier New" panose="02070309020205020404" pitchFamily="49" charset="0"/>
                <a:cs typeface="Courier New" panose="02070309020205020404" pitchFamily="49" charset="0"/>
              </a:rPr>
              <a:t>IPv6 </a:t>
            </a:r>
            <a:r>
              <a:rPr lang="en-US" sz="2000" b="1" dirty="0" smtClean="0">
                <a:latin typeface="Courier New" panose="02070309020205020404" pitchFamily="49" charset="0"/>
                <a:cs typeface="Courier New" panose="02070309020205020404" pitchFamily="49" charset="0"/>
              </a:rPr>
              <a:t>unicast-routing </a:t>
            </a:r>
            <a:r>
              <a:rPr lang="en-US" sz="2000" dirty="0" smtClean="0">
                <a:latin typeface="+mn-lt"/>
              </a:rPr>
              <a:t>command enables </a:t>
            </a:r>
            <a:r>
              <a:rPr lang="en-US" sz="2000" dirty="0">
                <a:latin typeface="+mn-lt"/>
              </a:rPr>
              <a:t>IPv6 </a:t>
            </a:r>
            <a:r>
              <a:rPr lang="en-US" sz="2000" dirty="0" smtClean="0">
                <a:latin typeface="+mn-lt"/>
              </a:rPr>
              <a:t>routing.</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RA message can contain one of the </a:t>
            </a:r>
            <a:r>
              <a:rPr lang="en-US" sz="2000" dirty="0" smtClean="0">
                <a:latin typeface="+mn-lt"/>
              </a:rPr>
              <a:t>following three options:</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Only – </a:t>
            </a:r>
            <a:r>
              <a:rPr lang="en-US" sz="2000" dirty="0" smtClean="0">
                <a:latin typeface="+mn-lt"/>
              </a:rPr>
              <a:t>Uses </a:t>
            </a:r>
            <a:r>
              <a:rPr lang="en-US" sz="2000" dirty="0">
                <a:latin typeface="+mn-lt"/>
              </a:rPr>
              <a:t>the information contained in the RA </a:t>
            </a:r>
            <a:r>
              <a:rPr lang="en-US" sz="2000" dirty="0" smtClean="0">
                <a:latin typeface="+mn-lt"/>
              </a:rPr>
              <a:t>message.</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SLAAC and DHCPv6 – </a:t>
            </a:r>
            <a:r>
              <a:rPr lang="en-US" sz="2000" dirty="0" smtClean="0">
                <a:latin typeface="+mn-lt"/>
              </a:rPr>
              <a:t>Uses </a:t>
            </a:r>
            <a:r>
              <a:rPr lang="en-US" sz="2000" dirty="0">
                <a:latin typeface="+mn-lt"/>
              </a:rPr>
              <a:t>the information contained in the RA message and get other information from the DHCPv6 server, stateless DHCPv6 </a:t>
            </a:r>
            <a:r>
              <a:rPr lang="en-US" sz="2000" dirty="0" smtClean="0">
                <a:latin typeface="+mn-lt"/>
              </a:rPr>
              <a:t>(for example, </a:t>
            </a:r>
            <a:r>
              <a:rPr lang="en-US" sz="2000" dirty="0">
                <a:latin typeface="+mn-lt"/>
              </a:rPr>
              <a:t>DNS</a:t>
            </a:r>
            <a:r>
              <a:rPr lang="en-US" sz="2000" dirty="0" smtClean="0">
                <a:latin typeface="+mn-lt"/>
              </a:rPr>
              <a:t>).</a:t>
            </a:r>
            <a:endParaRPr lang="en-US" sz="2000" dirty="0">
              <a:latin typeface="+mn-lt"/>
            </a:endParaRPr>
          </a:p>
          <a:p>
            <a:pPr marL="693738" lvl="1" indent="-236538" algn="l" defTabSz="814388">
              <a:lnSpc>
                <a:spcPct val="95000"/>
              </a:lnSpc>
              <a:spcBef>
                <a:spcPct val="50000"/>
              </a:spcBef>
              <a:buClr>
                <a:srgbClr val="708CA1"/>
              </a:buClr>
              <a:buFont typeface="Wingdings" charset="0"/>
              <a:buChar char="§"/>
            </a:pPr>
            <a:r>
              <a:rPr lang="en-US" sz="2000" dirty="0">
                <a:latin typeface="+mn-lt"/>
              </a:rPr>
              <a:t>DHCPv6 only – </a:t>
            </a:r>
            <a:r>
              <a:rPr lang="en-US" sz="2000" dirty="0" smtClean="0">
                <a:latin typeface="+mn-lt"/>
              </a:rPr>
              <a:t>The device </a:t>
            </a:r>
            <a:r>
              <a:rPr lang="en-US" sz="2000" dirty="0">
                <a:latin typeface="+mn-lt"/>
              </a:rPr>
              <a:t>should not use the information in the RA, stateful </a:t>
            </a:r>
            <a:r>
              <a:rPr lang="en-US" sz="2000" dirty="0" smtClean="0">
                <a:latin typeface="+mn-lt"/>
              </a:rPr>
              <a:t>DHCPv6.</a:t>
            </a:r>
            <a:endParaRPr lang="en-US" sz="2000" dirty="0"/>
          </a:p>
          <a:p>
            <a:pPr marL="236538" indent="-236538" algn="l" defTabSz="814388">
              <a:lnSpc>
                <a:spcPct val="95000"/>
              </a:lnSpc>
              <a:spcBef>
                <a:spcPct val="50000"/>
              </a:spcBef>
              <a:buClr>
                <a:srgbClr val="708CA1"/>
              </a:buClr>
              <a:buFont typeface="Wingdings" charset="0"/>
              <a:buChar char="§"/>
            </a:pPr>
            <a:r>
              <a:rPr lang="en-US" sz="2000" dirty="0">
                <a:latin typeface="+mn-lt"/>
              </a:rPr>
              <a:t>Routers send ICMPv6 RA messages using the link-local address as the source IPv6 address</a:t>
            </a:r>
          </a:p>
        </p:txBody>
      </p:sp>
    </p:spTree>
    <p:extLst>
      <p:ext uri="{BB962C8B-B14F-4D97-AF65-F5344CB8AC3E}">
        <p14:creationId xmlns:p14="http://schemas.microsoft.com/office/powerpoint/2010/main" val="556306568"/>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53299" y="363911"/>
            <a:ext cx="8279222" cy="1100579"/>
          </a:xfrm>
        </p:spPr>
        <p:txBody>
          <a:bodyPr/>
          <a:lstStyle/>
          <a:p>
            <a:pPr eaLnBrk="1" hangingPunct="1"/>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SLAAC (cont.)</a:t>
            </a:r>
            <a:endParaRPr lang="en-US" sz="2400"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255" y="1626876"/>
            <a:ext cx="6054489" cy="50839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8893500"/>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6811"/>
            <a:ext cx="877215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sp>
        <p:nvSpPr>
          <p:cNvPr id="4" name="TextBox 3"/>
          <p:cNvSpPr txBox="1"/>
          <p:nvPr/>
        </p:nvSpPr>
        <p:spPr>
          <a:xfrm>
            <a:off x="438573" y="1741897"/>
            <a:ext cx="8245891" cy="4533549"/>
          </a:xfrm>
          <a:prstGeom prst="rect">
            <a:avLst/>
          </a:prstGeom>
          <a:noFill/>
        </p:spPr>
        <p:txBody>
          <a:bodyPr wrap="square" rtlCol="0">
            <a:spAutoFit/>
          </a:bodyPr>
          <a:lstStyle/>
          <a:p>
            <a:pPr algn="l"/>
            <a:r>
              <a:rPr lang="en-US" sz="2000" b="1" dirty="0"/>
              <a:t>Dynamic Host Configuration Protocol for IPv6 (DHCPv6</a:t>
            </a:r>
            <a:r>
              <a:rPr lang="en-US" sz="2000" b="1" dirty="0" smtClean="0"/>
              <a:t>)</a:t>
            </a:r>
          </a:p>
          <a:p>
            <a:pPr marL="236538" indent="-236538" algn="l" defTabSz="814388">
              <a:lnSpc>
                <a:spcPct val="95000"/>
              </a:lnSpc>
              <a:spcBef>
                <a:spcPct val="50000"/>
              </a:spcBef>
              <a:buClr>
                <a:srgbClr val="708CA1"/>
              </a:buClr>
              <a:buFont typeface="Wingdings" charset="0"/>
              <a:buChar char="§"/>
            </a:pPr>
            <a:r>
              <a:rPr lang="en-US" sz="2000" dirty="0">
                <a:latin typeface="+mn-lt"/>
              </a:rPr>
              <a:t>Similar to IPv4</a:t>
            </a:r>
          </a:p>
          <a:p>
            <a:pPr marL="236538" indent="-236538" algn="l" defTabSz="814388">
              <a:lnSpc>
                <a:spcPct val="95000"/>
              </a:lnSpc>
              <a:spcBef>
                <a:spcPct val="50000"/>
              </a:spcBef>
              <a:buClr>
                <a:srgbClr val="708CA1"/>
              </a:buClr>
              <a:buFont typeface="Wingdings" charset="0"/>
              <a:buChar char="§"/>
            </a:pPr>
            <a:r>
              <a:rPr lang="en-US" sz="2000" dirty="0">
                <a:latin typeface="+mn-lt"/>
              </a:rPr>
              <a:t>Automatically </a:t>
            </a:r>
            <a:r>
              <a:rPr lang="en-US" sz="2000" dirty="0" smtClean="0">
                <a:latin typeface="+mn-lt"/>
              </a:rPr>
              <a:t>receives </a:t>
            </a:r>
            <a:r>
              <a:rPr lang="en-US" sz="2000" dirty="0">
                <a:latin typeface="+mn-lt"/>
              </a:rPr>
              <a:t>addressing </a:t>
            </a:r>
            <a:r>
              <a:rPr lang="en-US" sz="2000" dirty="0" smtClean="0">
                <a:latin typeface="+mn-lt"/>
              </a:rPr>
              <a:t>information, </a:t>
            </a:r>
            <a:r>
              <a:rPr lang="en-US" sz="2000" dirty="0">
                <a:latin typeface="+mn-lt"/>
              </a:rPr>
              <a:t>including a global unicast address, prefix length, default gateway address and the addresses of DNS servers using the services of a DHCPv6 </a:t>
            </a:r>
            <a:r>
              <a:rPr lang="en-US" sz="2000" dirty="0" smtClean="0">
                <a:latin typeface="+mn-lt"/>
              </a:rPr>
              <a:t>server.</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Device may receive all or some of its IPv6 addressing information from a DHCPv6 server depending upon whether option 2 (SLAAC and DHCPv6) or option 3 (DHCPv6 only) is specified in the ICMPv6 RA </a:t>
            </a:r>
            <a:r>
              <a:rPr lang="en-US" sz="2000" dirty="0" smtClean="0">
                <a:latin typeface="+mn-lt"/>
              </a:rPr>
              <a:t>message.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Host may choose to ignore whatever is in the router’s RA message and obtain its IPv6 address and other information directly from a DHCPv6 server.</a:t>
            </a:r>
          </a:p>
          <a:p>
            <a:pPr algn="l"/>
            <a:endParaRPr lang="en-US" dirty="0"/>
          </a:p>
        </p:txBody>
      </p:sp>
    </p:spTree>
    <p:extLst>
      <p:ext uri="{BB962C8B-B14F-4D97-AF65-F5344CB8AC3E}">
        <p14:creationId xmlns:p14="http://schemas.microsoft.com/office/powerpoint/2010/main" val="3910511245"/>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7291"/>
            <a:ext cx="8436877" cy="1074937"/>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400" dirty="0" smtClean="0">
                <a:latin typeface="Arial" charset="0"/>
              </a:rPr>
              <a:t>Dynamic Configuration of a Global Unicast Address using DHCPv6 (cont.)</a:t>
            </a:r>
            <a:endParaRPr lang="en-US" sz="2400" dirty="0">
              <a:latin typeface="Arial" charset="0"/>
            </a:endParaRP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178"/>
          <a:stretch/>
        </p:blipFill>
        <p:spPr bwMode="auto">
          <a:xfrm>
            <a:off x="1340069" y="1676400"/>
            <a:ext cx="5842273" cy="4927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6223807"/>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9198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a:t>
            </a:r>
            <a:endParaRPr lang="en-US" sz="2800" dirty="0">
              <a:latin typeface="Arial" charset="0"/>
            </a:endParaRPr>
          </a:p>
        </p:txBody>
      </p:sp>
      <p:sp>
        <p:nvSpPr>
          <p:cNvPr id="4" name="TextBox 3"/>
          <p:cNvSpPr txBox="1"/>
          <p:nvPr/>
        </p:nvSpPr>
        <p:spPr>
          <a:xfrm>
            <a:off x="380997" y="1475102"/>
            <a:ext cx="8305803" cy="4712059"/>
          </a:xfrm>
          <a:prstGeom prst="rect">
            <a:avLst/>
          </a:prstGeom>
          <a:noFill/>
        </p:spPr>
        <p:txBody>
          <a:bodyPr wrap="square" rtlCol="0">
            <a:spAutoFit/>
          </a:bodyPr>
          <a:lstStyle/>
          <a:p>
            <a:pPr algn="l"/>
            <a:r>
              <a:rPr lang="en-US" sz="2000" b="1" dirty="0" smtClean="0">
                <a:latin typeface="+mn-lt"/>
              </a:rPr>
              <a:t>EUI-64 Process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Uses </a:t>
            </a:r>
            <a:r>
              <a:rPr lang="en-US" sz="2000" dirty="0">
                <a:latin typeface="+mn-lt"/>
              </a:rPr>
              <a:t>a client’s 48-bit Ethernet MAC </a:t>
            </a:r>
            <a:r>
              <a:rPr lang="en-US" sz="2000" dirty="0" smtClean="0">
                <a:latin typeface="+mn-lt"/>
              </a:rPr>
              <a:t>address </a:t>
            </a:r>
            <a:r>
              <a:rPr lang="en-US" sz="2000" dirty="0">
                <a:latin typeface="+mn-lt"/>
              </a:rPr>
              <a:t>and inserts another 16 bits in the middle of the 46-bit MAC address to create a 64-bit Interface </a:t>
            </a:r>
            <a:r>
              <a:rPr lang="en-US" sz="2000" dirty="0" smtClean="0">
                <a:latin typeface="+mn-lt"/>
              </a:rPr>
              <a:t>ID.</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Advantage </a:t>
            </a:r>
            <a:r>
              <a:rPr lang="en-US" sz="2000" dirty="0">
                <a:latin typeface="+mn-lt"/>
              </a:rPr>
              <a:t>is </a:t>
            </a:r>
            <a:r>
              <a:rPr lang="en-US" sz="2000" dirty="0" smtClean="0">
                <a:latin typeface="+mn-lt"/>
              </a:rPr>
              <a:t>that the Ethernet </a:t>
            </a:r>
            <a:r>
              <a:rPr lang="en-US" sz="2000" dirty="0">
                <a:latin typeface="+mn-lt"/>
              </a:rPr>
              <a:t>MAC address can be used to determine the i</a:t>
            </a:r>
            <a:r>
              <a:rPr lang="en-US" sz="2000" dirty="0" smtClean="0">
                <a:latin typeface="+mn-lt"/>
              </a:rPr>
              <a:t>nterface; is easily tracked.</a:t>
            </a:r>
            <a:endParaRPr lang="en-US" sz="2000" dirty="0">
              <a:latin typeface="+mn-lt"/>
            </a:endParaRPr>
          </a:p>
          <a:p>
            <a:endParaRPr lang="en-US" sz="2000" dirty="0" smtClean="0">
              <a:latin typeface="+mn-lt"/>
            </a:endParaRPr>
          </a:p>
          <a:p>
            <a:pPr algn="l"/>
            <a:r>
              <a:rPr lang="en-US" sz="2000" b="1" dirty="0" smtClean="0">
                <a:latin typeface="+mn-lt"/>
              </a:rPr>
              <a:t>EUI-64 </a:t>
            </a:r>
            <a:r>
              <a:rPr lang="en-US" sz="2000" b="1" dirty="0">
                <a:latin typeface="+mn-lt"/>
              </a:rPr>
              <a:t>Interface ID </a:t>
            </a:r>
            <a:r>
              <a:rPr lang="en-US" sz="2000" dirty="0">
                <a:latin typeface="+mn-lt"/>
              </a:rPr>
              <a:t>is represented in binary and </a:t>
            </a:r>
            <a:r>
              <a:rPr lang="en-US" sz="2000" dirty="0" smtClean="0">
                <a:latin typeface="+mn-lt"/>
              </a:rPr>
              <a:t>comprises three parts:</a:t>
            </a:r>
          </a:p>
          <a:p>
            <a:pPr marL="236538" indent="-236538" algn="l" defTabSz="814388">
              <a:lnSpc>
                <a:spcPct val="95000"/>
              </a:lnSpc>
              <a:spcBef>
                <a:spcPct val="50000"/>
              </a:spcBef>
              <a:buClr>
                <a:srgbClr val="708CA1"/>
              </a:buClr>
              <a:buFont typeface="Wingdings" charset="0"/>
              <a:buChar char="§"/>
            </a:pPr>
            <a:r>
              <a:rPr lang="en-US" sz="2000" dirty="0">
                <a:latin typeface="+mn-lt"/>
              </a:rPr>
              <a:t>24-bit OUI from the client MAC address, but the 7</a:t>
            </a:r>
            <a:r>
              <a:rPr lang="en-US" sz="2000" baseline="30000" dirty="0">
                <a:latin typeface="+mn-lt"/>
              </a:rPr>
              <a:t>th</a:t>
            </a:r>
            <a:r>
              <a:rPr lang="en-US" sz="2000" dirty="0">
                <a:latin typeface="+mn-lt"/>
              </a:rPr>
              <a:t> bit (the Universally/Locally bit) is reversed (0 becomes a 1</a:t>
            </a:r>
            <a:r>
              <a:rPr lang="en-US" sz="2000" dirty="0" smtClean="0">
                <a:latin typeface="+mn-lt"/>
              </a:rPr>
              <a: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smtClean="0">
                <a:latin typeface="+mn-lt"/>
              </a:rPr>
              <a:t>Inserted as a 16-bit </a:t>
            </a:r>
            <a:r>
              <a:rPr lang="en-US" sz="2000" dirty="0">
                <a:latin typeface="+mn-lt"/>
              </a:rPr>
              <a:t>value </a:t>
            </a:r>
            <a:r>
              <a:rPr lang="en-US" sz="2000" dirty="0" smtClean="0">
                <a:latin typeface="+mn-lt"/>
              </a:rPr>
              <a:t>FFFE.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24-bit device identifier from the client MAC </a:t>
            </a:r>
            <a:r>
              <a:rPr lang="en-US" sz="2000" dirty="0" smtClean="0">
                <a:latin typeface="+mn-lt"/>
              </a:rPr>
              <a:t>address.</a:t>
            </a:r>
            <a:endParaRPr lang="en-US" sz="2000" dirty="0">
              <a:latin typeface="+mn-lt"/>
            </a:endParaRPr>
          </a:p>
          <a:p>
            <a:pPr algn="l"/>
            <a:endParaRPr lang="en-US" sz="2000" dirty="0"/>
          </a:p>
        </p:txBody>
      </p:sp>
    </p:spTree>
    <p:extLst>
      <p:ext uri="{BB962C8B-B14F-4D97-AF65-F5344CB8AC3E}">
        <p14:creationId xmlns:p14="http://schemas.microsoft.com/office/powerpoint/2010/main" val="3734191295"/>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437708"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850" y="1383250"/>
            <a:ext cx="5949615" cy="5024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2178807"/>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42" y="1287766"/>
            <a:ext cx="7489098" cy="5234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71072"/>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
            </a:r>
            <a:br>
              <a:rPr lang="en-US" sz="1800" dirty="0" smtClean="0">
                <a:latin typeface="Arial" charset="0"/>
              </a:rPr>
            </a:br>
            <a:r>
              <a:rPr lang="en-US" sz="1800" dirty="0">
                <a:latin typeface="Arial" charset="0"/>
              </a:rPr>
              <a:t/>
            </a:r>
            <a:br>
              <a:rPr lang="en-US" sz="1800" dirty="0">
                <a:latin typeface="Arial" charset="0"/>
              </a:rPr>
            </a:br>
            <a:r>
              <a:rPr lang="en-US" sz="1800" dirty="0" smtClean="0">
                <a:latin typeface="Arial" charset="0"/>
              </a:rPr>
              <a:t>IPv6 Unicast Addresses</a:t>
            </a:r>
            <a:r>
              <a:rPr lang="en-US" dirty="0">
                <a:latin typeface="Arial" charset="0"/>
              </a:rPr>
              <a:t/>
            </a:r>
            <a:br>
              <a:rPr lang="en-US" dirty="0">
                <a:latin typeface="Arial" charset="0"/>
              </a:rPr>
            </a:br>
            <a:r>
              <a:rPr lang="en-US" sz="2800" dirty="0" smtClean="0">
                <a:latin typeface="Arial" charset="0"/>
              </a:rPr>
              <a:t>EUI-64 Process or Randomly Generated (cont.)</a:t>
            </a:r>
            <a:endParaRPr lang="en-US" sz="2800" dirty="0">
              <a:latin typeface="Arial" charset="0"/>
            </a:endParaRPr>
          </a:p>
        </p:txBody>
      </p:sp>
      <p:sp>
        <p:nvSpPr>
          <p:cNvPr id="4" name="Rectangle 3"/>
          <p:cNvSpPr/>
          <p:nvPr/>
        </p:nvSpPr>
        <p:spPr>
          <a:xfrm>
            <a:off x="406225" y="1734206"/>
            <a:ext cx="8399108" cy="2585323"/>
          </a:xfrm>
          <a:prstGeom prst="rect">
            <a:avLst/>
          </a:prstGeom>
        </p:spPr>
        <p:txBody>
          <a:bodyPr wrap="square">
            <a:spAutoFit/>
          </a:bodyPr>
          <a:lstStyle/>
          <a:p>
            <a:pPr algn="l"/>
            <a:r>
              <a:rPr lang="en-US" sz="2000" b="1" dirty="0"/>
              <a:t>Randomly Generated Interface </a:t>
            </a:r>
            <a:r>
              <a:rPr lang="en-US" sz="2000" b="1" dirty="0" smtClean="0"/>
              <a:t>IDs</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Depending </a:t>
            </a:r>
            <a:r>
              <a:rPr lang="en-US" sz="2000" dirty="0">
                <a:latin typeface="+mn-lt"/>
              </a:rPr>
              <a:t>upon the operating system, a device </a:t>
            </a:r>
            <a:r>
              <a:rPr lang="en-US" sz="2000" dirty="0" smtClean="0">
                <a:latin typeface="+mn-lt"/>
              </a:rPr>
              <a:t>can use </a:t>
            </a:r>
            <a:r>
              <a:rPr lang="en-US" sz="2000" dirty="0">
                <a:latin typeface="+mn-lt"/>
              </a:rPr>
              <a:t>a randomly generated Interface </a:t>
            </a:r>
            <a:r>
              <a:rPr lang="en-US" sz="2000" dirty="0" smtClean="0">
                <a:latin typeface="+mn-lt"/>
              </a:rPr>
              <a:t>ID </a:t>
            </a:r>
            <a:r>
              <a:rPr lang="en-US" sz="2000" dirty="0">
                <a:latin typeface="+mn-lt"/>
              </a:rPr>
              <a:t>instead of using the MAC address and the EUI-64 </a:t>
            </a:r>
            <a:r>
              <a:rPr lang="en-US" sz="2000" dirty="0" smtClean="0">
                <a:latin typeface="+mn-lt"/>
              </a:rPr>
              <a:t>process.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Beginning with Windows Vista, Windows uses a randomly generated Interface ID instead of one created with </a:t>
            </a:r>
            <a:r>
              <a:rPr lang="en-US" sz="2000" dirty="0" smtClean="0">
                <a:latin typeface="+mn-lt"/>
              </a:rPr>
              <a:t>EUI-64.</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Windows XP </a:t>
            </a:r>
            <a:r>
              <a:rPr lang="en-US" sz="2000" dirty="0" smtClean="0">
                <a:latin typeface="+mn-lt"/>
              </a:rPr>
              <a:t>(and </a:t>
            </a:r>
            <a:r>
              <a:rPr lang="en-US" sz="2000" dirty="0">
                <a:latin typeface="+mn-lt"/>
              </a:rPr>
              <a:t>previous Windows operating </a:t>
            </a:r>
            <a:r>
              <a:rPr lang="en-US" sz="2000" dirty="0" smtClean="0">
                <a:latin typeface="+mn-lt"/>
              </a:rPr>
              <a:t>systems) </a:t>
            </a:r>
            <a:r>
              <a:rPr lang="en-US" sz="2000" dirty="0">
                <a:latin typeface="+mn-lt"/>
              </a:rPr>
              <a:t>used </a:t>
            </a:r>
            <a:r>
              <a:rPr lang="en-US" sz="2000" dirty="0" smtClean="0">
                <a:latin typeface="+mn-lt"/>
              </a:rPr>
              <a:t>EUI-64.</a:t>
            </a:r>
            <a:endParaRPr lang="en-US" sz="2000" dirty="0">
              <a:latin typeface="+mn-lt"/>
            </a:endParaRPr>
          </a:p>
        </p:txBody>
      </p:sp>
    </p:spTree>
    <p:extLst>
      <p:ext uri="{BB962C8B-B14F-4D97-AF65-F5344CB8AC3E}">
        <p14:creationId xmlns:p14="http://schemas.microsoft.com/office/powerpoint/2010/main" val="94334679"/>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46268" y="39439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a:t>
            </a:r>
            <a:endParaRPr lang="en-US" dirty="0">
              <a:latin typeface="Arial" charset="0"/>
            </a:endParaRPr>
          </a:p>
        </p:txBody>
      </p:sp>
      <p:sp>
        <p:nvSpPr>
          <p:cNvPr id="4" name="Rectangle 3"/>
          <p:cNvSpPr/>
          <p:nvPr/>
        </p:nvSpPr>
        <p:spPr>
          <a:xfrm>
            <a:off x="334053" y="1572256"/>
            <a:ext cx="8230828" cy="4450449"/>
          </a:xfrm>
          <a:prstGeom prst="rect">
            <a:avLst/>
          </a:prstGeom>
        </p:spPr>
        <p:txBody>
          <a:bodyPr wrap="square">
            <a:spAutoFit/>
          </a:bodyPr>
          <a:lstStyle/>
          <a:p>
            <a:pPr algn="l"/>
            <a:r>
              <a:rPr lang="en-US" sz="2000" b="1" dirty="0" smtClean="0"/>
              <a:t>Link-Local Address</a:t>
            </a:r>
          </a:p>
          <a:p>
            <a:pPr marL="236538" indent="-236538" algn="l" defTabSz="814388">
              <a:lnSpc>
                <a:spcPct val="95000"/>
              </a:lnSpc>
              <a:spcBef>
                <a:spcPct val="50000"/>
              </a:spcBef>
              <a:buClr>
                <a:srgbClr val="708CA1"/>
              </a:buClr>
              <a:buFont typeface="Wingdings" charset="0"/>
              <a:buChar char="§"/>
            </a:pPr>
            <a:r>
              <a:rPr lang="en-US" sz="2000" dirty="0">
                <a:latin typeface="+mn-lt"/>
              </a:rPr>
              <a:t>After a global unicast address is assigned to an interface, </a:t>
            </a:r>
            <a:r>
              <a:rPr lang="en-US" sz="2000" dirty="0" smtClean="0">
                <a:latin typeface="+mn-lt"/>
              </a:rPr>
              <a:t>an IPv6-enabled </a:t>
            </a:r>
            <a:r>
              <a:rPr lang="en-US" sz="2000" dirty="0">
                <a:latin typeface="+mn-lt"/>
              </a:rPr>
              <a:t>device automatically generates its link-local </a:t>
            </a:r>
            <a:r>
              <a:rPr lang="en-US" sz="2000" dirty="0" smtClean="0">
                <a:latin typeface="+mn-lt"/>
              </a:rPr>
              <a:t>address. </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Must have a link-local address </a:t>
            </a:r>
            <a:r>
              <a:rPr lang="en-US" sz="2000" dirty="0" smtClean="0">
                <a:latin typeface="+mn-lt"/>
              </a:rPr>
              <a:t>that enables </a:t>
            </a:r>
            <a:r>
              <a:rPr lang="en-US" sz="2000" dirty="0">
                <a:latin typeface="+mn-lt"/>
              </a:rPr>
              <a:t>a device to communicate with other IPv6-enabled devices on the same </a:t>
            </a:r>
            <a:r>
              <a:rPr lang="en-US" sz="2000" dirty="0" smtClean="0">
                <a:latin typeface="+mn-lt"/>
              </a:rPr>
              <a:t>subnet.</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Uses the link-local address of the local router for its default gateway IPv6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exchange dynamic routing protocol messages using link-local </a:t>
            </a:r>
            <a:r>
              <a:rPr lang="en-US" sz="2000" dirty="0" smtClean="0">
                <a:latin typeface="+mn-lt"/>
              </a:rPr>
              <a:t>addresses.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Routers’ routing tables use the link-local address to identify the next-hop router when forwarding IPv6 </a:t>
            </a:r>
            <a:r>
              <a:rPr lang="en-US" sz="2000" dirty="0" smtClean="0">
                <a:latin typeface="+mn-lt"/>
              </a:rPr>
              <a:t>packets.</a:t>
            </a:r>
            <a:endParaRPr lang="en-US" sz="2000" dirty="0">
              <a:latin typeface="+mn-lt"/>
            </a:endParaRPr>
          </a:p>
          <a:p>
            <a:pPr marL="342900" indent="-342900" algn="l">
              <a:buFont typeface="Arial" pitchFamily="34" charset="0"/>
              <a:buChar char="•"/>
            </a:pPr>
            <a:endParaRPr lang="en-US" sz="2000" dirty="0">
              <a:effectLst/>
            </a:endParaRPr>
          </a:p>
        </p:txBody>
      </p:sp>
    </p:spTree>
    <p:extLst>
      <p:ext uri="{BB962C8B-B14F-4D97-AF65-F5344CB8AC3E}">
        <p14:creationId xmlns:p14="http://schemas.microsoft.com/office/powerpoint/2010/main" val="853667135"/>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639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Dynamic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16" y="3365382"/>
            <a:ext cx="7393784" cy="29637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365034" y="1540690"/>
            <a:ext cx="8345715" cy="1200329"/>
          </a:xfrm>
          <a:prstGeom prst="rect">
            <a:avLst/>
          </a:prstGeom>
        </p:spPr>
        <p:txBody>
          <a:bodyPr wrap="square">
            <a:spAutoFit/>
          </a:bodyPr>
          <a:lstStyle/>
          <a:p>
            <a:pPr algn="l"/>
            <a:r>
              <a:rPr lang="en-US" sz="2000" b="1" dirty="0" smtClean="0"/>
              <a:t>Dynamically Assigned </a:t>
            </a:r>
          </a:p>
          <a:p>
            <a:pPr algn="l"/>
            <a:endParaRPr lang="en-US" sz="2000" dirty="0" smtClean="0"/>
          </a:p>
          <a:p>
            <a:pPr algn="l"/>
            <a:r>
              <a:rPr lang="en-US" sz="2000" dirty="0" smtClean="0"/>
              <a:t>The link-local </a:t>
            </a:r>
            <a:r>
              <a:rPr lang="en-US" sz="2000" dirty="0"/>
              <a:t>address is dynamically created using the FE80::/10 prefix and the Interface </a:t>
            </a:r>
            <a:r>
              <a:rPr lang="en-US" sz="2000" dirty="0" smtClean="0"/>
              <a:t>ID.</a:t>
            </a:r>
            <a:endParaRPr lang="en-US" sz="2000"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633" y="3414913"/>
            <a:ext cx="174307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352647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2803" y="393281"/>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a:t>
            </a:r>
            <a:endParaRPr lang="en-US" dirty="0">
              <a:latin typeface="Arial" charset="0"/>
            </a:endParaRPr>
          </a:p>
        </p:txBody>
      </p:sp>
      <p:sp>
        <p:nvSpPr>
          <p:cNvPr id="9" name="TextBox 8"/>
          <p:cNvSpPr txBox="1"/>
          <p:nvPr/>
        </p:nvSpPr>
        <p:spPr>
          <a:xfrm>
            <a:off x="426720" y="1490561"/>
            <a:ext cx="8048680" cy="646331"/>
          </a:xfrm>
          <a:prstGeom prst="rect">
            <a:avLst/>
          </a:prstGeom>
          <a:noFill/>
        </p:spPr>
        <p:txBody>
          <a:bodyPr wrap="square" rtlCol="0">
            <a:spAutoFit/>
          </a:bodyPr>
          <a:lstStyle/>
          <a:p>
            <a:pPr algn="l"/>
            <a:r>
              <a:rPr lang="en-US" sz="2000" dirty="0" smtClean="0"/>
              <a:t>The </a:t>
            </a:r>
            <a:r>
              <a:rPr lang="en-US" sz="2000" dirty="0"/>
              <a:t>migration techniques can be divided into three </a:t>
            </a:r>
            <a:r>
              <a:rPr lang="en-US" sz="2000" dirty="0" smtClean="0"/>
              <a:t>categories: </a:t>
            </a:r>
          </a:p>
          <a:p>
            <a:pPr algn="l"/>
            <a:r>
              <a:rPr lang="en-US" sz="2000" dirty="0" smtClean="0"/>
              <a:t>Dual-stack, </a:t>
            </a:r>
            <a:r>
              <a:rPr lang="en-US" sz="2000" dirty="0" err="1" smtClean="0"/>
              <a:t>Tunnelling</a:t>
            </a:r>
            <a:r>
              <a:rPr lang="en-US" sz="2000" dirty="0" smtClean="0"/>
              <a:t>, and Translation.</a:t>
            </a:r>
            <a:endParaRPr lang="en-US" sz="20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96440" y="2830418"/>
            <a:ext cx="4327208" cy="300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3880" y="5865674"/>
            <a:ext cx="7926760" cy="646331"/>
          </a:xfrm>
          <a:prstGeom prst="rect">
            <a:avLst/>
          </a:prstGeom>
        </p:spPr>
        <p:txBody>
          <a:bodyPr wrap="square">
            <a:spAutoFit/>
          </a:bodyPr>
          <a:lstStyle/>
          <a:p>
            <a:pPr algn="l"/>
            <a:r>
              <a:rPr lang="en-US" sz="2000" b="1" dirty="0"/>
              <a:t>Dual-stack: </a:t>
            </a:r>
            <a:r>
              <a:rPr lang="en-US" sz="2000" dirty="0"/>
              <a:t>Allows IPv4 and IPv6 to coexist on the same network. Devices run both IPv4 and IPv6 protocol stacks simultaneously.</a:t>
            </a:r>
          </a:p>
        </p:txBody>
      </p:sp>
      <p:sp>
        <p:nvSpPr>
          <p:cNvPr id="3" name="TextBox 2"/>
          <p:cNvSpPr txBox="1"/>
          <p:nvPr/>
        </p:nvSpPr>
        <p:spPr>
          <a:xfrm>
            <a:off x="3108960" y="2407920"/>
            <a:ext cx="1828800" cy="424732"/>
          </a:xfrm>
          <a:prstGeom prst="rect">
            <a:avLst/>
          </a:prstGeom>
          <a:noFill/>
        </p:spPr>
        <p:txBody>
          <a:bodyPr wrap="square" rtlCol="0">
            <a:spAutoFit/>
          </a:bodyPr>
          <a:lstStyle/>
          <a:p>
            <a:r>
              <a:rPr lang="en-US" dirty="0" smtClean="0"/>
              <a:t>Dual-stack</a:t>
            </a:r>
            <a:endParaRPr lang="en-US" dirty="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4011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a:t>
            </a:r>
            <a:endParaRPr lang="en-US" dirty="0">
              <a:latin typeface="Arial"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01" y="2164536"/>
            <a:ext cx="7649335" cy="4077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00989" y="1952170"/>
            <a:ext cx="4172857"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1199887924"/>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55352"/>
            <a:ext cx="8772157" cy="838200"/>
          </a:xfrm>
        </p:spPr>
        <p:txBody>
          <a:bodyPr/>
          <a:lstStyle/>
          <a:p>
            <a:pPr eaLnBrk="1" hangingPunct="1"/>
            <a:r>
              <a:rPr lang="en-US" sz="1800" dirty="0">
                <a:latin typeface="Arial" charset="0"/>
              </a:rPr>
              <a:t>IPv6 </a:t>
            </a:r>
            <a:r>
              <a:rPr lang="en-US" sz="1800" dirty="0" smtClean="0">
                <a:latin typeface="Arial" charset="0"/>
              </a:rPr>
              <a:t>Unicast Addresses</a:t>
            </a:r>
            <a:r>
              <a:rPr lang="en-US" dirty="0">
                <a:latin typeface="Arial" charset="0"/>
              </a:rPr>
              <a:t/>
            </a:r>
            <a:br>
              <a:rPr lang="en-US" dirty="0">
                <a:latin typeface="Arial" charset="0"/>
              </a:rPr>
            </a:br>
            <a:r>
              <a:rPr lang="en-US" dirty="0" smtClean="0">
                <a:latin typeface="Arial" charset="0"/>
              </a:rPr>
              <a:t>Static Link-local Addresses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872" y="2433638"/>
            <a:ext cx="7423842" cy="37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811285" y="1966311"/>
            <a:ext cx="3689015" cy="424732"/>
          </a:xfrm>
          <a:prstGeom prst="rect">
            <a:avLst/>
          </a:prstGeom>
        </p:spPr>
        <p:txBody>
          <a:bodyPr wrap="square">
            <a:spAutoFit/>
          </a:bodyPr>
          <a:lstStyle/>
          <a:p>
            <a:pPr algn="l"/>
            <a:r>
              <a:rPr lang="en-US" b="1" dirty="0" smtClean="0"/>
              <a:t>Configuring Link-local</a:t>
            </a:r>
          </a:p>
        </p:txBody>
      </p:sp>
    </p:spTree>
    <p:extLst>
      <p:ext uri="{BB962C8B-B14F-4D97-AF65-F5344CB8AC3E}">
        <p14:creationId xmlns:p14="http://schemas.microsoft.com/office/powerpoint/2010/main" val="216388153"/>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a:t>
            </a:r>
            <a:endParaRPr lang="en-US" dirty="0">
              <a:latin typeface="Arial"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7555" y="1717028"/>
            <a:ext cx="5354215" cy="43140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4171" y="1999684"/>
            <a:ext cx="3120572" cy="4081117"/>
          </a:xfrm>
          <a:prstGeom prst="rect">
            <a:avLst/>
          </a:prstGeom>
          <a:noFill/>
        </p:spPr>
        <p:txBody>
          <a:bodyPr wrap="square" rtlCol="0">
            <a:spAutoFit/>
          </a:bodyPr>
          <a:lstStyle/>
          <a:p>
            <a:pPr algn="l"/>
            <a:r>
              <a:rPr lang="en-US" dirty="0" smtClean="0"/>
              <a:t>Each interface </a:t>
            </a:r>
            <a:r>
              <a:rPr lang="en-US" dirty="0"/>
              <a:t>has two IPv6 </a:t>
            </a:r>
            <a:r>
              <a:rPr lang="en-US" dirty="0" smtClean="0"/>
              <a:t>addresses - </a:t>
            </a:r>
          </a:p>
          <a:p>
            <a:pPr algn="l"/>
            <a:endParaRPr lang="en-US" dirty="0" smtClean="0"/>
          </a:p>
          <a:p>
            <a:pPr marL="457200" indent="-457200" algn="l">
              <a:buFont typeface="+mj-lt"/>
              <a:buAutoNum type="arabicPeriod"/>
            </a:pPr>
            <a:r>
              <a:rPr lang="en-US" dirty="0" smtClean="0"/>
              <a:t>global </a:t>
            </a:r>
            <a:r>
              <a:rPr lang="en-US" dirty="0"/>
              <a:t>unicast address that was </a:t>
            </a:r>
            <a:r>
              <a:rPr lang="en-US" dirty="0" smtClean="0"/>
              <a:t>configured</a:t>
            </a:r>
          </a:p>
          <a:p>
            <a:pPr marL="457200" indent="-457200" algn="l">
              <a:buFont typeface="+mj-lt"/>
              <a:buAutoNum type="arabicPeriod"/>
            </a:pPr>
            <a:r>
              <a:rPr lang="en-US" dirty="0" smtClean="0"/>
              <a:t>one </a:t>
            </a:r>
            <a:r>
              <a:rPr lang="en-US" dirty="0"/>
              <a:t>that begins with </a:t>
            </a:r>
            <a:r>
              <a:rPr lang="en-US" dirty="0" smtClean="0"/>
              <a:t>FE80 </a:t>
            </a:r>
            <a:r>
              <a:rPr lang="en-US" dirty="0"/>
              <a:t>is </a:t>
            </a:r>
            <a:r>
              <a:rPr lang="en-US" dirty="0" smtClean="0"/>
              <a:t>automatically added as a link-local </a:t>
            </a:r>
            <a:r>
              <a:rPr lang="en-US" dirty="0"/>
              <a:t>unicast </a:t>
            </a:r>
            <a:r>
              <a:rPr lang="en-US" dirty="0" smtClean="0"/>
              <a:t>address</a:t>
            </a:r>
            <a:endParaRPr lang="en-US" dirty="0"/>
          </a:p>
        </p:txBody>
      </p:sp>
    </p:spTree>
    <p:extLst>
      <p:ext uri="{BB962C8B-B14F-4D97-AF65-F5344CB8AC3E}">
        <p14:creationId xmlns:p14="http://schemas.microsoft.com/office/powerpoint/2010/main" val="2020666977"/>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IPv6 Global Unicast Addresses</a:t>
            </a:r>
            <a:r>
              <a:rPr lang="en-US" dirty="0">
                <a:latin typeface="Arial" charset="0"/>
              </a:rPr>
              <a:t/>
            </a:r>
            <a:br>
              <a:rPr lang="en-US" dirty="0">
                <a:latin typeface="Arial" charset="0"/>
              </a:rPr>
            </a:br>
            <a:r>
              <a:rPr lang="en-US" dirty="0" smtClean="0">
                <a:latin typeface="Arial" charset="0"/>
              </a:rPr>
              <a:t>Verifying IPv6 Address Configuration (cont.)</a:t>
            </a:r>
            <a:endParaRPr lang="en-US" dirty="0">
              <a:latin typeface="Arial"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420" y="1600200"/>
            <a:ext cx="61603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3775401"/>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7059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a:t>
            </a:r>
            <a:endParaRPr lang="en-US" dirty="0">
              <a:latin typeface="Arial" charset="0"/>
            </a:endParaRPr>
          </a:p>
        </p:txBody>
      </p:sp>
      <p:sp>
        <p:nvSpPr>
          <p:cNvPr id="2" name="Content Placeholder 1"/>
          <p:cNvSpPr>
            <a:spLocks noGrp="1"/>
          </p:cNvSpPr>
          <p:nvPr>
            <p:ph idx="1"/>
          </p:nvPr>
        </p:nvSpPr>
        <p:spPr>
          <a:xfrm>
            <a:off x="411955" y="1813560"/>
            <a:ext cx="8442485" cy="4907280"/>
          </a:xfrm>
        </p:spPr>
        <p:txBody>
          <a:bodyPr/>
          <a:lstStyle/>
          <a:p>
            <a:r>
              <a:rPr lang="en-US" sz="2000" dirty="0"/>
              <a:t>IPv6 multicast addresses have the prefix </a:t>
            </a:r>
            <a:r>
              <a:rPr lang="en-US" sz="2000" dirty="0" smtClean="0"/>
              <a:t>FF00::/8</a:t>
            </a:r>
          </a:p>
          <a:p>
            <a:r>
              <a:rPr lang="en-US" sz="2000" dirty="0"/>
              <a:t>There are two types of IPv6 multicast addresses:</a:t>
            </a:r>
          </a:p>
          <a:p>
            <a:pPr marL="800100" lvl="1" indent="-342900">
              <a:buFont typeface="Wingdings" panose="05000000000000000000" pitchFamily="2" charset="2"/>
              <a:buChar char="§"/>
            </a:pPr>
            <a:r>
              <a:rPr lang="en-US" dirty="0"/>
              <a:t>Assigned </a:t>
            </a:r>
            <a:r>
              <a:rPr lang="en-US" dirty="0" smtClean="0"/>
              <a:t>multicast</a:t>
            </a:r>
          </a:p>
          <a:p>
            <a:pPr marL="800100" lvl="1" indent="-342900">
              <a:buFont typeface="Wingdings" panose="05000000000000000000" pitchFamily="2" charset="2"/>
              <a:buChar char="§"/>
            </a:pPr>
            <a:r>
              <a:rPr lang="en-US" dirty="0" smtClean="0"/>
              <a:t>Solicited </a:t>
            </a:r>
            <a:r>
              <a:rPr lang="en-US" dirty="0"/>
              <a:t>node </a:t>
            </a:r>
            <a:r>
              <a:rPr lang="en-US" dirty="0" smtClean="0"/>
              <a:t>multicast</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858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sp>
        <p:nvSpPr>
          <p:cNvPr id="2" name="Content Placeholder 1"/>
          <p:cNvSpPr>
            <a:spLocks noGrp="1"/>
          </p:cNvSpPr>
          <p:nvPr>
            <p:ph idx="1"/>
          </p:nvPr>
        </p:nvSpPr>
        <p:spPr>
          <a:xfrm>
            <a:off x="410323" y="1394732"/>
            <a:ext cx="8169797" cy="5086416"/>
          </a:xfrm>
        </p:spPr>
        <p:txBody>
          <a:bodyPr/>
          <a:lstStyle/>
          <a:p>
            <a:pPr marL="0" indent="0">
              <a:buNone/>
            </a:pPr>
            <a:r>
              <a:rPr lang="en-US" sz="2000" dirty="0" smtClean="0"/>
              <a:t>Two </a:t>
            </a:r>
            <a:r>
              <a:rPr lang="en-US" sz="2000" dirty="0"/>
              <a:t>common IPv6 assigned multicast groups include:</a:t>
            </a:r>
          </a:p>
          <a:p>
            <a:pPr marL="800100" lvl="1" indent="-342900">
              <a:buFont typeface="Wingdings" pitchFamily="2" charset="2"/>
              <a:buChar char="§"/>
            </a:pPr>
            <a:r>
              <a:rPr lang="en-US" b="1" dirty="0"/>
              <a:t>FF02::1 All-nodes multicast group</a:t>
            </a:r>
            <a:r>
              <a:rPr lang="en-US" dirty="0"/>
              <a:t> </a:t>
            </a:r>
            <a:r>
              <a:rPr lang="en-US" dirty="0" smtClean="0"/>
              <a:t>– </a:t>
            </a:r>
          </a:p>
          <a:p>
            <a:pPr marL="1139825" lvl="2" indent="-342900">
              <a:buFont typeface="Wingdings" panose="05000000000000000000" pitchFamily="2" charset="2"/>
              <a:buChar char="§"/>
            </a:pPr>
            <a:r>
              <a:rPr lang="en-US" dirty="0"/>
              <a:t>All IPv6-enabled devices join </a:t>
            </a:r>
          </a:p>
          <a:p>
            <a:pPr marL="1139825" lvl="2" indent="-342900">
              <a:buFont typeface="Wingdings" panose="05000000000000000000" pitchFamily="2" charset="2"/>
              <a:buChar char="§"/>
            </a:pPr>
            <a:r>
              <a:rPr lang="en-US" dirty="0"/>
              <a:t>Same effect as an IPv4 broadcast address </a:t>
            </a:r>
          </a:p>
          <a:p>
            <a:pPr marL="800100" lvl="1" indent="-342900">
              <a:buFont typeface="Wingdings" pitchFamily="2" charset="2"/>
              <a:buChar char="§"/>
            </a:pPr>
            <a:r>
              <a:rPr lang="en-US" b="1" dirty="0"/>
              <a:t>FF02::2 All-routers multicast group</a:t>
            </a:r>
            <a:r>
              <a:rPr lang="en-US" dirty="0"/>
              <a:t> </a:t>
            </a:r>
          </a:p>
          <a:p>
            <a:pPr marL="1139825" lvl="2" indent="-342900">
              <a:buFont typeface="Wingdings" panose="05000000000000000000" pitchFamily="2" charset="2"/>
              <a:buChar char="§"/>
            </a:pPr>
            <a:r>
              <a:rPr lang="en-US" dirty="0"/>
              <a:t>All IPv6 routers join</a:t>
            </a:r>
          </a:p>
          <a:p>
            <a:pPr marL="1139825" lvl="2" indent="-342900">
              <a:buFont typeface="Wingdings" panose="05000000000000000000" pitchFamily="2" charset="2"/>
              <a:buChar char="§"/>
            </a:pPr>
            <a:r>
              <a:rPr lang="en-US" dirty="0"/>
              <a:t>A router becomes a member of this group when it is enabled as an IPv6 router with the</a:t>
            </a:r>
            <a:r>
              <a:rPr lang="en-US" b="1" dirty="0"/>
              <a:t> </a:t>
            </a:r>
            <a:r>
              <a:rPr lang="en-US" b="1" dirty="0">
                <a:latin typeface="Courier New" panose="02070309020205020404" pitchFamily="49" charset="0"/>
                <a:cs typeface="Courier New" panose="02070309020205020404" pitchFamily="49" charset="0"/>
              </a:rPr>
              <a:t>ipv6 unicast-routing </a:t>
            </a:r>
            <a:r>
              <a:rPr lang="en-US" dirty="0"/>
              <a:t>global configuration mode command.</a:t>
            </a:r>
          </a:p>
          <a:p>
            <a:pPr marL="1139825" lvl="2" indent="-342900">
              <a:buFont typeface="Wingdings" panose="05000000000000000000" pitchFamily="2" charset="2"/>
              <a:buChar char="§"/>
            </a:pPr>
            <a:r>
              <a:rPr lang="en-US" dirty="0"/>
              <a:t>A packet sent to this group is received and processed by all IPv6 routers on the link or network. </a:t>
            </a:r>
            <a:endParaRPr lang="en-US" sz="2000" dirty="0"/>
          </a:p>
          <a:p>
            <a:endParaRPr lang="en-US" sz="2000" dirty="0"/>
          </a:p>
        </p:txBody>
      </p:sp>
    </p:spTree>
    <p:extLst>
      <p:ext uri="{BB962C8B-B14F-4D97-AF65-F5344CB8AC3E}">
        <p14:creationId xmlns:p14="http://schemas.microsoft.com/office/powerpoint/2010/main" val="380050303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Assigned IPv6 Multicast Addresses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759" y="1377314"/>
            <a:ext cx="6150293" cy="5220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7780901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z="1800" dirty="0" smtClean="0">
                <a:latin typeface="Arial" charset="0"/>
              </a:rPr>
              <a:t>IPv6 Multicast Addresses</a:t>
            </a:r>
            <a:br>
              <a:rPr lang="en-US" sz="1800" dirty="0" smtClean="0">
                <a:latin typeface="Arial" charset="0"/>
              </a:rPr>
            </a:br>
            <a:r>
              <a:rPr lang="en-US" dirty="0" smtClean="0">
                <a:latin typeface="Arial" charset="0"/>
              </a:rPr>
              <a:t>Solicited Node IPv6 Multicast Addresses</a:t>
            </a:r>
            <a:endParaRPr lang="en-US" dirty="0">
              <a:latin typeface="Arial" charset="0"/>
            </a:endParaRPr>
          </a:p>
        </p:txBody>
      </p:sp>
      <p:sp>
        <p:nvSpPr>
          <p:cNvPr id="6" name="Content Placeholder 1"/>
          <p:cNvSpPr txBox="1">
            <a:spLocks/>
          </p:cNvSpPr>
          <p:nvPr/>
        </p:nvSpPr>
        <p:spPr bwMode="auto">
          <a:xfrm>
            <a:off x="213110" y="1379492"/>
            <a:ext cx="3444490" cy="508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r>
              <a:rPr lang="en-US" sz="2000" dirty="0" smtClean="0"/>
              <a:t>Similar to the all-nodes multicast address, matches only the last 24 bits of the IPv6 global unicast address of a device</a:t>
            </a:r>
          </a:p>
          <a:p>
            <a:r>
              <a:rPr lang="en-US" sz="2000" dirty="0" smtClean="0"/>
              <a:t>Automatically created when the global unicast or link-local unicast addresses are assigned</a:t>
            </a:r>
          </a:p>
          <a:p>
            <a:r>
              <a:rPr lang="en-US" sz="2000" dirty="0" smtClean="0"/>
              <a:t>Created by combining a special FF02:0:0:0:0:0:FF00::/104 prefix with the right-most 24 bits of its unicast address</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007906"/>
            <a:ext cx="5087303" cy="3261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688057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02012"/>
            <a:ext cx="8772157" cy="838200"/>
          </a:xfrm>
        </p:spPr>
        <p:txBody>
          <a:bodyPr/>
          <a:lstStyle/>
          <a:p>
            <a:pPr eaLnBrk="1" hangingPunct="1"/>
            <a:r>
              <a:rPr lang="en-US" sz="1800" dirty="0" smtClean="0">
                <a:latin typeface="Arial" charset="0"/>
              </a:rPr>
              <a:t>IPv6 Multicast Addresses</a:t>
            </a:r>
            <a:br>
              <a:rPr lang="en-US" sz="1800" dirty="0" smtClean="0">
                <a:latin typeface="Arial" charset="0"/>
              </a:rPr>
            </a:br>
            <a:r>
              <a:rPr lang="en-US" sz="2800" dirty="0" smtClean="0">
                <a:latin typeface="Arial" charset="0"/>
              </a:rPr>
              <a:t>Solicited Node IPv6 Multicast Addresses (cont.)</a:t>
            </a:r>
            <a:endParaRPr lang="en-US" sz="2800" dirty="0">
              <a:latin typeface="Arial" charset="0"/>
            </a:endParaRPr>
          </a:p>
        </p:txBody>
      </p:sp>
      <p:sp>
        <p:nvSpPr>
          <p:cNvPr id="6" name="Content Placeholder 1"/>
          <p:cNvSpPr>
            <a:spLocks noGrp="1"/>
          </p:cNvSpPr>
          <p:nvPr>
            <p:ph idx="1"/>
          </p:nvPr>
        </p:nvSpPr>
        <p:spPr>
          <a:xfrm>
            <a:off x="132589" y="1591290"/>
            <a:ext cx="3540251" cy="5266710"/>
          </a:xfrm>
        </p:spPr>
        <p:txBody>
          <a:bodyPr/>
          <a:lstStyle/>
          <a:p>
            <a:pPr marL="0" indent="0">
              <a:buNone/>
            </a:pPr>
            <a:r>
              <a:rPr lang="en-US" sz="2000" dirty="0" smtClean="0"/>
              <a:t>The </a:t>
            </a:r>
            <a:r>
              <a:rPr lang="en-US" sz="2000" dirty="0"/>
              <a:t>solicited node multicast address consists of two parts:</a:t>
            </a:r>
          </a:p>
          <a:p>
            <a:r>
              <a:rPr lang="en-US" sz="2000" b="1" dirty="0" smtClean="0"/>
              <a:t>FF02:0:0:0:0:0:FF00</a:t>
            </a:r>
            <a:r>
              <a:rPr lang="en-US" sz="2000" b="1" dirty="0"/>
              <a:t>::/104 multicast </a:t>
            </a:r>
            <a:r>
              <a:rPr lang="en-US" sz="2000" b="1" dirty="0" smtClean="0"/>
              <a:t>prefix </a:t>
            </a:r>
            <a:r>
              <a:rPr lang="en-US" sz="2000" dirty="0" smtClean="0"/>
              <a:t>– First </a:t>
            </a:r>
            <a:r>
              <a:rPr lang="en-US" sz="2000" dirty="0"/>
              <a:t>104 bits of the all solicited node multicast </a:t>
            </a:r>
            <a:r>
              <a:rPr lang="en-US" sz="2000" dirty="0" smtClean="0"/>
              <a:t>address</a:t>
            </a:r>
            <a:endParaRPr lang="en-US" sz="2000" dirty="0"/>
          </a:p>
          <a:p>
            <a:r>
              <a:rPr lang="en-US" sz="2000" b="1" dirty="0"/>
              <a:t>Least significant 24-bits </a:t>
            </a:r>
            <a:r>
              <a:rPr lang="en-US" sz="2000" dirty="0" smtClean="0"/>
              <a:t>– Copied </a:t>
            </a:r>
            <a:r>
              <a:rPr lang="en-US" sz="2000" dirty="0"/>
              <a:t>from the right-most 24 bits of the global unicast or link-local unicast address of the </a:t>
            </a:r>
            <a:r>
              <a:rPr lang="en-US" sz="2000" dirty="0" smtClean="0"/>
              <a:t>device</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658" y="1874520"/>
            <a:ext cx="5096245" cy="3267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73950942"/>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4950" y="2248534"/>
            <a:ext cx="4032250" cy="1530985"/>
          </a:xfrm>
        </p:spPr>
        <p:txBody>
          <a:bodyPr/>
          <a:lstStyle/>
          <a:p>
            <a:pPr eaLnBrk="1" hangingPunct="1"/>
            <a:r>
              <a:rPr lang="en-US" sz="2400" dirty="0" smtClean="0"/>
              <a:t>8.3  Connectivity Verification</a:t>
            </a:r>
            <a:endParaRPr lang="en-US" sz="2400" dirty="0" smtClean="0">
              <a:solidFill>
                <a:schemeClr val="folHlink"/>
              </a:solidFill>
            </a:endParaRPr>
          </a:p>
        </p:txBody>
      </p:sp>
    </p:spTree>
    <p:extLst>
      <p:ext uri="{BB962C8B-B14F-4D97-AF65-F5344CB8AC3E}">
        <p14:creationId xmlns:p14="http://schemas.microsoft.com/office/powerpoint/2010/main" val="3985928487"/>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8" name="TextBox 7"/>
          <p:cNvSpPr txBox="1"/>
          <p:nvPr/>
        </p:nvSpPr>
        <p:spPr>
          <a:xfrm>
            <a:off x="656772" y="5786846"/>
            <a:ext cx="7744734" cy="646331"/>
          </a:xfrm>
          <a:prstGeom prst="rect">
            <a:avLst/>
          </a:prstGeom>
          <a:noFill/>
        </p:spPr>
        <p:txBody>
          <a:bodyPr wrap="square" rtlCol="0">
            <a:spAutoFit/>
          </a:bodyPr>
          <a:lstStyle/>
          <a:p>
            <a:pPr algn="l"/>
            <a:r>
              <a:rPr lang="en-US" sz="2000" b="1" dirty="0" err="1" smtClean="0"/>
              <a:t>Tunnelling</a:t>
            </a:r>
            <a:r>
              <a:rPr lang="en-US" sz="2000" dirty="0" smtClean="0"/>
              <a:t>:  A method </a:t>
            </a:r>
            <a:r>
              <a:rPr lang="en-US" sz="2000" dirty="0"/>
              <a:t>of transporting an IPv6 packet over an IPv4 </a:t>
            </a:r>
            <a:r>
              <a:rPr lang="en-US" sz="2000" dirty="0" smtClean="0"/>
              <a:t>network. The </a:t>
            </a:r>
            <a:r>
              <a:rPr lang="en-US" sz="2000" dirty="0"/>
              <a:t>IPv6 packet is encapsulated inside </a:t>
            </a:r>
            <a:r>
              <a:rPr lang="en-US" sz="2000" dirty="0" smtClean="0"/>
              <a:t>an </a:t>
            </a:r>
            <a:r>
              <a:rPr lang="en-US" sz="2000" dirty="0"/>
              <a:t>IPv4 </a:t>
            </a:r>
            <a:r>
              <a:rPr lang="en-US" sz="2000" dirty="0" smtClean="0"/>
              <a:t>packet.</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606" y="1905000"/>
            <a:ext cx="6384174"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2636520" y="1478280"/>
            <a:ext cx="3230880" cy="424732"/>
          </a:xfrm>
          <a:prstGeom prst="rect">
            <a:avLst/>
          </a:prstGeom>
          <a:noFill/>
        </p:spPr>
        <p:txBody>
          <a:bodyPr wrap="square" rtlCol="0">
            <a:spAutoFit/>
          </a:bodyPr>
          <a:lstStyle/>
          <a:p>
            <a:r>
              <a:rPr lang="en-US" dirty="0" err="1" smtClean="0"/>
              <a:t>Tunnelling</a:t>
            </a:r>
            <a:endParaRPr lang="en-US" dirty="0"/>
          </a:p>
        </p:txBody>
      </p:sp>
    </p:spTree>
    <p:extLst>
      <p:ext uri="{BB962C8B-B14F-4D97-AF65-F5344CB8AC3E}">
        <p14:creationId xmlns:p14="http://schemas.microsoft.com/office/powerpoint/2010/main" val="833850446"/>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424872"/>
            <a:ext cx="8772157" cy="838200"/>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ICMPv4 and ICMPv6 Messages</a:t>
            </a:r>
            <a:endParaRPr lang="en-US" dirty="0">
              <a:latin typeface="Arial" charset="0"/>
            </a:endParaRPr>
          </a:p>
        </p:txBody>
      </p:sp>
      <p:sp>
        <p:nvSpPr>
          <p:cNvPr id="2" name="Content Placeholder 1"/>
          <p:cNvSpPr>
            <a:spLocks noGrp="1"/>
          </p:cNvSpPr>
          <p:nvPr>
            <p:ph idx="1"/>
          </p:nvPr>
        </p:nvSpPr>
        <p:spPr>
          <a:xfrm>
            <a:off x="412751" y="1440452"/>
            <a:ext cx="8335009" cy="5224508"/>
          </a:xfrm>
        </p:spPr>
        <p:txBody>
          <a:bodyPr/>
          <a:lstStyle/>
          <a:p>
            <a:r>
              <a:rPr lang="en-US" sz="2000" dirty="0" smtClean="0"/>
              <a:t>ICMP </a:t>
            </a:r>
            <a:r>
              <a:rPr lang="en-US" sz="2000" dirty="0"/>
              <a:t>messages common to both ICMPv4 and ICMPv6 include:</a:t>
            </a:r>
          </a:p>
          <a:p>
            <a:pPr marL="800100" lvl="1" indent="-342900">
              <a:buFont typeface="Wingdings" panose="05000000000000000000" pitchFamily="2" charset="2"/>
              <a:buChar char="§"/>
            </a:pPr>
            <a:r>
              <a:rPr lang="en-US" dirty="0"/>
              <a:t>Host confirmation</a:t>
            </a:r>
          </a:p>
          <a:p>
            <a:pPr marL="800100" lvl="1" indent="-342900">
              <a:buFont typeface="Wingdings" panose="05000000000000000000" pitchFamily="2" charset="2"/>
              <a:buChar char="§"/>
            </a:pPr>
            <a:r>
              <a:rPr lang="en-US" dirty="0"/>
              <a:t>Destination or Service Unreachable</a:t>
            </a:r>
          </a:p>
          <a:p>
            <a:pPr marL="800100" lvl="1" indent="-342900">
              <a:buFont typeface="Wingdings" panose="05000000000000000000" pitchFamily="2" charset="2"/>
              <a:buChar char="§"/>
            </a:pPr>
            <a:r>
              <a:rPr lang="en-US" dirty="0"/>
              <a:t>Time exceeded</a:t>
            </a:r>
          </a:p>
          <a:p>
            <a:pPr marL="800100" lvl="1" indent="-342900">
              <a:buFont typeface="Wingdings" panose="05000000000000000000" pitchFamily="2" charset="2"/>
              <a:buChar char="§"/>
            </a:pPr>
            <a:r>
              <a:rPr lang="en-US" dirty="0"/>
              <a:t>Route </a:t>
            </a:r>
            <a:r>
              <a:rPr lang="en-US" dirty="0" smtClean="0"/>
              <a:t>redirection</a:t>
            </a:r>
          </a:p>
          <a:p>
            <a:pPr marL="231775" indent="-231775">
              <a:buFont typeface="Wingdings" pitchFamily="2" charset="2"/>
              <a:buChar char="§"/>
            </a:pPr>
            <a:r>
              <a:rPr lang="en-US" sz="2000" dirty="0"/>
              <a:t>Although IP is not a reliable protocol, the TCP/IP suite does provide for messages to be sent in the event of certain </a:t>
            </a:r>
            <a:r>
              <a:rPr lang="en-US" sz="2000" dirty="0" smtClean="0"/>
              <a:t>errors, sent </a:t>
            </a:r>
            <a:r>
              <a:rPr lang="en-US" sz="2000" dirty="0"/>
              <a:t>using the services of </a:t>
            </a:r>
            <a:r>
              <a:rPr lang="en-US" sz="2000" dirty="0" smtClean="0"/>
              <a:t>ICMP.</a:t>
            </a:r>
            <a:endParaRPr lang="en-US" sz="2000" dirty="0"/>
          </a:p>
        </p:txBody>
      </p:sp>
    </p:spTree>
    <p:extLst>
      <p:ext uri="{BB962C8B-B14F-4D97-AF65-F5344CB8AC3E}">
        <p14:creationId xmlns:p14="http://schemas.microsoft.com/office/powerpoint/2010/main" val="1840042102"/>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23038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Router Solicitation and Router Advertisement Messages</a:t>
            </a:r>
            <a:endParaRPr lang="en-US" sz="2800" dirty="0">
              <a:latin typeface="Arial" charset="0"/>
            </a:endParaRPr>
          </a:p>
        </p:txBody>
      </p:sp>
      <p:sp>
        <p:nvSpPr>
          <p:cNvPr id="5" name="Content Placeholder 1"/>
          <p:cNvSpPr>
            <a:spLocks noGrp="1"/>
          </p:cNvSpPr>
          <p:nvPr>
            <p:ph idx="1"/>
          </p:nvPr>
        </p:nvSpPr>
        <p:spPr>
          <a:xfrm>
            <a:off x="389467" y="1778000"/>
            <a:ext cx="8398933" cy="4893734"/>
          </a:xfrm>
        </p:spPr>
        <p:txBody>
          <a:bodyPr/>
          <a:lstStyle/>
          <a:p>
            <a:r>
              <a:rPr lang="en-US" sz="2000" dirty="0"/>
              <a:t>ICMPv6 includes four new </a:t>
            </a:r>
            <a:r>
              <a:rPr lang="en-US" sz="2000" dirty="0" smtClean="0"/>
              <a:t>protocols </a:t>
            </a:r>
            <a:r>
              <a:rPr lang="en-US" sz="2000" dirty="0"/>
              <a:t>as part of the Neighbor Discovery Protocol (ND or NDP):</a:t>
            </a:r>
          </a:p>
          <a:p>
            <a:pPr marL="800100" lvl="1" indent="-342900">
              <a:buFont typeface="Wingdings" panose="05000000000000000000" pitchFamily="2" charset="2"/>
              <a:buChar char="§"/>
            </a:pPr>
            <a:r>
              <a:rPr lang="en-US" dirty="0"/>
              <a:t>Router Solicitation message</a:t>
            </a:r>
          </a:p>
          <a:p>
            <a:pPr marL="800100" lvl="1" indent="-342900">
              <a:buFont typeface="Wingdings" panose="05000000000000000000" pitchFamily="2" charset="2"/>
              <a:buChar char="§"/>
            </a:pPr>
            <a:r>
              <a:rPr lang="en-US" dirty="0"/>
              <a:t>Router Advertisement message</a:t>
            </a:r>
          </a:p>
          <a:p>
            <a:pPr marL="800100" lvl="1" indent="-342900">
              <a:buFont typeface="Wingdings" panose="05000000000000000000" pitchFamily="2" charset="2"/>
              <a:buChar char="§"/>
            </a:pPr>
            <a:r>
              <a:rPr lang="en-US" dirty="0"/>
              <a:t>Neighbor Solicitation message</a:t>
            </a:r>
          </a:p>
          <a:p>
            <a:pPr marL="800100" lvl="1" indent="-342900">
              <a:buFont typeface="Wingdings" panose="05000000000000000000" pitchFamily="2" charset="2"/>
              <a:buChar char="§"/>
            </a:pPr>
            <a:r>
              <a:rPr lang="en-US" dirty="0"/>
              <a:t>Neighbor Advertisement message</a:t>
            </a:r>
          </a:p>
          <a:p>
            <a:r>
              <a:rPr lang="en-US" sz="2000" b="1" dirty="0"/>
              <a:t>Router Solicitation and Router Advertisement </a:t>
            </a:r>
            <a:r>
              <a:rPr lang="en-US" sz="2000" b="1" dirty="0" smtClean="0"/>
              <a:t>Message </a:t>
            </a:r>
            <a:r>
              <a:rPr lang="en-US" sz="2000" dirty="0" smtClean="0"/>
              <a:t>–</a:t>
            </a:r>
            <a:r>
              <a:rPr lang="en-US" sz="2000" b="1" dirty="0" smtClean="0"/>
              <a:t> </a:t>
            </a:r>
            <a:r>
              <a:rPr lang="en-US" sz="2000" dirty="0" smtClean="0"/>
              <a:t>Sent </a:t>
            </a:r>
            <a:r>
              <a:rPr lang="en-US" sz="2000" dirty="0"/>
              <a:t>between hosts and routers. </a:t>
            </a:r>
          </a:p>
          <a:p>
            <a:r>
              <a:rPr lang="en-US" sz="2000" b="1" dirty="0"/>
              <a:t>Router Solicitation (RS) </a:t>
            </a:r>
            <a:r>
              <a:rPr lang="en-US" sz="2000" b="1" dirty="0" smtClean="0"/>
              <a:t>message</a:t>
            </a:r>
            <a:r>
              <a:rPr lang="en-US" sz="2000" dirty="0"/>
              <a:t> – RS </a:t>
            </a:r>
            <a:r>
              <a:rPr lang="en-US" sz="2000" dirty="0" smtClean="0"/>
              <a:t>messages are </a:t>
            </a:r>
            <a:r>
              <a:rPr lang="en-US" sz="2000" dirty="0"/>
              <a:t>sent as an IPv6 all-routers multicast </a:t>
            </a:r>
            <a:r>
              <a:rPr lang="en-US" sz="2000" dirty="0" smtClean="0"/>
              <a:t>message.</a:t>
            </a:r>
            <a:endParaRPr lang="en-US" sz="2000" dirty="0"/>
          </a:p>
          <a:p>
            <a:r>
              <a:rPr lang="en-US" sz="2000" b="1" dirty="0" smtClean="0"/>
              <a:t>Router </a:t>
            </a:r>
            <a:r>
              <a:rPr lang="en-US" sz="2000" b="1" dirty="0"/>
              <a:t>Advertisement (RA) </a:t>
            </a:r>
            <a:r>
              <a:rPr lang="en-US" sz="2000" b="1" dirty="0" smtClean="0"/>
              <a:t>message</a:t>
            </a:r>
            <a:r>
              <a:rPr lang="en-US" sz="2000" dirty="0"/>
              <a:t> – RA messages are sent by routers to provide addressing </a:t>
            </a:r>
            <a:r>
              <a:rPr lang="en-US" sz="2000" dirty="0" smtClean="0"/>
              <a:t>information.</a:t>
            </a:r>
            <a:endParaRPr lang="en-US" sz="2000" dirty="0"/>
          </a:p>
        </p:txBody>
      </p:sp>
    </p:spTree>
    <p:extLst>
      <p:ext uri="{BB962C8B-B14F-4D97-AF65-F5344CB8AC3E}">
        <p14:creationId xmlns:p14="http://schemas.microsoft.com/office/powerpoint/2010/main" val="2080245625"/>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0454"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Router Solicitation and Router Advertisement Messages (cont.)</a:t>
            </a:r>
            <a:endParaRPr lang="en-US" dirty="0">
              <a:latin typeface="Arial"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3"/>
          <a:stretch/>
        </p:blipFill>
        <p:spPr bwMode="auto">
          <a:xfrm>
            <a:off x="1123950" y="1709992"/>
            <a:ext cx="7289434" cy="48432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9078141"/>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19990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sz="2800" dirty="0" smtClean="0">
                <a:latin typeface="Arial" charset="0"/>
              </a:rPr>
              <a:t>ICMPv6 Neighbor Solicitation and Neighbor Advertisement Messages</a:t>
            </a:r>
            <a:endParaRPr lang="en-US" sz="2800" dirty="0">
              <a:latin typeface="Arial" charset="0"/>
            </a:endParaRPr>
          </a:p>
        </p:txBody>
      </p:sp>
      <p:sp>
        <p:nvSpPr>
          <p:cNvPr id="5" name="TextBox 4"/>
          <p:cNvSpPr txBox="1"/>
          <p:nvPr/>
        </p:nvSpPr>
        <p:spPr>
          <a:xfrm>
            <a:off x="383902" y="1710508"/>
            <a:ext cx="7794171" cy="3939540"/>
          </a:xfrm>
          <a:prstGeom prst="rect">
            <a:avLst/>
          </a:prstGeom>
          <a:noFill/>
        </p:spPr>
        <p:txBody>
          <a:bodyPr wrap="square" rtlCol="0">
            <a:spAutoFit/>
          </a:bodyPr>
          <a:lstStyle/>
          <a:p>
            <a:pPr marL="236538" lvl="1" indent="-236538" algn="l" defTabSz="814388">
              <a:lnSpc>
                <a:spcPct val="95000"/>
              </a:lnSpc>
              <a:spcBef>
                <a:spcPct val="50000"/>
              </a:spcBef>
              <a:buClr>
                <a:srgbClr val="708CA1"/>
              </a:buClr>
              <a:buFont typeface="Wingdings" charset="0"/>
              <a:buChar char="§"/>
            </a:pPr>
            <a:r>
              <a:rPr lang="en-US" sz="2000" dirty="0">
                <a:latin typeface="+mn-lt"/>
              </a:rPr>
              <a:t>Two additional message types: </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Solicitation (NS)</a:t>
            </a:r>
          </a:p>
          <a:p>
            <a:pPr marL="693738" lvl="2" indent="-236538" algn="l" defTabSz="814388">
              <a:lnSpc>
                <a:spcPct val="95000"/>
              </a:lnSpc>
              <a:spcBef>
                <a:spcPct val="50000"/>
              </a:spcBef>
              <a:buClr>
                <a:srgbClr val="708CA1"/>
              </a:buClr>
              <a:buFont typeface="Wingdings" charset="0"/>
              <a:buChar char="§"/>
            </a:pPr>
            <a:r>
              <a:rPr lang="en-US" sz="2000" dirty="0">
                <a:latin typeface="+mn-lt"/>
              </a:rPr>
              <a:t>Neighbor Advertisement (NA) messages </a:t>
            </a:r>
            <a:endParaRPr lang="en-US" sz="2000" dirty="0" smtClean="0"/>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Used for address resolution </a:t>
            </a:r>
            <a:r>
              <a:rPr lang="en-US" sz="2000" dirty="0" smtClean="0">
                <a:latin typeface="+mn-lt"/>
              </a:rPr>
              <a:t>is used </a:t>
            </a:r>
            <a:r>
              <a:rPr lang="en-US" sz="2000" dirty="0">
                <a:latin typeface="+mn-lt"/>
              </a:rPr>
              <a:t>when a device on the LAN knows the IPv6 unicast address of a </a:t>
            </a:r>
            <a:r>
              <a:rPr lang="en-US" sz="2000" dirty="0" smtClean="0">
                <a:latin typeface="+mn-lt"/>
              </a:rPr>
              <a:t>destination, </a:t>
            </a:r>
            <a:r>
              <a:rPr lang="en-US" sz="2000" dirty="0">
                <a:latin typeface="+mn-lt"/>
              </a:rPr>
              <a:t>but does not know its Ethernet MAC </a:t>
            </a:r>
            <a:r>
              <a:rPr lang="en-US" sz="2000" dirty="0" smtClean="0">
                <a:latin typeface="+mn-lt"/>
              </a:rPr>
              <a:t>address.</a:t>
            </a:r>
            <a:endParaRPr lang="en-US" sz="2000" dirty="0">
              <a:latin typeface="+mn-lt"/>
            </a:endParaRPr>
          </a:p>
          <a:p>
            <a:pPr marL="236538" lvl="1" indent="-236538" algn="l" defTabSz="814388">
              <a:lnSpc>
                <a:spcPct val="95000"/>
              </a:lnSpc>
              <a:spcBef>
                <a:spcPct val="50000"/>
              </a:spcBef>
              <a:buClr>
                <a:srgbClr val="708CA1"/>
              </a:buClr>
              <a:buFont typeface="Wingdings" charset="0"/>
              <a:buChar char="§"/>
            </a:pPr>
            <a:r>
              <a:rPr lang="en-US" sz="2000" b="1" dirty="0" smtClean="0">
                <a:latin typeface="+mn-lt"/>
              </a:rPr>
              <a:t>Also used for Duplicate </a:t>
            </a:r>
            <a:r>
              <a:rPr lang="en-US" sz="2000" b="1" dirty="0">
                <a:latin typeface="+mn-lt"/>
              </a:rPr>
              <a:t>Address Detection (DAD)</a:t>
            </a:r>
          </a:p>
          <a:p>
            <a:pPr marL="693738" lvl="3" indent="-236538" algn="l" defTabSz="814388">
              <a:lnSpc>
                <a:spcPct val="95000"/>
              </a:lnSpc>
              <a:spcBef>
                <a:spcPct val="50000"/>
              </a:spcBef>
              <a:buClr>
                <a:srgbClr val="708CA1"/>
              </a:buClr>
              <a:buFont typeface="Wingdings" charset="0"/>
              <a:buChar char="§"/>
            </a:pPr>
            <a:r>
              <a:rPr lang="en-US" sz="2000" dirty="0">
                <a:latin typeface="+mn-lt"/>
              </a:rPr>
              <a:t>Performed on the address to ensure that it is </a:t>
            </a:r>
            <a:r>
              <a:rPr lang="en-US" sz="2000" dirty="0" smtClean="0">
                <a:latin typeface="+mn-lt"/>
              </a:rPr>
              <a:t>unique. </a:t>
            </a:r>
            <a:endParaRPr lang="en-US" sz="2000" dirty="0">
              <a:latin typeface="+mn-lt"/>
            </a:endParaRPr>
          </a:p>
          <a:p>
            <a:pPr marL="693738" lvl="3" indent="-236538" algn="l" defTabSz="814388">
              <a:lnSpc>
                <a:spcPct val="95000"/>
              </a:lnSpc>
              <a:spcBef>
                <a:spcPct val="50000"/>
              </a:spcBef>
              <a:buClr>
                <a:srgbClr val="708CA1"/>
              </a:buClr>
              <a:buFont typeface="Wingdings" charset="0"/>
              <a:buChar char="§"/>
            </a:pPr>
            <a:r>
              <a:rPr lang="en-US" sz="2000" dirty="0">
                <a:latin typeface="+mn-lt"/>
              </a:rPr>
              <a:t>The device </a:t>
            </a:r>
            <a:r>
              <a:rPr lang="en-US" sz="2000" dirty="0" smtClean="0">
                <a:latin typeface="+mn-lt"/>
              </a:rPr>
              <a:t>sends an </a:t>
            </a:r>
            <a:r>
              <a:rPr lang="en-US" sz="2000" dirty="0">
                <a:latin typeface="+mn-lt"/>
              </a:rPr>
              <a:t>NS message with its own IPv6 address as the targeted IPv6 </a:t>
            </a:r>
            <a:r>
              <a:rPr lang="en-US" sz="2000" dirty="0" smtClean="0">
                <a:latin typeface="+mn-lt"/>
              </a:rPr>
              <a:t>address.</a:t>
            </a:r>
            <a:endParaRPr lang="en-US" sz="2000" dirty="0">
              <a:latin typeface="+mn-lt"/>
            </a:endParaRPr>
          </a:p>
        </p:txBody>
      </p:sp>
    </p:spTree>
    <p:extLst>
      <p:ext uri="{BB962C8B-B14F-4D97-AF65-F5344CB8AC3E}">
        <p14:creationId xmlns:p14="http://schemas.microsoft.com/office/powerpoint/2010/main" val="1647523087"/>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371843" y="321821"/>
            <a:ext cx="8772157" cy="1332808"/>
          </a:xfrm>
        </p:spPr>
        <p:txBody>
          <a:bodyPr/>
          <a:lstStyle/>
          <a:p>
            <a:pPr eaLnBrk="1" hangingPunct="1"/>
            <a:r>
              <a:rPr lang="en-US" sz="1800" dirty="0" smtClean="0">
                <a:latin typeface="Arial" charset="0"/>
              </a:rPr>
              <a:t>ICMP</a:t>
            </a:r>
            <a:br>
              <a:rPr lang="en-US" sz="1800" dirty="0" smtClean="0">
                <a:latin typeface="Arial" charset="0"/>
              </a:rPr>
            </a:br>
            <a:r>
              <a:rPr lang="en-US" dirty="0" smtClean="0">
                <a:latin typeface="Arial" charset="0"/>
              </a:rPr>
              <a:t>ICMPv6 Neighbor Solicitation and Neighbor Advertisement Messages (cont.)</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15" y="1919288"/>
            <a:ext cx="6271497" cy="4595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19719"/>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
            </a:r>
            <a:br>
              <a:rPr lang="en-US" sz="2800" dirty="0" smtClean="0"/>
            </a:br>
            <a:endParaRPr lang="en-US" sz="2800" dirty="0" smtClean="0">
              <a:solidFill>
                <a:schemeClr val="folHlink"/>
              </a:solidFill>
            </a:endParaRPr>
          </a:p>
        </p:txBody>
      </p:sp>
      <p:sp>
        <p:nvSpPr>
          <p:cNvPr id="6" name="Rectangle 2"/>
          <p:cNvSpPr txBox="1">
            <a:spLocks noChangeArrowheads="1"/>
          </p:cNvSpPr>
          <p:nvPr/>
        </p:nvSpPr>
        <p:spPr bwMode="white">
          <a:xfrm>
            <a:off x="463550" y="2416175"/>
            <a:ext cx="3946218" cy="1905102"/>
          </a:xfrm>
          <a:prstGeom prst="rect">
            <a:avLst/>
          </a:prstGeom>
          <a:noFill/>
          <a:ln w="9525" algn="ctr">
            <a:noFill/>
            <a:miter lim="800000"/>
            <a:headEnd/>
            <a:tailEnd/>
          </a:ln>
        </p:spPr>
        <p:txBody>
          <a:bodyPr vert="horz" wrap="square" lIns="82124" tIns="41061" rIns="82124" bIns="41061" numCol="1" anchor="ctr" anchorCtr="0" compatLnSpc="1">
            <a:prstTxWarp prst="textNoShape">
              <a:avLst/>
            </a:prstTxWarp>
          </a:bodyPr>
          <a:lstStyle/>
          <a:p>
            <a:pPr marL="0" indent="0" algn="l" eaLnBrk="1" hangingPunct="1">
              <a:buFont typeface="Wingdings" pitchFamily="2" charset="2"/>
              <a:buNone/>
            </a:pPr>
            <a:r>
              <a:rPr lang="en-US" sz="2800" dirty="0" smtClean="0">
                <a:solidFill>
                  <a:schemeClr val="bg1"/>
                </a:solidFill>
                <a:cs typeface="Arial" charset="0"/>
              </a:rPr>
              <a:t>Routing and Switching Essentials</a:t>
            </a:r>
          </a:p>
          <a:p>
            <a:pPr marL="0" indent="0" algn="l" eaLnBrk="1" hangingPunct="1">
              <a:buFont typeface="Wingdings" pitchFamily="2" charset="2"/>
              <a:buNone/>
            </a:pPr>
            <a:r>
              <a:rPr lang="en-US" dirty="0" smtClean="0">
                <a:solidFill>
                  <a:schemeClr val="bg1"/>
                </a:solidFill>
                <a:cs typeface="Arial" charset="0"/>
              </a:rPr>
              <a:t>9.3  Design Considerations for IPv6</a:t>
            </a:r>
          </a:p>
          <a:p>
            <a:pPr marL="0" marR="0" lvl="0" indent="0" algn="l" defTabSz="814388" rtl="0" eaLnBrk="1" fontAlgn="base" latinLnBrk="0" hangingPunct="1">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mj-lt"/>
                <a:ea typeface="+mj-ea"/>
                <a:cs typeface="+mj-cs"/>
              </a:rPr>
              <a:t/>
            </a:r>
            <a:br>
              <a:rPr kumimoji="0" lang="en-US" sz="2800" b="0" i="0" u="none" strike="noStrike" kern="0" cap="none" spc="0" normalizeH="0" baseline="0" noProof="0" dirty="0" smtClean="0">
                <a:ln>
                  <a:noFill/>
                </a:ln>
                <a:solidFill>
                  <a:srgbClr val="FFFFFF"/>
                </a:solidFill>
                <a:effectLst/>
                <a:uLnTx/>
                <a:uFillTx/>
                <a:latin typeface="+mj-lt"/>
                <a:ea typeface="+mj-ea"/>
                <a:cs typeface="+mj-cs"/>
              </a:rPr>
            </a:br>
            <a:endParaRPr kumimoji="0" lang="en-US" sz="2800" b="0" i="0" u="none" strike="noStrike" kern="0" cap="none" spc="0" normalizeH="0" baseline="0" noProof="0" dirty="0" smtClean="0">
              <a:ln>
                <a:noFill/>
              </a:ln>
              <a:solidFill>
                <a:schemeClr val="folHlink"/>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cs typeface="Arial" pitchFamily="34" charset="0"/>
              </a:rPr>
              <a:t>Subnetting Using the Subnet ID</a:t>
            </a:r>
            <a:endParaRPr lang="en-US" sz="2800" dirty="0">
              <a:cs typeface="Arial" pitchFamily="34" charset="0"/>
            </a:endParaRPr>
          </a:p>
        </p:txBody>
      </p:sp>
      <p:sp>
        <p:nvSpPr>
          <p:cNvPr id="26627"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An IPv6 Network Space is </a:t>
            </a:r>
            <a:r>
              <a:rPr lang="en-US" sz="2000" dirty="0" err="1" smtClean="0"/>
              <a:t>subnetted</a:t>
            </a:r>
            <a:r>
              <a:rPr lang="en-US" sz="2000" dirty="0" smtClean="0"/>
              <a:t> to support hierarchical, logical design of the network</a:t>
            </a:r>
          </a:p>
        </p:txBody>
      </p:sp>
      <p:pic>
        <p:nvPicPr>
          <p:cNvPr id="26628" name="Picture 2"/>
          <p:cNvPicPr>
            <a:picLocks noChangeAspect="1" noChangeArrowheads="1"/>
          </p:cNvPicPr>
          <p:nvPr/>
        </p:nvPicPr>
        <p:blipFill>
          <a:blip r:embed="rId3" cstate="print"/>
          <a:srcRect l="49194" t="27876" r="15555" b="34624"/>
          <a:stretch>
            <a:fillRect/>
          </a:stretch>
        </p:blipFill>
        <p:spPr bwMode="auto">
          <a:xfrm>
            <a:off x="650874" y="1920874"/>
            <a:ext cx="5273675" cy="3154347"/>
          </a:xfrm>
          <a:prstGeom prst="rect">
            <a:avLst/>
          </a:prstGeom>
          <a:noFill/>
          <a:ln w="9525" algn="ctr">
            <a:noFill/>
            <a:miter lim="800000"/>
            <a:headEnd/>
            <a:tailEnd/>
          </a:ln>
        </p:spPr>
      </p:pic>
      <p:pic>
        <p:nvPicPr>
          <p:cNvPr id="26629" name="Picture 3"/>
          <p:cNvPicPr>
            <a:picLocks noChangeAspect="1" noChangeArrowheads="1"/>
          </p:cNvPicPr>
          <p:nvPr/>
        </p:nvPicPr>
        <p:blipFill>
          <a:blip r:embed="rId4" cstate="print"/>
          <a:srcRect l="31905" t="27182" r="33292" b="24802"/>
          <a:stretch>
            <a:fillRect/>
          </a:stretch>
        </p:blipFill>
        <p:spPr bwMode="auto">
          <a:xfrm>
            <a:off x="4566873" y="2889250"/>
            <a:ext cx="4577127" cy="3549650"/>
          </a:xfrm>
          <a:prstGeom prst="rect">
            <a:avLst/>
          </a:prstGeom>
          <a:noFill/>
          <a:ln w="9525" algn="ctr">
            <a:noFill/>
            <a:miter lim="800000"/>
            <a:headEnd/>
            <a:tailEnd/>
          </a:ln>
        </p:spPr>
      </p:pic>
      <p:sp>
        <p:nvSpPr>
          <p:cNvPr id="2" name="TextBox 1"/>
          <p:cNvSpPr txBox="1"/>
          <p:nvPr/>
        </p:nvSpPr>
        <p:spPr>
          <a:xfrm>
            <a:off x="419100" y="1920874"/>
            <a:ext cx="8229600"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IPV6 Subnet Allocation</a:t>
            </a:r>
            <a:endParaRPr lang="en-US" sz="2800" dirty="0">
              <a:cs typeface="Arial" pitchFamily="34" charset="0"/>
            </a:endParaRPr>
          </a:p>
        </p:txBody>
      </p:sp>
      <p:pic>
        <p:nvPicPr>
          <p:cNvPr id="27651" name="Picture 2"/>
          <p:cNvPicPr>
            <a:picLocks noChangeAspect="1" noChangeArrowheads="1"/>
          </p:cNvPicPr>
          <p:nvPr/>
        </p:nvPicPr>
        <p:blipFill>
          <a:blip r:embed="rId3" cstate="print"/>
          <a:srcRect l="50423" t="27975" r="22359" b="32938"/>
          <a:stretch>
            <a:fillRect/>
          </a:stretch>
        </p:blipFill>
        <p:spPr bwMode="auto">
          <a:xfrm>
            <a:off x="250825" y="1712913"/>
            <a:ext cx="4333875" cy="3497262"/>
          </a:xfrm>
          <a:prstGeom prst="rect">
            <a:avLst/>
          </a:prstGeom>
          <a:noFill/>
          <a:ln w="9525" algn="ctr">
            <a:noFill/>
            <a:miter lim="800000"/>
            <a:headEnd/>
            <a:tailEnd/>
          </a:ln>
        </p:spPr>
      </p:pic>
      <p:pic>
        <p:nvPicPr>
          <p:cNvPr id="27652" name="Picture 3"/>
          <p:cNvPicPr>
            <a:picLocks noChangeAspect="1" noChangeArrowheads="1"/>
          </p:cNvPicPr>
          <p:nvPr/>
        </p:nvPicPr>
        <p:blipFill>
          <a:blip r:embed="rId4" cstate="print"/>
          <a:srcRect l="47769" t="30704" r="25346" b="30804"/>
          <a:stretch>
            <a:fillRect/>
          </a:stretch>
        </p:blipFill>
        <p:spPr bwMode="auto">
          <a:xfrm>
            <a:off x="4659313" y="1652588"/>
            <a:ext cx="4237037" cy="3413125"/>
          </a:xfrm>
          <a:prstGeom prst="rect">
            <a:avLst/>
          </a:prstGeom>
          <a:noFill/>
          <a:ln w="9525" algn="ctr">
            <a:noFill/>
            <a:miter lim="800000"/>
            <a:headEnd/>
            <a:tailEnd/>
          </a:ln>
        </p:spPr>
      </p:pic>
      <p:sp>
        <p:nvSpPr>
          <p:cNvPr id="5" name="TextBox 4"/>
          <p:cNvSpPr txBox="1"/>
          <p:nvPr/>
        </p:nvSpPr>
        <p:spPr>
          <a:xfrm>
            <a:off x="250824" y="1630362"/>
            <a:ext cx="8645526"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7813" y="382588"/>
            <a:ext cx="8145462" cy="838200"/>
          </a:xfrm>
        </p:spPr>
        <p:txBody>
          <a:bodyPr/>
          <a:lstStyle/>
          <a:p>
            <a:pPr eaLnBrk="1" hangingPunct="1">
              <a:defRPr/>
            </a:pPr>
            <a:r>
              <a:rPr lang="en-US" sz="1800" dirty="0" smtClean="0"/>
              <a:t>Subnetting an IPv6 Network</a:t>
            </a:r>
            <a:r>
              <a:rPr lang="en-US" sz="1800" dirty="0" smtClean="0">
                <a:cs typeface="Arial" pitchFamily="34" charset="0"/>
              </a:rPr>
              <a:t/>
            </a:r>
            <a:br>
              <a:rPr lang="en-US" sz="1800" dirty="0" smtClean="0">
                <a:cs typeface="Arial" pitchFamily="34" charset="0"/>
              </a:rPr>
            </a:br>
            <a:r>
              <a:rPr lang="en-US" sz="2800" dirty="0" smtClean="0"/>
              <a:t>Subnetting into the Interface ID</a:t>
            </a:r>
            <a:endParaRPr lang="en-US" sz="2800" dirty="0">
              <a:cs typeface="Arial" pitchFamily="34" charset="0"/>
            </a:endParaRPr>
          </a:p>
        </p:txBody>
      </p:sp>
      <p:sp>
        <p:nvSpPr>
          <p:cNvPr id="28675" name="Rectangle 6"/>
          <p:cNvSpPr>
            <a:spLocks noGrp="1" noChangeArrowheads="1"/>
          </p:cNvSpPr>
          <p:nvPr>
            <p:ph idx="1"/>
          </p:nvPr>
        </p:nvSpPr>
        <p:spPr>
          <a:xfrm>
            <a:off x="571500" y="1371600"/>
            <a:ext cx="8216900" cy="2779713"/>
          </a:xfrm>
        </p:spPr>
        <p:txBody>
          <a:bodyPr/>
          <a:lstStyle/>
          <a:p>
            <a:pPr marL="0" indent="0" eaLnBrk="1" hangingPunct="1">
              <a:lnSpc>
                <a:spcPct val="75000"/>
              </a:lnSpc>
              <a:buFont typeface="Wingdings" pitchFamily="2" charset="2"/>
              <a:buNone/>
            </a:pPr>
            <a:r>
              <a:rPr lang="en-US" sz="2000" dirty="0" smtClean="0"/>
              <a:t>IPv6 bits can be borrowed from the interface ID to create additional IPv6 subnets.</a:t>
            </a:r>
          </a:p>
        </p:txBody>
      </p:sp>
      <p:pic>
        <p:nvPicPr>
          <p:cNvPr id="28676" name="Picture 2"/>
          <p:cNvPicPr>
            <a:picLocks noChangeAspect="1" noChangeArrowheads="1"/>
          </p:cNvPicPr>
          <p:nvPr/>
        </p:nvPicPr>
        <p:blipFill>
          <a:blip r:embed="rId3" cstate="print"/>
          <a:srcRect l="48860" t="25595" r="15221" b="24405"/>
          <a:stretch>
            <a:fillRect/>
          </a:stretch>
        </p:blipFill>
        <p:spPr bwMode="auto">
          <a:xfrm>
            <a:off x="2054225" y="2360613"/>
            <a:ext cx="5226050" cy="4089400"/>
          </a:xfrm>
          <a:prstGeom prst="rect">
            <a:avLst/>
          </a:prstGeom>
          <a:noFill/>
          <a:ln w="9525" algn="ctr">
            <a:noFill/>
            <a:miter lim="800000"/>
            <a:headEnd/>
            <a:tailEnd/>
          </a:ln>
        </p:spPr>
      </p:pic>
      <p:sp>
        <p:nvSpPr>
          <p:cNvPr id="5" name="TextBox 4"/>
          <p:cNvSpPr txBox="1"/>
          <p:nvPr/>
        </p:nvSpPr>
        <p:spPr>
          <a:xfrm>
            <a:off x="1142999" y="2190110"/>
            <a:ext cx="7010401" cy="4413516"/>
          </a:xfrm>
          <a:prstGeom prst="rect">
            <a:avLst/>
          </a:prstGeom>
          <a:noFill/>
          <a:ln>
            <a:solidFill>
              <a:schemeClr val="tx1"/>
            </a:solidFill>
          </a:ln>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smtClean="0"/>
              <a:t>Each IPv6 address has 128 bits verses the 32 bits in an IPv4 address. </a:t>
            </a:r>
          </a:p>
          <a:p>
            <a:r>
              <a:rPr lang="en-US" sz="2000" dirty="0" smtClean="0"/>
              <a:t>The prefix length is used to indicate the network portion of an IPv6 address using the following format: IPv6 address/prefix length </a:t>
            </a:r>
          </a:p>
          <a:p>
            <a:r>
              <a:rPr lang="en-US" sz="2000" dirty="0" smtClean="0"/>
              <a:t>There </a:t>
            </a:r>
            <a:r>
              <a:rPr lang="en-US" sz="2000" dirty="0"/>
              <a:t>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p>
          <a:p>
            <a:r>
              <a:rPr lang="en-US" sz="2000" dirty="0"/>
              <a:t>ICMP is available for both IPv4 and IPv6</a:t>
            </a:r>
            <a:r>
              <a:rPr lang="en-US" sz="2000" dirty="0" smtClean="0"/>
              <a:t>.</a:t>
            </a:r>
          </a:p>
        </p:txBody>
      </p:sp>
    </p:spTree>
    <p:extLst>
      <p:ext uri="{BB962C8B-B14F-4D97-AF65-F5344CB8AC3E}">
        <p14:creationId xmlns:p14="http://schemas.microsoft.com/office/powerpoint/2010/main" val="268725534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5648" y="440112"/>
            <a:ext cx="8772157" cy="838200"/>
          </a:xfrm>
        </p:spPr>
        <p:txBody>
          <a:bodyPr/>
          <a:lstStyle/>
          <a:p>
            <a:pPr eaLnBrk="1" hangingPunct="1"/>
            <a:r>
              <a:rPr lang="en-US" sz="1800" dirty="0" smtClean="0">
                <a:latin typeface="Arial" charset="0"/>
              </a:rPr>
              <a:t>IPv4 Issues</a:t>
            </a:r>
            <a:r>
              <a:rPr lang="en-US" dirty="0">
                <a:latin typeface="Arial" charset="0"/>
              </a:rPr>
              <a:t/>
            </a:r>
            <a:br>
              <a:rPr lang="en-US" dirty="0">
                <a:latin typeface="Arial" charset="0"/>
              </a:rPr>
            </a:br>
            <a:r>
              <a:rPr lang="en-US" dirty="0" smtClean="0">
                <a:latin typeface="Arial" charset="0"/>
              </a:rPr>
              <a:t>IPv4 and IPv6 Coexistence (cont.)</a:t>
            </a:r>
            <a:endParaRPr lang="en-US" dirty="0">
              <a:latin typeface="Arial" charset="0"/>
            </a:endParaRPr>
          </a:p>
        </p:txBody>
      </p:sp>
      <p:sp>
        <p:nvSpPr>
          <p:cNvPr id="4" name="TextBox 3"/>
          <p:cNvSpPr txBox="1"/>
          <p:nvPr/>
        </p:nvSpPr>
        <p:spPr>
          <a:xfrm>
            <a:off x="622549" y="4503783"/>
            <a:ext cx="8027964" cy="1200329"/>
          </a:xfrm>
          <a:prstGeom prst="rect">
            <a:avLst/>
          </a:prstGeom>
          <a:noFill/>
        </p:spPr>
        <p:txBody>
          <a:bodyPr wrap="square" rtlCol="0">
            <a:spAutoFit/>
          </a:bodyPr>
          <a:lstStyle/>
          <a:p>
            <a:pPr algn="l"/>
            <a:r>
              <a:rPr lang="en-US" sz="2000" b="1" dirty="0"/>
              <a:t>Translation</a:t>
            </a:r>
            <a:r>
              <a:rPr lang="en-US" sz="2000" dirty="0"/>
              <a:t>: </a:t>
            </a:r>
            <a:r>
              <a:rPr lang="en-US" sz="2000" dirty="0" smtClean="0"/>
              <a:t>The Network </a:t>
            </a:r>
            <a:r>
              <a:rPr lang="en-US" sz="2000" dirty="0"/>
              <a:t>Address Translation 64 (NAT64) allows IPv6-enabled devices to communicate with IPv4-enabled devices using a translation technique similar to NAT for IPv4. An IPv6 packet is translated to an IPv4 packet, and vice versa.</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05" t="16319"/>
          <a:stretch/>
        </p:blipFill>
        <p:spPr bwMode="auto">
          <a:xfrm>
            <a:off x="1051560" y="2164080"/>
            <a:ext cx="6659880" cy="2248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063240" y="1691640"/>
            <a:ext cx="2712720" cy="424732"/>
          </a:xfrm>
          <a:prstGeom prst="rect">
            <a:avLst/>
          </a:prstGeom>
          <a:noFill/>
        </p:spPr>
        <p:txBody>
          <a:bodyPr wrap="square" rtlCol="0">
            <a:spAutoFit/>
          </a:bodyPr>
          <a:lstStyle/>
          <a:p>
            <a:r>
              <a:rPr lang="en-US" dirty="0" smtClean="0"/>
              <a:t>Translation</a:t>
            </a:r>
            <a:endParaRPr lang="en-US" dirty="0"/>
          </a:p>
        </p:txBody>
      </p:sp>
    </p:spTree>
    <p:extLst>
      <p:ext uri="{BB962C8B-B14F-4D97-AF65-F5344CB8AC3E}">
        <p14:creationId xmlns:p14="http://schemas.microsoft.com/office/powerpoint/2010/main" val="2935865744"/>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71843" y="379152"/>
            <a:ext cx="8772157" cy="838200"/>
          </a:xfrm>
        </p:spPr>
        <p:txBody>
          <a:bodyPr/>
          <a:lstStyle/>
          <a:p>
            <a:pPr eaLnBrk="1" hangingPunct="1"/>
            <a:r>
              <a:rPr lang="en-US" sz="1800" dirty="0" smtClean="0">
                <a:latin typeface="Arial" charset="0"/>
              </a:rPr>
              <a:t>IP Addressing</a:t>
            </a:r>
            <a:r>
              <a:rPr lang="en-US" sz="1800" dirty="0">
                <a:latin typeface="Arial" charset="0"/>
              </a:rPr>
              <a:t/>
            </a:r>
            <a:br>
              <a:rPr lang="en-US" sz="1800" dirty="0">
                <a:latin typeface="Arial" charset="0"/>
              </a:rPr>
            </a:br>
            <a:r>
              <a:rPr lang="en-US" dirty="0" smtClean="0">
                <a:latin typeface="Arial" charset="0"/>
              </a:rPr>
              <a:t>Summary</a:t>
            </a:r>
            <a:endParaRPr lang="en-US" dirty="0">
              <a:latin typeface="Arial" charset="0"/>
            </a:endParaRPr>
          </a:p>
        </p:txBody>
      </p:sp>
      <p:sp>
        <p:nvSpPr>
          <p:cNvPr id="2" name="Content Placeholder 1"/>
          <p:cNvSpPr>
            <a:spLocks noGrp="1"/>
          </p:cNvSpPr>
          <p:nvPr>
            <p:ph idx="1"/>
          </p:nvPr>
        </p:nvSpPr>
        <p:spPr>
          <a:xfrm>
            <a:off x="410323" y="1493520"/>
            <a:ext cx="8398397" cy="4972388"/>
          </a:xfrm>
        </p:spPr>
        <p:txBody>
          <a:bodyPr/>
          <a:lstStyle/>
          <a:p>
            <a:r>
              <a:rPr lang="en-US" sz="2000" dirty="0" smtClean="0"/>
              <a:t>Each IPv6 address has 128 bits verses the 32 bits in an IPv4 address. </a:t>
            </a:r>
          </a:p>
          <a:p>
            <a:r>
              <a:rPr lang="en-US" sz="2000" dirty="0" smtClean="0"/>
              <a:t>The prefix length is used to indicate the network portion of an IPv6 address using the following format: IPv6 address/prefix length </a:t>
            </a:r>
          </a:p>
          <a:p>
            <a:r>
              <a:rPr lang="en-US" sz="2000" dirty="0" smtClean="0"/>
              <a:t>There </a:t>
            </a:r>
            <a:r>
              <a:rPr lang="en-US" sz="2000" dirty="0"/>
              <a:t>are three types of IPv6 addresses: unicast, multicast, and </a:t>
            </a:r>
            <a:r>
              <a:rPr lang="en-US" sz="2000" dirty="0" err="1"/>
              <a:t>anycast</a:t>
            </a:r>
            <a:r>
              <a:rPr lang="en-US" sz="2000" dirty="0"/>
              <a:t>. </a:t>
            </a:r>
            <a:endParaRPr lang="en-US" sz="2000" dirty="0" smtClean="0"/>
          </a:p>
          <a:p>
            <a:r>
              <a:rPr lang="en-US" sz="2000" dirty="0" smtClean="0"/>
              <a:t>An </a:t>
            </a:r>
            <a:r>
              <a:rPr lang="en-US" sz="2000" dirty="0"/>
              <a:t>IPv6 link-local address enables a device to communicate with other IPv6-enabled devices on the same link and only on that link (subnet). </a:t>
            </a:r>
            <a:endParaRPr lang="en-US" sz="2000" dirty="0" smtClean="0"/>
          </a:p>
          <a:p>
            <a:r>
              <a:rPr lang="en-US" sz="2000" dirty="0" smtClean="0"/>
              <a:t>Packets </a:t>
            </a:r>
            <a:r>
              <a:rPr lang="en-US" sz="2000" dirty="0"/>
              <a:t>with a source or destination link-local address cannot be routed beyond the link from where the packet originated. </a:t>
            </a:r>
            <a:endParaRPr lang="en-US" sz="2000" dirty="0" smtClean="0"/>
          </a:p>
          <a:p>
            <a:r>
              <a:rPr lang="en-US" sz="2000" dirty="0" smtClean="0"/>
              <a:t>IPv6 </a:t>
            </a:r>
            <a:r>
              <a:rPr lang="en-US" sz="2000" dirty="0"/>
              <a:t>link-local addresses are in the FE80::/10 range</a:t>
            </a:r>
            <a:r>
              <a:rPr lang="en-US" sz="2000" dirty="0" smtClean="0"/>
              <a:t>.</a:t>
            </a:r>
            <a:endParaRPr lang="en-US" sz="2000" dirty="0"/>
          </a:p>
        </p:txBody>
      </p:sp>
    </p:spTree>
    <p:extLst>
      <p:ext uri="{BB962C8B-B14F-4D97-AF65-F5344CB8AC3E}">
        <p14:creationId xmlns:p14="http://schemas.microsoft.com/office/powerpoint/2010/main" val="3800231951"/>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6391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a:t>
            </a:r>
            <a:endParaRPr lang="en-US" dirty="0">
              <a:latin typeface="Arial" charset="0"/>
            </a:endParaRPr>
          </a:p>
        </p:txBody>
      </p:sp>
      <p:sp>
        <p:nvSpPr>
          <p:cNvPr id="2" name="Content Placeholder 1"/>
          <p:cNvSpPr>
            <a:spLocks noGrp="1"/>
          </p:cNvSpPr>
          <p:nvPr>
            <p:ph idx="1"/>
          </p:nvPr>
        </p:nvSpPr>
        <p:spPr>
          <a:xfrm>
            <a:off x="380749" y="1771584"/>
            <a:ext cx="3154931" cy="5086416"/>
          </a:xfrm>
        </p:spPr>
        <p:txBody>
          <a:bodyPr/>
          <a:lstStyle/>
          <a:p>
            <a:r>
              <a:rPr lang="en-US" sz="2000" dirty="0" smtClean="0"/>
              <a:t>Hexadecimal </a:t>
            </a:r>
            <a:r>
              <a:rPr lang="en-US" sz="2000" dirty="0"/>
              <a:t>is a base sixteen </a:t>
            </a:r>
            <a:r>
              <a:rPr lang="en-US" sz="2000" dirty="0" smtClean="0"/>
              <a:t>system.</a:t>
            </a:r>
            <a:endParaRPr lang="en-US" sz="2000" dirty="0"/>
          </a:p>
          <a:p>
            <a:r>
              <a:rPr lang="en-US" sz="2000" dirty="0"/>
              <a:t>B</a:t>
            </a:r>
            <a:r>
              <a:rPr lang="en-US" sz="2000" dirty="0" smtClean="0"/>
              <a:t>ase </a:t>
            </a:r>
            <a:r>
              <a:rPr lang="en-US" sz="2000" dirty="0"/>
              <a:t>16 numbering system uses the numbers 0 to 9 and the letters A to </a:t>
            </a:r>
            <a:r>
              <a:rPr lang="en-US" sz="2000" dirty="0" smtClean="0"/>
              <a:t>F.</a:t>
            </a:r>
          </a:p>
          <a:p>
            <a:r>
              <a:rPr lang="en-US" sz="2000" dirty="0" smtClean="0"/>
              <a:t>Four bits (half of a byte) </a:t>
            </a:r>
            <a:r>
              <a:rPr lang="en-US" sz="2000" dirty="0"/>
              <a:t>can be represented with a single hexadecimal </a:t>
            </a:r>
            <a:r>
              <a:rPr lang="en-US" sz="2000" dirty="0" smtClean="0"/>
              <a:t>value.</a:t>
            </a:r>
            <a:endParaRPr lang="en-US" sz="2000" dirty="0"/>
          </a:p>
          <a:p>
            <a:endParaRPr lang="en-US" sz="2000" dirty="0"/>
          </a:p>
        </p:txBody>
      </p:sp>
      <p:grpSp>
        <p:nvGrpSpPr>
          <p:cNvPr id="6" name="Group 5"/>
          <p:cNvGrpSpPr/>
          <p:nvPr/>
        </p:nvGrpSpPr>
        <p:grpSpPr>
          <a:xfrm>
            <a:off x="3922804" y="1341120"/>
            <a:ext cx="4600575" cy="5286375"/>
            <a:chOff x="675958" y="886099"/>
            <a:chExt cx="4600575" cy="5286375"/>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8" y="886099"/>
              <a:ext cx="1533525" cy="5286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483" y="914674"/>
              <a:ext cx="3067050" cy="5257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IPv6 Addressing</a:t>
            </a:r>
            <a:br>
              <a:rPr lang="en-US" sz="1800" dirty="0" smtClean="0">
                <a:latin typeface="Arial" charset="0"/>
              </a:rPr>
            </a:br>
            <a:r>
              <a:rPr lang="en-US" dirty="0" smtClean="0">
                <a:latin typeface="Arial" charset="0"/>
              </a:rPr>
              <a:t>Hexadecimal Number System (cont.)</a:t>
            </a:r>
            <a:endParaRPr lang="en-US" dirty="0">
              <a:latin typeface="Arial" charset="0"/>
            </a:endParaRPr>
          </a:p>
        </p:txBody>
      </p:sp>
      <p:sp>
        <p:nvSpPr>
          <p:cNvPr id="2" name="Content Placeholder 1"/>
          <p:cNvSpPr>
            <a:spLocks noGrp="1"/>
          </p:cNvSpPr>
          <p:nvPr>
            <p:ph idx="1"/>
          </p:nvPr>
        </p:nvSpPr>
        <p:spPr>
          <a:xfrm>
            <a:off x="426469" y="1771584"/>
            <a:ext cx="3342891" cy="2023176"/>
          </a:xfrm>
        </p:spPr>
        <p:txBody>
          <a:bodyPr/>
          <a:lstStyle/>
          <a:p>
            <a:pPr marL="0" indent="0">
              <a:buNone/>
            </a:pPr>
            <a:r>
              <a:rPr lang="en-US" sz="2000" dirty="0" smtClean="0"/>
              <a:t>Look at the </a:t>
            </a:r>
            <a:r>
              <a:rPr lang="en-US" sz="2000" dirty="0"/>
              <a:t>binary bit patterns that match the decimal and hexadecimal </a:t>
            </a:r>
            <a:r>
              <a:rPr lang="en-US" sz="2000" dirty="0" smtClean="0"/>
              <a:t>values</a:t>
            </a:r>
            <a:endParaRPr lang="en-US" sz="2000" dirty="0"/>
          </a:p>
        </p:txBody>
      </p:sp>
      <p:grpSp>
        <p:nvGrpSpPr>
          <p:cNvPr id="6" name="Group 5"/>
          <p:cNvGrpSpPr/>
          <p:nvPr/>
        </p:nvGrpSpPr>
        <p:grpSpPr>
          <a:xfrm>
            <a:off x="4147685" y="1530221"/>
            <a:ext cx="4029529" cy="5080130"/>
            <a:chOff x="1894523" y="598488"/>
            <a:chExt cx="4610100" cy="6126480"/>
          </a:xfrm>
        </p:grpSpPr>
        <p:pic>
          <p:nvPicPr>
            <p:cNvPr id="7"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94523" y="600393"/>
              <a:ext cx="1514475" cy="61245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08998" y="598488"/>
              <a:ext cx="3095625"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2855515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409632"/>
            <a:ext cx="8772157" cy="838200"/>
          </a:xfrm>
        </p:spPr>
        <p:txBody>
          <a:bodyPr/>
          <a:lstStyle/>
          <a:p>
            <a:pPr eaLnBrk="1" hangingPunct="1"/>
            <a:r>
              <a:rPr lang="en-US" sz="1800" dirty="0" smtClean="0">
                <a:latin typeface="Arial" charset="0"/>
              </a:rPr>
              <a:t>IPv6 Addressing</a:t>
            </a:r>
            <a:r>
              <a:rPr lang="en-US" dirty="0">
                <a:latin typeface="Arial" charset="0"/>
              </a:rPr>
              <a:t/>
            </a:r>
            <a:br>
              <a:rPr lang="en-US" dirty="0">
                <a:latin typeface="Arial" charset="0"/>
              </a:rPr>
            </a:br>
            <a:r>
              <a:rPr lang="en-US" dirty="0" smtClean="0">
                <a:latin typeface="Arial" charset="0"/>
              </a:rPr>
              <a:t>IPv6 Address Representation</a:t>
            </a:r>
            <a:endParaRPr lang="en-US" dirty="0">
              <a:latin typeface="Arial" charset="0"/>
            </a:endParaRPr>
          </a:p>
        </p:txBody>
      </p:sp>
      <p:sp>
        <p:nvSpPr>
          <p:cNvPr id="2" name="Content Placeholder 1"/>
          <p:cNvSpPr>
            <a:spLocks noGrp="1"/>
          </p:cNvSpPr>
          <p:nvPr>
            <p:ph idx="1"/>
          </p:nvPr>
        </p:nvSpPr>
        <p:spPr>
          <a:xfrm>
            <a:off x="365509" y="1478280"/>
            <a:ext cx="8443211" cy="5094308"/>
          </a:xfrm>
        </p:spPr>
        <p:txBody>
          <a:bodyPr/>
          <a:lstStyle/>
          <a:p>
            <a:r>
              <a:rPr lang="en-US" sz="2000" dirty="0" smtClean="0"/>
              <a:t>128 </a:t>
            </a:r>
            <a:r>
              <a:rPr lang="en-US" sz="2000" dirty="0"/>
              <a:t>bits in length and written as a string of hexadecimal </a:t>
            </a:r>
            <a:r>
              <a:rPr lang="en-US" sz="2000" dirty="0" smtClean="0"/>
              <a:t>values</a:t>
            </a:r>
          </a:p>
          <a:p>
            <a:r>
              <a:rPr lang="en-US" sz="2000" dirty="0" smtClean="0"/>
              <a:t>In IPv6, 4 </a:t>
            </a:r>
            <a:r>
              <a:rPr lang="en-US" sz="2000" dirty="0"/>
              <a:t>bits </a:t>
            </a:r>
            <a:r>
              <a:rPr lang="en-US" sz="2000" dirty="0" smtClean="0"/>
              <a:t>represents a </a:t>
            </a:r>
            <a:r>
              <a:rPr lang="en-US" sz="2000" dirty="0"/>
              <a:t>single hexadecimal </a:t>
            </a:r>
            <a:r>
              <a:rPr lang="en-US" sz="2000" dirty="0" smtClean="0"/>
              <a:t>digit, 32 </a:t>
            </a:r>
            <a:r>
              <a:rPr lang="en-US" sz="2000" dirty="0"/>
              <a:t>hexadecimal </a:t>
            </a:r>
            <a:r>
              <a:rPr lang="en-US" sz="2000" dirty="0" smtClean="0"/>
              <a:t>value = IPv6 address</a:t>
            </a:r>
          </a:p>
          <a:p>
            <a:pPr marL="0" indent="0">
              <a:buNone/>
            </a:pPr>
            <a:endParaRPr lang="en-US" sz="2000" dirty="0" smtClean="0"/>
          </a:p>
          <a:p>
            <a:pPr marL="0" lvl="1" indent="0" algn="ctr"/>
            <a:r>
              <a:rPr lang="en-US" b="1" dirty="0" smtClean="0">
                <a:latin typeface="Courier New" pitchFamily="49" charset="0"/>
                <a:ea typeface="Times New Roman"/>
                <a:cs typeface="Courier New" pitchFamily="49" charset="0"/>
              </a:rPr>
              <a:t>2001:0DB8:0000:1111:0000:0000:0000:0200</a:t>
            </a:r>
          </a:p>
          <a:p>
            <a:pPr marL="0" lvl="1" indent="0" algn="ctr"/>
            <a:r>
              <a:rPr lang="en-US" b="1" dirty="0" smtClean="0">
                <a:latin typeface="Courier New" pitchFamily="49" charset="0"/>
                <a:ea typeface="Times New Roman"/>
                <a:cs typeface="Courier New" pitchFamily="49" charset="0"/>
              </a:rPr>
              <a:t>FE80:0000:0000:0000:0123:4567:89AB:CDEF</a:t>
            </a:r>
          </a:p>
          <a:p>
            <a:pPr marL="457200" lvl="1" indent="0"/>
            <a:endParaRPr lang="en-US" b="1" dirty="0" smtClean="0">
              <a:latin typeface="Courier New" pitchFamily="49" charset="0"/>
              <a:ea typeface="Times New Roman"/>
              <a:cs typeface="Courier New" pitchFamily="49" charset="0"/>
            </a:endParaRPr>
          </a:p>
          <a:p>
            <a:r>
              <a:rPr lang="en-US" sz="2000" dirty="0" err="1" smtClean="0"/>
              <a:t>Hextet</a:t>
            </a:r>
            <a:r>
              <a:rPr lang="en-US" sz="2000" dirty="0" smtClean="0"/>
              <a:t> used </a:t>
            </a:r>
            <a:r>
              <a:rPr lang="en-US" sz="2000" dirty="0"/>
              <a:t>to refer to a segment of 16 bits or four </a:t>
            </a:r>
            <a:r>
              <a:rPr lang="en-US" sz="2000" dirty="0" smtClean="0"/>
              <a:t>hexadecimals</a:t>
            </a:r>
            <a:endParaRPr lang="en-US" sz="2000" dirty="0"/>
          </a:p>
          <a:p>
            <a:r>
              <a:rPr lang="en-US" sz="2000" dirty="0" smtClean="0"/>
              <a:t>Can be </a:t>
            </a:r>
            <a:r>
              <a:rPr lang="en-US" sz="2000" dirty="0"/>
              <a:t>written in either lowercase or </a:t>
            </a:r>
            <a:r>
              <a:rPr lang="en-US" sz="2000" dirty="0" smtClean="0"/>
              <a:t>uppercase </a:t>
            </a:r>
            <a:endParaRPr lang="en-US" sz="2000" b="1" dirty="0"/>
          </a:p>
          <a:p>
            <a:endParaRPr lang="en-US" sz="2000" dirty="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14833</TotalTime>
  <Pages>28</Pages>
  <Words>2948</Words>
  <Application>Microsoft Office PowerPoint</Application>
  <PresentationFormat>On-screen Show (4:3)</PresentationFormat>
  <Paragraphs>455</Paragraphs>
  <Slides>61</Slides>
  <Notes>60</Notes>
  <HiddenSlides>29</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61</vt:i4>
      </vt:variant>
    </vt:vector>
  </HeadingPairs>
  <TitlesOfParts>
    <vt:vector size="68" baseType="lpstr">
      <vt:lpstr>ＭＳ Ｐゴシック</vt:lpstr>
      <vt:lpstr>Arial</vt:lpstr>
      <vt:lpstr>Courier New</vt:lpstr>
      <vt:lpstr>Times New Roman</vt:lpstr>
      <vt:lpstr>Wingdings</vt:lpstr>
      <vt:lpstr>PPT-TMPLT-WHT_C</vt:lpstr>
      <vt:lpstr>NetAcad-4F_PPT-WHT_060408</vt:lpstr>
      <vt:lpstr>IPv6</vt:lpstr>
      <vt:lpstr>Introduction to Networks 8.2  IPv6 Network Addresses</vt:lpstr>
      <vt:lpstr>IPv4 Issues The Need for IPv6</vt:lpstr>
      <vt:lpstr>IPv4 Issues IPv4 and IPv6 Coexistence</vt:lpstr>
      <vt:lpstr>IPv4 Issues IPv4 and IPv6 Coexistence (cont.)</vt:lpstr>
      <vt:lpstr>IPv4 Issues IPv4 and IPv6 Coexistence (cont.)</vt:lpstr>
      <vt:lpstr>IPv6 Addressing Hexadecimal Number System</vt:lpstr>
      <vt:lpstr>IPv6 Addressing Hexadecimal Number System (cont.)</vt:lpstr>
      <vt:lpstr>IPv6 Addressing IPv6 Address Representation</vt:lpstr>
      <vt:lpstr>IPv6 Addressing IPv6 Address Representation (cont.)</vt:lpstr>
      <vt:lpstr>IPv6 Addressing Rule 1- Omitting Leading 0s</vt:lpstr>
      <vt:lpstr>IPv6 Addressing Rule 2 - Omitting All 0 Segments</vt:lpstr>
      <vt:lpstr>IPv6 Addressing Rule 2 - Omitting All 0 Segments (cont.)</vt:lpstr>
      <vt:lpstr>Types of IPv6 Addresses IPv6 Prefix Length</vt:lpstr>
      <vt:lpstr>Types of IPv6 Addresses IPv6 Address Types</vt:lpstr>
      <vt:lpstr>Types of IPv6 Addresses IPv6 Unicast Addresses</vt:lpstr>
      <vt:lpstr>Types of IPv6 Addresses IPv6 Unicast Addresses (cont.)</vt:lpstr>
      <vt:lpstr>Types of IPv6 Addresses IPv6 Unicast Addresses (cont.)</vt:lpstr>
      <vt:lpstr>Types of IPv6 Addresses IPv6 Unicast Addresses (cont.)</vt:lpstr>
      <vt:lpstr>Types of IPv6 Addresses IPv6 Unicast Addresses (cont.)</vt:lpstr>
      <vt:lpstr>Types of IPv6 Addresses IPv6 Link-Local Unicast Addresses</vt:lpstr>
      <vt:lpstr>Types of IPv6 Addresses IPv6 Link-Local Unicast Addresses (cont.)</vt:lpstr>
      <vt:lpstr>IPv6 Unicast Addresses Structure of an IPv6 Global Unicast Address</vt:lpstr>
      <vt:lpstr>IPv6 Unicast Addresses Structure of an IPv6 Global Unicast Address (cont.)</vt:lpstr>
      <vt:lpstr>IPv6 Unicast Addresses Structure of an IPv6 Global Unicast Address (cont.)</vt:lpstr>
      <vt:lpstr>IPv6 Unicast Addresses Structure of an IPv6 Global Unicast Address (cont.)</vt:lpstr>
      <vt:lpstr>IPv6 Unicast Addresses Static Configuration of a Global Unicast Address</vt:lpstr>
      <vt:lpstr>IPv6 Unicast Addresses Static Configuration of an IPv6 Global Unicast Address (cont.)</vt:lpstr>
      <vt:lpstr>IPv6 Unicast Addresses Dynamic Configuration of a Global Unicast Address using SLAAC</vt:lpstr>
      <vt:lpstr>IPv6 Unicast Addresses Dynamic Configuration of a Global Unicast Address using SLAAC (cont.)</vt:lpstr>
      <vt:lpstr>IPv6 Unicast Addresses Dynamic Configuration of a Global Unicast Address using SLAAC (cont.)</vt:lpstr>
      <vt:lpstr>       IPv6 Unicast Addresses Dynamic Configuration of a Global Unicast Address using DHCPv6 (cont.)</vt:lpstr>
      <vt:lpstr>       IPv6 Unicast Addresses Dynamic Configuration of a Global Unicast Address using DHCPv6 (cont.)</vt:lpstr>
      <vt:lpstr>       IPv6 Unicast Addresses EUI-64 Process or Randomly Generated</vt:lpstr>
      <vt:lpstr>       IPv6 Unicast Addresses EUI-64 Process or Randomly Generated (cont.)</vt:lpstr>
      <vt:lpstr>       IPv6 Unicast Addresses EUI-64 Process or Randomly Generated (cont.)</vt:lpstr>
      <vt:lpstr>       IPv6 Unicast Addresses EUI-64 Process or Randomly Generated (cont.)</vt:lpstr>
      <vt:lpstr>IPv6 Unicast Addresses Dynamic Link-local Addresses</vt:lpstr>
      <vt:lpstr>IPv6 Unicast Addresses Dynamic Link-local Addresses (cont.)</vt:lpstr>
      <vt:lpstr>IPv6 Unicast Addresses Static Link-local Addresses</vt:lpstr>
      <vt:lpstr>IPv6 Unicast Addresses Static Link-local Addresses (cont.)</vt:lpstr>
      <vt:lpstr>IPv6 Global Unicast Addresses Verifying IPv6 Address Configuration</vt:lpstr>
      <vt:lpstr>IPv6 Global Unicast Addresses Verifying IPv6 Address Configuration (cont.)</vt:lpstr>
      <vt:lpstr>IPv6 Multicast Addresses Assigned IPv6 Multicast Addresses</vt:lpstr>
      <vt:lpstr>IPv6 Multicast Addresses Assigned IPv6 Multicast Addresses (cont.)</vt:lpstr>
      <vt:lpstr>IPv6 Multicast Addresses Assigned IPv6 Multicast Addresses (cont.)</vt:lpstr>
      <vt:lpstr>IPv6 Multicast Addresses Solicited Node IPv6 Multicast Addresses</vt:lpstr>
      <vt:lpstr>IPv6 Multicast Addresses Solicited Node IPv6 Multicast Addresses (cont.)</vt:lpstr>
      <vt:lpstr>8.3  Connectivity Verification</vt:lpstr>
      <vt:lpstr>ICMP ICMPv4 and ICMPv6 Messages</vt:lpstr>
      <vt:lpstr>ICMP ICMPv6 Router Solicitation and Router Advertisement Messages</vt:lpstr>
      <vt:lpstr>ICMP ICMPv6 Router Solicitation and Router Advertisement Messages (cont.)</vt:lpstr>
      <vt:lpstr>ICMP ICMPv6 Neighbor Solicitation and Neighbor Advertisement Messages</vt:lpstr>
      <vt:lpstr>ICMP ICMPv6 Neighbor Solicitation and Neighbor Advertisement Messages (cont.)</vt:lpstr>
      <vt:lpstr> </vt:lpstr>
      <vt:lpstr>Subnetting an IPv6 Network Subnetting Using the Subnet ID</vt:lpstr>
      <vt:lpstr>Subnetting an IPv6 Network IPV6 Subnet Allocation</vt:lpstr>
      <vt:lpstr>Subnetting an IPv6 Network Subnetting into the Interface ID</vt:lpstr>
      <vt:lpstr>IP Addressing Summary</vt:lpstr>
      <vt:lpstr>IP Addressing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Lee, Hwajung</cp:lastModifiedBy>
  <cp:revision>902</cp:revision>
  <cp:lastPrinted>1999-01-27T00:54:54Z</cp:lastPrinted>
  <dcterms:created xsi:type="dcterms:W3CDTF">2006-10-23T15:07:30Z</dcterms:created>
  <dcterms:modified xsi:type="dcterms:W3CDTF">2018-12-03T16:17:39Z</dcterms:modified>
</cp:coreProperties>
</file>