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xls" ContentType="application/vnd.ms-excel"/>
  <Override PartName="/ppt/notesSlides/notesSlide18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Default Extension="emf" ContentType="image/x-emf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notesSlides/notesSlide13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Default Extension="vml" ContentType="application/vnd.openxmlformats-officedocument.vmlDrawi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84" r:id="rId1"/>
  </p:sldMasterIdLst>
  <p:notesMasterIdLst>
    <p:notesMasterId r:id="rId33"/>
  </p:notesMasterIdLst>
  <p:sldIdLst>
    <p:sldId id="256" r:id="rId2"/>
    <p:sldId id="264" r:id="rId3"/>
    <p:sldId id="265" r:id="rId4"/>
    <p:sldId id="257" r:id="rId5"/>
    <p:sldId id="259" r:id="rId6"/>
    <p:sldId id="260" r:id="rId7"/>
    <p:sldId id="268" r:id="rId8"/>
    <p:sldId id="263" r:id="rId9"/>
    <p:sldId id="262" r:id="rId10"/>
    <p:sldId id="261" r:id="rId11"/>
    <p:sldId id="266" r:id="rId12"/>
    <p:sldId id="267" r:id="rId13"/>
    <p:sldId id="269" r:id="rId14"/>
    <p:sldId id="286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1" r:id="rId26"/>
    <p:sldId id="283" r:id="rId27"/>
    <p:sldId id="282" r:id="rId28"/>
    <p:sldId id="285" r:id="rId29"/>
    <p:sldId id="284" r:id="rId30"/>
    <p:sldId id="287" r:id="rId31"/>
    <p:sldId id="288" r:id="rId3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014" autoAdjust="0"/>
    <p:restoredTop sz="66743" autoAdjust="0"/>
  </p:normalViewPr>
  <p:slideViewPr>
    <p:cSldViewPr snapToGrid="0">
      <p:cViewPr varScale="1">
        <p:scale>
          <a:sx n="47" d="100"/>
          <a:sy n="47" d="100"/>
        </p:scale>
        <p:origin x="-1620" y="-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7074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16.wmf"/><Relationship Id="rId2" Type="http://schemas.openxmlformats.org/officeDocument/2006/relationships/image" Target="../media/image15.wmf"/><Relationship Id="rId1" Type="http://schemas.openxmlformats.org/officeDocument/2006/relationships/image" Target="../media/image14.png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16.wmf"/><Relationship Id="rId2" Type="http://schemas.openxmlformats.org/officeDocument/2006/relationships/image" Target="../media/image15.wmf"/><Relationship Id="rId1" Type="http://schemas.openxmlformats.org/officeDocument/2006/relationships/image" Target="../media/image14.png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16.wmf"/><Relationship Id="rId2" Type="http://schemas.openxmlformats.org/officeDocument/2006/relationships/image" Target="../media/image15.wmf"/><Relationship Id="rId1" Type="http://schemas.openxmlformats.org/officeDocument/2006/relationships/image" Target="../media/image14.png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16.wmf"/><Relationship Id="rId2" Type="http://schemas.openxmlformats.org/officeDocument/2006/relationships/image" Target="../media/image15.wmf"/><Relationship Id="rId1" Type="http://schemas.openxmlformats.org/officeDocument/2006/relationships/image" Target="../media/image14.png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D2306FE-0BDA-41AB-8642-18AD35EBC6B1}" type="datetimeFigureOut">
              <a:rPr lang="en-US" smtClean="0"/>
              <a:pPr/>
              <a:t>11/12/2015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5E40667-3FCE-48F4-88C1-982FEE15D74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5500789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opte.org/maps/" TargetMode="External"/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Relationship Id="rId6" Type="http://schemas.openxmlformats.org/officeDocument/2006/relationships/hyperlink" Target="https://tools.ietf.org/html/rfc1918" TargetMode="External"/><Relationship Id="rId5" Type="http://schemas.openxmlformats.org/officeDocument/2006/relationships/hyperlink" Target="https://en.wikipedia.org/wiki/Classful_network" TargetMode="External"/><Relationship Id="rId4" Type="http://schemas.openxmlformats.org/officeDocument/2006/relationships/hyperlink" Target="https://en.wikipedia.org/wiki/IP_address" TargetMode="Externa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E40667-3FCE-48F4-88C1-982FEE15D748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40283695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E40667-3FCE-48F4-88C1-982FEE15D748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58360990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E40667-3FCE-48F4-88C1-982FEE15D748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43748372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E40667-3FCE-48F4-88C1-982FEE15D748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81482207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E40667-3FCE-48F4-88C1-982FEE15D748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13821144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E40667-3FCE-48F4-88C1-982FEE15D748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25839268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E40667-3FCE-48F4-88C1-982FEE15D748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77691298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E40667-3FCE-48F4-88C1-982FEE15D748}" type="slidenum">
              <a:rPr lang="en-US" smtClean="0"/>
              <a:pPr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82082822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E40667-3FCE-48F4-88C1-982FEE15D748}" type="slidenum">
              <a:rPr lang="en-US" smtClean="0"/>
              <a:pPr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60056899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E40667-3FCE-48F4-88C1-982FEE15D748}" type="slidenum">
              <a:rPr lang="en-US" smtClean="0"/>
              <a:pPr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8807871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E40667-3FCE-48F4-88C1-982FEE15D748}" type="slidenum">
              <a:rPr lang="en-US" smtClean="0"/>
              <a:pPr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53903835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E40667-3FCE-48F4-88C1-982FEE15D748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60179425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E40667-3FCE-48F4-88C1-982FEE15D748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80447562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Why Computer Networks?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E40667-3FCE-48F4-88C1-982FEE15D748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88940768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https://en.wikipedia.org/wiki/Computer_network#/media/File:Internet_map_1024.jpg</a:t>
            </a:r>
          </a:p>
          <a:p>
            <a:endParaRPr lang="en-US" dirty="0" smtClean="0"/>
          </a:p>
          <a:p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Partial map of the Internet based on the January 15, 2005 data found on </a:t>
            </a:r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/>
              </a:rPr>
              <a:t>opte.org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Each line is drawn between two nodes, representing two </a:t>
            </a:r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4" tooltip="en:IP address"/>
              </a:rPr>
              <a:t>IP addresses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The length of the lines are indicative of the delay between those two nodes. This graph represents less than 30% of the </a:t>
            </a:r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5" tooltip="en:Classful network"/>
              </a:rPr>
              <a:t>Class C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networks reachable by the data collection program in early 2005. Lines are color-coded according to their corresponding </a:t>
            </a:r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6"/>
              </a:rPr>
              <a:t>RFC 1918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allocation as follows: Dark blue: net, ca, us Green: com, org Red: mil,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gov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edu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Yellow: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jp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cn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tw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au, de Magenta: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uk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it,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pl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fr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Gold: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br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kr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nl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White: unknown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E40667-3FCE-48F4-88C1-982FEE15D748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89539793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E40667-3FCE-48F4-88C1-982FEE15D748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65514820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E40667-3FCE-48F4-88C1-982FEE15D748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68380855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http://www.afifmaulana-kbsm.com/2015/04/pengertian-jaringan-lanmanwan-dan.html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E40667-3FCE-48F4-88C1-982FEE15D748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86071797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dirty="0" smtClean="0"/>
              <a:t>https://mozillaignite.org/apps/list/health-it/index.html%3Fpage=2.html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E40667-3FCE-48F4-88C1-982FEE15D748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1002733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09980" y="882376"/>
            <a:ext cx="9966960" cy="2926080"/>
          </a:xfrm>
        </p:spPr>
        <p:txBody>
          <a:bodyPr anchor="b">
            <a:normAutofit/>
          </a:bodyPr>
          <a:lstStyle>
            <a:lvl1pPr algn="ctr">
              <a:lnSpc>
                <a:spcPct val="85000"/>
              </a:lnSpc>
              <a:defRPr sz="7200" b="1" cap="all" baseline="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09530" y="3869634"/>
            <a:ext cx="8767860" cy="1388165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tx1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96DFF08F-DC6B-4601-B491-B0F83F6DD2DA}" type="datetimeFigureOut">
              <a:rPr lang="en-US" dirty="0"/>
              <a:pPr/>
              <a:t>11/12/2015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1978660" y="3733800"/>
            <a:ext cx="8229601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pPr/>
              <a:t>11/12/2015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762000"/>
            <a:ext cx="2324100" cy="5410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762000"/>
            <a:ext cx="7429500" cy="5410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pPr/>
              <a:t>11/12/2015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22238"/>
            <a:ext cx="10058400" cy="102076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09600" y="1447800"/>
            <a:ext cx="5384800" cy="46831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6197600" y="1447801"/>
            <a:ext cx="5384800" cy="22653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197600" y="3865563"/>
            <a:ext cx="5384800" cy="226536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61F6471-3D85-4D06-B4CC-D312908B283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xmlns="" val="18803746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pPr/>
              <a:t>11/12/2015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6424" y="1173575"/>
            <a:ext cx="9966960" cy="2926080"/>
          </a:xfrm>
        </p:spPr>
        <p:txBody>
          <a:bodyPr anchor="b">
            <a:noAutofit/>
          </a:bodyPr>
          <a:lstStyle>
            <a:lvl1pPr algn="ctr">
              <a:lnSpc>
                <a:spcPct val="85000"/>
              </a:lnSpc>
              <a:defRPr sz="7200" b="0" cap="all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09928" y="4154520"/>
            <a:ext cx="8769096" cy="1363806"/>
          </a:xfrm>
        </p:spPr>
        <p:txBody>
          <a:bodyPr anchor="t">
            <a:normAutofit/>
          </a:bodyPr>
          <a:lstStyle>
            <a:lvl1pPr marL="0" indent="0" algn="ctr">
              <a:buNone/>
              <a:defRPr sz="22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pPr/>
              <a:t>11/12/2015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>
            <a:off x="1981200" y="4020408"/>
            <a:ext cx="8229601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3000" y="2057399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67612" y="2057400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pPr/>
              <a:t>11/12/2015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01511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3000" y="2721483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69173" y="1999032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69173" y="2719322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pPr/>
              <a:t>11/12/2015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pPr/>
              <a:t>11/12/2015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pPr/>
              <a:t>11/12/2015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52159" y="1097280"/>
            <a:ext cx="5212080" cy="46634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301752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pPr/>
              <a:t>11/12/2015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413248" y="1069847"/>
            <a:ext cx="6099048" cy="4800600"/>
          </a:xfrm>
        </p:spPr>
        <p:txBody>
          <a:bodyPr lIns="274320" tIns="182880" anchor="t">
            <a:normAutofit/>
          </a:bodyPr>
          <a:lstStyle>
            <a:lvl1pPr marL="0" indent="0">
              <a:buNone/>
              <a:defRPr sz="2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288036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pPr/>
              <a:t>11/12/2015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3000" y="609600"/>
            <a:ext cx="9875520" cy="13563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57400"/>
            <a:ext cx="9872871" cy="4038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142996" y="6223828"/>
            <a:ext cx="23290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fld id="{96DFF08F-DC6B-4601-B491-B0F83F6DD2DA}" type="datetimeFigureOut">
              <a:rPr lang="en-US" dirty="0"/>
              <a:pPr/>
              <a:t>11/12/2015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949148" y="6223828"/>
            <a:ext cx="47177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329530" y="6223828"/>
            <a:ext cx="17062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  <p:sldLayoutId id="2147483696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182880" algn="l" defTabSz="914400" rtl="0" eaLnBrk="1" latinLnBrk="0" hangingPunct="1">
        <a:lnSpc>
          <a:spcPct val="90000"/>
        </a:lnSpc>
        <a:spcBef>
          <a:spcPts val="1400"/>
        </a:spcBef>
        <a:buClr>
          <a:schemeClr val="tx1"/>
        </a:buClr>
        <a:buSzPct val="80000"/>
        <a:buFont typeface="Corbe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SzPct val="80000"/>
        <a:buFont typeface="Corbe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SzPct val="80000"/>
        <a:buFont typeface="Corbe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SzPct val="80000"/>
        <a:buFont typeface="Corbe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SzPct val="80000"/>
        <a:buFont typeface="Corbe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SzPct val="80000"/>
        <a:buFont typeface="Corbe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SzPct val="80000"/>
        <a:buFont typeface="Corbe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SzPct val="80000"/>
        <a:buFont typeface="Corbe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SzPct val="80000"/>
        <a:buFont typeface="Corbe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.vml"/><Relationship Id="rId6" Type="http://schemas.openxmlformats.org/officeDocument/2006/relationships/hyperlink" Target="http://www.nytimes.com/" TargetMode="External"/><Relationship Id="rId5" Type="http://schemas.openxmlformats.org/officeDocument/2006/relationships/oleObject" Target="../embeddings/oleObject3.bin"/><Relationship Id="rId4" Type="http://schemas.openxmlformats.org/officeDocument/2006/relationships/oleObject" Target="../embeddings/oleObject2.bin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2.vml"/><Relationship Id="rId5" Type="http://schemas.openxmlformats.org/officeDocument/2006/relationships/oleObject" Target="../embeddings/oleObject6.bin"/><Relationship Id="rId4" Type="http://schemas.openxmlformats.org/officeDocument/2006/relationships/oleObject" Target="../embeddings/oleObject5.bin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9.bin"/><Relationship Id="rId5" Type="http://schemas.openxmlformats.org/officeDocument/2006/relationships/oleObject" Target="../embeddings/oleObject8.bin"/><Relationship Id="rId4" Type="http://schemas.openxmlformats.org/officeDocument/2006/relationships/oleObject" Target="../embeddings/oleObject7.bin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.bin"/><Relationship Id="rId7" Type="http://schemas.openxmlformats.org/officeDocument/2006/relationships/oleObject" Target="../embeddings/oleObject14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13.bin"/><Relationship Id="rId5" Type="http://schemas.openxmlformats.org/officeDocument/2006/relationships/oleObject" Target="../embeddings/oleObject12.bin"/><Relationship Id="rId4" Type="http://schemas.openxmlformats.org/officeDocument/2006/relationships/oleObject" Target="../embeddings/oleObject11.bin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Office_Excel_97-2003_Worksheet1.xls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9.jpeg"/><Relationship Id="rId4" Type="http://schemas.openxmlformats.org/officeDocument/2006/relationships/hyperlink" Target="https://www.youtube.com/watch?v=KkOCeAtKHIc" TargetMode="Externa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Relationship Id="rId5" Type="http://schemas.openxmlformats.org/officeDocument/2006/relationships/hyperlink" Target="https://www.youtube.com/watch?v=bhPCvwHnk_Q" TargetMode="External"/><Relationship Id="rId4" Type="http://schemas.openxmlformats.org/officeDocument/2006/relationships/image" Target="../media/image2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hyperlink" Target="http://malonemediagroup.com/history-of-the-internet-timeline-an-ever-evolving-digital-world/" TargetMode="External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ef.org.vt.edu/2013/11/the-evolution-of-the-mobile-phone.html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Computer networks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Hwajung Lee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92024056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941535" y="313151"/>
            <a:ext cx="8417490" cy="63131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73055657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What is a protocol?</a:t>
            </a:r>
          </a:p>
        </p:txBody>
      </p:sp>
      <p:pic>
        <p:nvPicPr>
          <p:cNvPr id="8195" name="Picture 3" descr="agreement-1152x864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445516" y="3591024"/>
            <a:ext cx="3667125" cy="2749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6" name="TextBox 4"/>
          <p:cNvSpPr txBox="1">
            <a:spLocks noChangeArrowheads="1"/>
          </p:cNvSpPr>
          <p:nvPr/>
        </p:nvSpPr>
        <p:spPr bwMode="auto">
          <a:xfrm>
            <a:off x="6743983" y="6340574"/>
            <a:ext cx="5041900" cy="27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200" dirty="0"/>
              <a:t>Image Source: www.wallpapers.eu.com/view/agreement-1152x864.html</a:t>
            </a:r>
          </a:p>
        </p:txBody>
      </p:sp>
      <p:sp>
        <p:nvSpPr>
          <p:cNvPr id="819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81200" y="1676401"/>
            <a:ext cx="8458200" cy="4683125"/>
          </a:xfrm>
        </p:spPr>
        <p:txBody>
          <a:bodyPr/>
          <a:lstStyle/>
          <a:p>
            <a:pPr eaLnBrk="1" hangingPunct="1"/>
            <a:r>
              <a:rPr lang="en-US" altLang="en-US" smtClean="0"/>
              <a:t>Communications between computers requires very specific unambiguous rules</a:t>
            </a:r>
          </a:p>
          <a:p>
            <a:pPr eaLnBrk="1" hangingPunct="1"/>
            <a:r>
              <a:rPr lang="en-US" altLang="en-US" smtClean="0"/>
              <a:t>A protocol is a set of rules that governs how two or more communicating parties are to interact</a:t>
            </a:r>
          </a:p>
          <a:p>
            <a:pPr lvl="1" eaLnBrk="1" hangingPunct="1"/>
            <a:r>
              <a:rPr lang="en-US" altLang="en-US" smtClean="0"/>
              <a:t>Internet Protocol (IP)</a:t>
            </a:r>
          </a:p>
          <a:p>
            <a:pPr lvl="1" eaLnBrk="1" hangingPunct="1"/>
            <a:r>
              <a:rPr lang="en-US" altLang="en-US" smtClean="0"/>
              <a:t>Transmission Control Protocol (TCP)</a:t>
            </a:r>
          </a:p>
          <a:p>
            <a:pPr lvl="1" eaLnBrk="1" hangingPunct="1"/>
            <a:r>
              <a:rPr lang="en-US" altLang="en-US" smtClean="0"/>
              <a:t>HyperText Transfer Protocol (HTTP)</a:t>
            </a:r>
          </a:p>
          <a:p>
            <a:pPr lvl="1" eaLnBrk="1" hangingPunct="1"/>
            <a:r>
              <a:rPr lang="en-US" altLang="en-US" smtClean="0"/>
              <a:t>Simple Mail Transfer Protocol (SMTP)</a:t>
            </a:r>
          </a:p>
        </p:txBody>
      </p:sp>
    </p:spTree>
    <p:extLst>
      <p:ext uri="{BB962C8B-B14F-4D97-AF65-F5344CB8AC3E}">
        <p14:creationId xmlns:p14="http://schemas.microsoft.com/office/powerpoint/2010/main" xmlns="" val="15041685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3500"/>
              <a:t>What is a communication network?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981200" y="2590800"/>
            <a:ext cx="8534400" cy="1600200"/>
          </a:xfrm>
        </p:spPr>
        <p:txBody>
          <a:bodyPr>
            <a:normAutofit lnSpcReduction="10000"/>
          </a:bodyPr>
          <a:lstStyle/>
          <a:p>
            <a:pPr eaLnBrk="1" hangingPunct="1">
              <a:lnSpc>
                <a:spcPct val="90000"/>
              </a:lnSpc>
            </a:pPr>
            <a:r>
              <a:rPr lang="en-US" altLang="en-US" sz="2600"/>
              <a:t>The equipment (hardware &amp; software) and facilities that provide the basic communication service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600"/>
              <a:t>Virtually invisible to the user;  Usually represented by a cloud</a:t>
            </a:r>
          </a:p>
        </p:txBody>
      </p:sp>
      <p:sp>
        <p:nvSpPr>
          <p:cNvPr id="9220" name="Rectangle 13"/>
          <p:cNvSpPr>
            <a:spLocks noChangeArrowheads="1"/>
          </p:cNvSpPr>
          <p:nvPr/>
        </p:nvSpPr>
        <p:spPr bwMode="auto">
          <a:xfrm>
            <a:off x="1981200" y="4308476"/>
            <a:ext cx="4038600" cy="1863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 eaLnBrk="1" hangingPunct="1">
              <a:lnSpc>
                <a:spcPct val="90000"/>
              </a:lnSpc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</a:pPr>
            <a:r>
              <a:rPr lang="en-US" altLang="en-US" sz="2600"/>
              <a:t>Equipment</a:t>
            </a:r>
          </a:p>
          <a:p>
            <a:pPr lvl="1" algn="l" eaLnBrk="1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</a:pPr>
            <a:r>
              <a:rPr lang="en-US" altLang="en-US" sz="2200"/>
              <a:t>Routers, servers, switches,  multiplexers, hubs, modems, …</a:t>
            </a:r>
          </a:p>
        </p:txBody>
      </p:sp>
      <p:sp>
        <p:nvSpPr>
          <p:cNvPr id="9221" name="Rectangle 14"/>
          <p:cNvSpPr>
            <a:spLocks noChangeArrowheads="1"/>
          </p:cNvSpPr>
          <p:nvPr/>
        </p:nvSpPr>
        <p:spPr bwMode="auto">
          <a:xfrm>
            <a:off x="6172200" y="4308476"/>
            <a:ext cx="4038600" cy="1863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 eaLnBrk="1" hangingPunct="1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</a:pPr>
            <a:r>
              <a:rPr lang="en-US" altLang="en-US" sz="2600"/>
              <a:t>Facilities</a:t>
            </a:r>
          </a:p>
          <a:p>
            <a:pPr lvl="1" algn="l" eaLnBrk="1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</a:pPr>
            <a:r>
              <a:rPr lang="en-US" altLang="en-US" sz="2200"/>
              <a:t>Copper wires, coaxial cables, optical fiber</a:t>
            </a:r>
          </a:p>
          <a:p>
            <a:pPr lvl="1" algn="l" eaLnBrk="1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</a:pPr>
            <a:r>
              <a:rPr lang="en-US" altLang="en-US" sz="2200"/>
              <a:t>Ducts, conduits, telephone poles …</a:t>
            </a:r>
          </a:p>
        </p:txBody>
      </p:sp>
      <p:sp>
        <p:nvSpPr>
          <p:cNvPr id="9222" name="Text Box 17"/>
          <p:cNvSpPr txBox="1">
            <a:spLocks noChangeArrowheads="1"/>
          </p:cNvSpPr>
          <p:nvPr/>
        </p:nvSpPr>
        <p:spPr bwMode="auto">
          <a:xfrm>
            <a:off x="1752600" y="6248400"/>
            <a:ext cx="87312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 eaLnBrk="1" hangingPunct="1">
              <a:spcBef>
                <a:spcPct val="0"/>
              </a:spcBef>
            </a:pPr>
            <a:r>
              <a:rPr lang="en-US" altLang="en-US" sz="2400" b="1" i="1">
                <a:solidFill>
                  <a:schemeClr val="tx2"/>
                </a:solidFill>
              </a:rPr>
              <a:t>How are communication networks designed and operated?</a:t>
            </a:r>
          </a:p>
        </p:txBody>
      </p:sp>
      <p:pic>
        <p:nvPicPr>
          <p:cNvPr id="9223" name="Picture 12" descr="aha-network-icons-452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46948" y="1009571"/>
            <a:ext cx="2007014" cy="1492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24" name="TextBox 13"/>
          <p:cNvSpPr txBox="1">
            <a:spLocks noChangeArrowheads="1"/>
          </p:cNvSpPr>
          <p:nvPr/>
        </p:nvSpPr>
        <p:spPr bwMode="auto">
          <a:xfrm>
            <a:off x="6815138" y="2286000"/>
            <a:ext cx="3852862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800" dirty="0"/>
              <a:t>Image Source: http://www.freeiconsdownload.com/Free_Downloads.asp?id=485</a:t>
            </a:r>
          </a:p>
        </p:txBody>
      </p:sp>
    </p:spTree>
    <p:extLst>
      <p:ext uri="{BB962C8B-B14F-4D97-AF65-F5344CB8AC3E}">
        <p14:creationId xmlns:p14="http://schemas.microsoft.com/office/powerpoint/2010/main" xmlns="" val="31749674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>
          <a:xfrm>
            <a:off x="1143000" y="346554"/>
            <a:ext cx="9875520" cy="1356360"/>
          </a:xfrm>
        </p:spPr>
        <p:txBody>
          <a:bodyPr/>
          <a:lstStyle/>
          <a:p>
            <a:pPr eaLnBrk="1" hangingPunct="1"/>
            <a:r>
              <a:rPr lang="en-US" altLang="en-US" dirty="0" smtClean="0"/>
              <a:t>7-Layer OSI Reference Model</a:t>
            </a:r>
            <a:br>
              <a:rPr lang="en-US" altLang="en-US" dirty="0" smtClean="0"/>
            </a:br>
            <a:endParaRPr lang="en-US" altLang="en-US" dirty="0" smtClean="0"/>
          </a:p>
        </p:txBody>
      </p:sp>
      <p:sp>
        <p:nvSpPr>
          <p:cNvPr id="24579" name="Rectangle 3"/>
          <p:cNvSpPr>
            <a:spLocks noChangeArrowheads="1"/>
          </p:cNvSpPr>
          <p:nvPr/>
        </p:nvSpPr>
        <p:spPr bwMode="auto">
          <a:xfrm>
            <a:off x="2287588" y="1742511"/>
            <a:ext cx="1346200" cy="587375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marL="742950" indent="-28575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1430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6002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20574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24580" name="Rectangle 4"/>
          <p:cNvSpPr>
            <a:spLocks noChangeArrowheads="1"/>
          </p:cNvSpPr>
          <p:nvPr/>
        </p:nvSpPr>
        <p:spPr bwMode="auto">
          <a:xfrm>
            <a:off x="2287588" y="2340999"/>
            <a:ext cx="1346200" cy="587375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marL="742950" indent="-28575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1430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6002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20574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24581" name="Rectangle 5"/>
          <p:cNvSpPr>
            <a:spLocks noChangeArrowheads="1"/>
          </p:cNvSpPr>
          <p:nvPr/>
        </p:nvSpPr>
        <p:spPr bwMode="auto">
          <a:xfrm>
            <a:off x="2287588" y="2939486"/>
            <a:ext cx="1346200" cy="587375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marL="742950" indent="-28575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1430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6002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20574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24582" name="Rectangle 6"/>
          <p:cNvSpPr>
            <a:spLocks noChangeArrowheads="1"/>
          </p:cNvSpPr>
          <p:nvPr/>
        </p:nvSpPr>
        <p:spPr bwMode="auto">
          <a:xfrm>
            <a:off x="2287588" y="3537974"/>
            <a:ext cx="1346200" cy="587375"/>
          </a:xfrm>
          <a:prstGeom prst="rect">
            <a:avLst/>
          </a:prstGeom>
          <a:solidFill>
            <a:schemeClr val="folHlink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marL="742950" indent="-28575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1430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6002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20574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24583" name="Rectangle 7"/>
          <p:cNvSpPr>
            <a:spLocks noChangeArrowheads="1"/>
          </p:cNvSpPr>
          <p:nvPr/>
        </p:nvSpPr>
        <p:spPr bwMode="auto">
          <a:xfrm>
            <a:off x="2287588" y="4136461"/>
            <a:ext cx="1346200" cy="587375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marL="742950" indent="-28575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1430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6002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20574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24584" name="Rectangle 8"/>
          <p:cNvSpPr>
            <a:spLocks noChangeArrowheads="1"/>
          </p:cNvSpPr>
          <p:nvPr/>
        </p:nvSpPr>
        <p:spPr bwMode="auto">
          <a:xfrm>
            <a:off x="2287588" y="4734949"/>
            <a:ext cx="1346200" cy="587375"/>
          </a:xfrm>
          <a:prstGeom prst="rect">
            <a:avLst/>
          </a:prstGeom>
          <a:solidFill>
            <a:schemeClr val="folHlink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marL="742950" indent="-28575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1430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6002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20574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24585" name="Rectangle 9"/>
          <p:cNvSpPr>
            <a:spLocks noChangeArrowheads="1"/>
          </p:cNvSpPr>
          <p:nvPr/>
        </p:nvSpPr>
        <p:spPr bwMode="auto">
          <a:xfrm>
            <a:off x="2287588" y="5333436"/>
            <a:ext cx="1346200" cy="587375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marL="742950" indent="-28575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1430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6002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20574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24586" name="Rectangle 10"/>
          <p:cNvSpPr>
            <a:spLocks noChangeArrowheads="1"/>
          </p:cNvSpPr>
          <p:nvPr/>
        </p:nvSpPr>
        <p:spPr bwMode="auto">
          <a:xfrm>
            <a:off x="8129588" y="1742511"/>
            <a:ext cx="1346200" cy="587375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marL="742950" indent="-28575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1430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6002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20574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24587" name="Rectangle 11"/>
          <p:cNvSpPr>
            <a:spLocks noChangeArrowheads="1"/>
          </p:cNvSpPr>
          <p:nvPr/>
        </p:nvSpPr>
        <p:spPr bwMode="auto">
          <a:xfrm>
            <a:off x="8129588" y="2340999"/>
            <a:ext cx="1346200" cy="587375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marL="742950" indent="-28575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1430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6002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20574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24588" name="Rectangle 12"/>
          <p:cNvSpPr>
            <a:spLocks noChangeArrowheads="1"/>
          </p:cNvSpPr>
          <p:nvPr/>
        </p:nvSpPr>
        <p:spPr bwMode="auto">
          <a:xfrm>
            <a:off x="8129588" y="2939486"/>
            <a:ext cx="1346200" cy="587375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marL="742950" indent="-28575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1430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6002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20574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24589" name="Rectangle 13"/>
          <p:cNvSpPr>
            <a:spLocks noChangeArrowheads="1"/>
          </p:cNvSpPr>
          <p:nvPr/>
        </p:nvSpPr>
        <p:spPr bwMode="auto">
          <a:xfrm>
            <a:off x="8129588" y="3537974"/>
            <a:ext cx="1346200" cy="587375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marL="742950" indent="-28575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1430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6002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20574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24590" name="Rectangle 14"/>
          <p:cNvSpPr>
            <a:spLocks noChangeArrowheads="1"/>
          </p:cNvSpPr>
          <p:nvPr/>
        </p:nvSpPr>
        <p:spPr bwMode="auto">
          <a:xfrm>
            <a:off x="8129588" y="4136461"/>
            <a:ext cx="1346200" cy="587375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marL="742950" indent="-28575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1430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6002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20574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24591" name="Rectangle 15"/>
          <p:cNvSpPr>
            <a:spLocks noChangeArrowheads="1"/>
          </p:cNvSpPr>
          <p:nvPr/>
        </p:nvSpPr>
        <p:spPr bwMode="auto">
          <a:xfrm>
            <a:off x="8129588" y="4734949"/>
            <a:ext cx="1346200" cy="587375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marL="742950" indent="-28575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1430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6002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20574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24592" name="Rectangle 16"/>
          <p:cNvSpPr>
            <a:spLocks noChangeArrowheads="1"/>
          </p:cNvSpPr>
          <p:nvPr/>
        </p:nvSpPr>
        <p:spPr bwMode="auto">
          <a:xfrm>
            <a:off x="8129588" y="5333436"/>
            <a:ext cx="1346200" cy="587375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marL="742950" indent="-28575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1430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6002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20574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24593" name="Rectangle 17"/>
          <p:cNvSpPr>
            <a:spLocks noChangeArrowheads="1"/>
          </p:cNvSpPr>
          <p:nvPr/>
        </p:nvSpPr>
        <p:spPr bwMode="auto">
          <a:xfrm>
            <a:off x="4192588" y="4114236"/>
            <a:ext cx="1346200" cy="587375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marL="742950" indent="-28575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1430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6002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20574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24594" name="Rectangle 18"/>
          <p:cNvSpPr>
            <a:spLocks noChangeArrowheads="1"/>
          </p:cNvSpPr>
          <p:nvPr/>
        </p:nvSpPr>
        <p:spPr bwMode="auto">
          <a:xfrm>
            <a:off x="4192588" y="4712724"/>
            <a:ext cx="1346200" cy="587375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marL="742950" indent="-28575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1430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6002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20574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24595" name="Rectangle 19"/>
          <p:cNvSpPr>
            <a:spLocks noChangeArrowheads="1"/>
          </p:cNvSpPr>
          <p:nvPr/>
        </p:nvSpPr>
        <p:spPr bwMode="auto">
          <a:xfrm>
            <a:off x="4192588" y="5311211"/>
            <a:ext cx="1346200" cy="587375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marL="742950" indent="-28575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1430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6002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20574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24596" name="Rectangle 20"/>
          <p:cNvSpPr>
            <a:spLocks noChangeArrowheads="1"/>
          </p:cNvSpPr>
          <p:nvPr/>
        </p:nvSpPr>
        <p:spPr bwMode="auto">
          <a:xfrm>
            <a:off x="2359026" y="1788549"/>
            <a:ext cx="1183017" cy="5822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>
            <a:lvl1pPr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marL="742950" indent="-28575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1430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6002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20574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>
                <a:solidFill>
                  <a:schemeClr val="tx1"/>
                </a:solidFill>
              </a:rPr>
              <a:t>Application</a:t>
            </a:r>
          </a:p>
          <a:p>
            <a:r>
              <a:rPr lang="en-US" altLang="en-US">
                <a:solidFill>
                  <a:schemeClr val="tx1"/>
                </a:solidFill>
              </a:rPr>
              <a:t>Layer</a:t>
            </a:r>
          </a:p>
        </p:txBody>
      </p:sp>
      <p:sp>
        <p:nvSpPr>
          <p:cNvPr id="24597" name="Rectangle 21"/>
          <p:cNvSpPr>
            <a:spLocks noChangeArrowheads="1"/>
          </p:cNvSpPr>
          <p:nvPr/>
        </p:nvSpPr>
        <p:spPr bwMode="auto">
          <a:xfrm>
            <a:off x="2298701" y="2374336"/>
            <a:ext cx="1333699" cy="582211"/>
          </a:xfrm>
          <a:prstGeom prst="rect">
            <a:avLst/>
          </a:prstGeom>
          <a:solidFill>
            <a:schemeClr val="folHlink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>
            <a:lvl1pPr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marL="742950" indent="-28575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1430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6002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20574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>
                <a:solidFill>
                  <a:schemeClr val="tx1"/>
                </a:solidFill>
              </a:rPr>
              <a:t>Presentation</a:t>
            </a:r>
          </a:p>
          <a:p>
            <a:r>
              <a:rPr lang="en-US" altLang="en-US">
                <a:solidFill>
                  <a:schemeClr val="tx1"/>
                </a:solidFill>
              </a:rPr>
              <a:t>Layer</a:t>
            </a:r>
          </a:p>
        </p:txBody>
      </p:sp>
      <p:sp>
        <p:nvSpPr>
          <p:cNvPr id="24598" name="Rectangle 22"/>
          <p:cNvSpPr>
            <a:spLocks noChangeArrowheads="1"/>
          </p:cNvSpPr>
          <p:nvPr/>
        </p:nvSpPr>
        <p:spPr bwMode="auto">
          <a:xfrm>
            <a:off x="2517776" y="2961711"/>
            <a:ext cx="910507" cy="5822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>
            <a:lvl1pPr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marL="742950" indent="-28575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1430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6002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20574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>
                <a:solidFill>
                  <a:schemeClr val="tx1"/>
                </a:solidFill>
              </a:rPr>
              <a:t>Session</a:t>
            </a:r>
          </a:p>
          <a:p>
            <a:r>
              <a:rPr lang="en-US" altLang="en-US">
                <a:solidFill>
                  <a:schemeClr val="tx1"/>
                </a:solidFill>
              </a:rPr>
              <a:t>Layer</a:t>
            </a:r>
          </a:p>
        </p:txBody>
      </p:sp>
      <p:sp>
        <p:nvSpPr>
          <p:cNvPr id="24599" name="Rectangle 23"/>
          <p:cNvSpPr>
            <a:spLocks noChangeArrowheads="1"/>
          </p:cNvSpPr>
          <p:nvPr/>
        </p:nvSpPr>
        <p:spPr bwMode="auto">
          <a:xfrm>
            <a:off x="2459039" y="3547498"/>
            <a:ext cx="1050925" cy="57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>
            <a:lvl1pPr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marL="742950" indent="-28575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1430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6002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20574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>
                <a:solidFill>
                  <a:schemeClr val="tx1"/>
                </a:solidFill>
              </a:rPr>
              <a:t>Transport</a:t>
            </a:r>
          </a:p>
          <a:p>
            <a:r>
              <a:rPr lang="en-US" altLang="en-US">
                <a:solidFill>
                  <a:schemeClr val="tx1"/>
                </a:solidFill>
              </a:rPr>
              <a:t>Layer</a:t>
            </a:r>
          </a:p>
        </p:txBody>
      </p:sp>
      <p:sp>
        <p:nvSpPr>
          <p:cNvPr id="24600" name="Rectangle 24"/>
          <p:cNvSpPr>
            <a:spLocks noChangeArrowheads="1"/>
          </p:cNvSpPr>
          <p:nvPr/>
        </p:nvSpPr>
        <p:spPr bwMode="auto">
          <a:xfrm>
            <a:off x="2533650" y="4136461"/>
            <a:ext cx="934552" cy="5822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>
            <a:lvl1pPr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marL="742950" indent="-28575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1430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6002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20574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>
                <a:solidFill>
                  <a:schemeClr val="tx1"/>
                </a:solidFill>
              </a:rPr>
              <a:t>Network</a:t>
            </a:r>
          </a:p>
          <a:p>
            <a:r>
              <a:rPr lang="en-US" altLang="en-US">
                <a:solidFill>
                  <a:schemeClr val="tx1"/>
                </a:solidFill>
              </a:rPr>
              <a:t>Layer</a:t>
            </a:r>
          </a:p>
        </p:txBody>
      </p:sp>
      <p:sp>
        <p:nvSpPr>
          <p:cNvPr id="24601" name="Rectangle 25"/>
          <p:cNvSpPr>
            <a:spLocks noChangeArrowheads="1"/>
          </p:cNvSpPr>
          <p:nvPr/>
        </p:nvSpPr>
        <p:spPr bwMode="auto">
          <a:xfrm>
            <a:off x="2487614" y="4723836"/>
            <a:ext cx="1048365" cy="5822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>
            <a:lvl1pPr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marL="742950" indent="-28575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1430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6002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20574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>
                <a:solidFill>
                  <a:schemeClr val="tx1"/>
                </a:solidFill>
              </a:rPr>
              <a:t>Data Link</a:t>
            </a:r>
          </a:p>
          <a:p>
            <a:r>
              <a:rPr lang="en-US" altLang="en-US">
                <a:solidFill>
                  <a:schemeClr val="tx1"/>
                </a:solidFill>
              </a:rPr>
              <a:t>Layer</a:t>
            </a:r>
          </a:p>
        </p:txBody>
      </p:sp>
      <p:sp>
        <p:nvSpPr>
          <p:cNvPr id="24602" name="Rectangle 26"/>
          <p:cNvSpPr>
            <a:spLocks noChangeArrowheads="1"/>
          </p:cNvSpPr>
          <p:nvPr/>
        </p:nvSpPr>
        <p:spPr bwMode="auto">
          <a:xfrm>
            <a:off x="2554288" y="5311211"/>
            <a:ext cx="944170" cy="5822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>
            <a:lvl1pPr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marL="742950" indent="-28575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1430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6002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20574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>
                <a:solidFill>
                  <a:schemeClr val="tx1"/>
                </a:solidFill>
              </a:rPr>
              <a:t>Physical</a:t>
            </a:r>
          </a:p>
          <a:p>
            <a:r>
              <a:rPr lang="en-US" altLang="en-US">
                <a:solidFill>
                  <a:schemeClr val="tx1"/>
                </a:solidFill>
              </a:rPr>
              <a:t>Layer</a:t>
            </a:r>
          </a:p>
        </p:txBody>
      </p:sp>
      <p:sp>
        <p:nvSpPr>
          <p:cNvPr id="24603" name="Rectangle 27"/>
          <p:cNvSpPr>
            <a:spLocks noChangeArrowheads="1"/>
          </p:cNvSpPr>
          <p:nvPr/>
        </p:nvSpPr>
        <p:spPr bwMode="auto">
          <a:xfrm>
            <a:off x="8129588" y="1742511"/>
            <a:ext cx="1346200" cy="587375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marL="742950" indent="-28575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1430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6002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20574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24604" name="Rectangle 28"/>
          <p:cNvSpPr>
            <a:spLocks noChangeArrowheads="1"/>
          </p:cNvSpPr>
          <p:nvPr/>
        </p:nvSpPr>
        <p:spPr bwMode="auto">
          <a:xfrm>
            <a:off x="8129588" y="2340999"/>
            <a:ext cx="1346200" cy="587375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marL="742950" indent="-28575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1430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6002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20574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24605" name="Rectangle 29"/>
          <p:cNvSpPr>
            <a:spLocks noChangeArrowheads="1"/>
          </p:cNvSpPr>
          <p:nvPr/>
        </p:nvSpPr>
        <p:spPr bwMode="auto">
          <a:xfrm>
            <a:off x="8129588" y="2939486"/>
            <a:ext cx="1346200" cy="587375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marL="742950" indent="-28575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1430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6002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20574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24606" name="Rectangle 30"/>
          <p:cNvSpPr>
            <a:spLocks noChangeArrowheads="1"/>
          </p:cNvSpPr>
          <p:nvPr/>
        </p:nvSpPr>
        <p:spPr bwMode="auto">
          <a:xfrm>
            <a:off x="8129588" y="3537974"/>
            <a:ext cx="1346200" cy="587375"/>
          </a:xfrm>
          <a:prstGeom prst="rect">
            <a:avLst/>
          </a:prstGeom>
          <a:solidFill>
            <a:schemeClr val="folHlink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marL="742950" indent="-28575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1430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6002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20574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24607" name="Rectangle 31"/>
          <p:cNvSpPr>
            <a:spLocks noChangeArrowheads="1"/>
          </p:cNvSpPr>
          <p:nvPr/>
        </p:nvSpPr>
        <p:spPr bwMode="auto">
          <a:xfrm>
            <a:off x="8129588" y="4136461"/>
            <a:ext cx="1346200" cy="587375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marL="742950" indent="-28575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1430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6002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20574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24608" name="Rectangle 32"/>
          <p:cNvSpPr>
            <a:spLocks noChangeArrowheads="1"/>
          </p:cNvSpPr>
          <p:nvPr/>
        </p:nvSpPr>
        <p:spPr bwMode="auto">
          <a:xfrm>
            <a:off x="8129588" y="4734949"/>
            <a:ext cx="1346200" cy="587375"/>
          </a:xfrm>
          <a:prstGeom prst="rect">
            <a:avLst/>
          </a:prstGeom>
          <a:solidFill>
            <a:schemeClr val="folHlink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marL="742950" indent="-28575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1430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6002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20574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24609" name="Rectangle 33"/>
          <p:cNvSpPr>
            <a:spLocks noChangeArrowheads="1"/>
          </p:cNvSpPr>
          <p:nvPr/>
        </p:nvSpPr>
        <p:spPr bwMode="auto">
          <a:xfrm>
            <a:off x="8129588" y="5333436"/>
            <a:ext cx="1346200" cy="587375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marL="742950" indent="-28575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1430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6002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20574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24610" name="Rectangle 34"/>
          <p:cNvSpPr>
            <a:spLocks noChangeArrowheads="1"/>
          </p:cNvSpPr>
          <p:nvPr/>
        </p:nvSpPr>
        <p:spPr bwMode="auto">
          <a:xfrm>
            <a:off x="8201026" y="1788549"/>
            <a:ext cx="1183017" cy="5822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>
            <a:lvl1pPr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marL="742950" indent="-28575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1430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6002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20574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>
                <a:solidFill>
                  <a:schemeClr val="tx1"/>
                </a:solidFill>
              </a:rPr>
              <a:t>Application</a:t>
            </a:r>
          </a:p>
          <a:p>
            <a:r>
              <a:rPr lang="en-US" altLang="en-US">
                <a:solidFill>
                  <a:schemeClr val="tx1"/>
                </a:solidFill>
              </a:rPr>
              <a:t>Layer</a:t>
            </a:r>
          </a:p>
        </p:txBody>
      </p:sp>
      <p:sp>
        <p:nvSpPr>
          <p:cNvPr id="24611" name="Rectangle 35"/>
          <p:cNvSpPr>
            <a:spLocks noChangeArrowheads="1"/>
          </p:cNvSpPr>
          <p:nvPr/>
        </p:nvSpPr>
        <p:spPr bwMode="auto">
          <a:xfrm>
            <a:off x="8140701" y="2374336"/>
            <a:ext cx="1333699" cy="582211"/>
          </a:xfrm>
          <a:prstGeom prst="rect">
            <a:avLst/>
          </a:prstGeom>
          <a:solidFill>
            <a:schemeClr val="folHlink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>
            <a:lvl1pPr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marL="742950" indent="-28575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1430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6002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20574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>
                <a:solidFill>
                  <a:schemeClr val="tx1"/>
                </a:solidFill>
              </a:rPr>
              <a:t>Presentation</a:t>
            </a:r>
          </a:p>
          <a:p>
            <a:r>
              <a:rPr lang="en-US" altLang="en-US">
                <a:solidFill>
                  <a:schemeClr val="tx1"/>
                </a:solidFill>
              </a:rPr>
              <a:t>Layer</a:t>
            </a:r>
          </a:p>
        </p:txBody>
      </p:sp>
      <p:sp>
        <p:nvSpPr>
          <p:cNvPr id="24612" name="Rectangle 36"/>
          <p:cNvSpPr>
            <a:spLocks noChangeArrowheads="1"/>
          </p:cNvSpPr>
          <p:nvPr/>
        </p:nvSpPr>
        <p:spPr bwMode="auto">
          <a:xfrm>
            <a:off x="8359776" y="2961711"/>
            <a:ext cx="910507" cy="5822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>
            <a:lvl1pPr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marL="742950" indent="-28575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1430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6002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20574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>
                <a:solidFill>
                  <a:schemeClr val="tx1"/>
                </a:solidFill>
              </a:rPr>
              <a:t>Session</a:t>
            </a:r>
          </a:p>
          <a:p>
            <a:r>
              <a:rPr lang="en-US" altLang="en-US">
                <a:solidFill>
                  <a:schemeClr val="tx1"/>
                </a:solidFill>
              </a:rPr>
              <a:t>Layer</a:t>
            </a:r>
          </a:p>
        </p:txBody>
      </p:sp>
      <p:sp>
        <p:nvSpPr>
          <p:cNvPr id="24613" name="Rectangle 37"/>
          <p:cNvSpPr>
            <a:spLocks noChangeArrowheads="1"/>
          </p:cNvSpPr>
          <p:nvPr/>
        </p:nvSpPr>
        <p:spPr bwMode="auto">
          <a:xfrm>
            <a:off x="8301039" y="3547498"/>
            <a:ext cx="1050925" cy="57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>
            <a:lvl1pPr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marL="742950" indent="-28575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1430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6002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20574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>
                <a:solidFill>
                  <a:schemeClr val="tx1"/>
                </a:solidFill>
              </a:rPr>
              <a:t>Transport</a:t>
            </a:r>
          </a:p>
          <a:p>
            <a:r>
              <a:rPr lang="en-US" altLang="en-US">
                <a:solidFill>
                  <a:schemeClr val="tx1"/>
                </a:solidFill>
              </a:rPr>
              <a:t>Layer</a:t>
            </a:r>
          </a:p>
        </p:txBody>
      </p:sp>
      <p:sp>
        <p:nvSpPr>
          <p:cNvPr id="24614" name="Rectangle 38"/>
          <p:cNvSpPr>
            <a:spLocks noChangeArrowheads="1"/>
          </p:cNvSpPr>
          <p:nvPr/>
        </p:nvSpPr>
        <p:spPr bwMode="auto">
          <a:xfrm>
            <a:off x="8375650" y="4136461"/>
            <a:ext cx="934552" cy="5822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>
            <a:lvl1pPr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marL="742950" indent="-28575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1430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6002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20574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>
                <a:solidFill>
                  <a:schemeClr val="tx1"/>
                </a:solidFill>
              </a:rPr>
              <a:t>Network</a:t>
            </a:r>
          </a:p>
          <a:p>
            <a:r>
              <a:rPr lang="en-US" altLang="en-US">
                <a:solidFill>
                  <a:schemeClr val="tx1"/>
                </a:solidFill>
              </a:rPr>
              <a:t>Layer</a:t>
            </a:r>
          </a:p>
        </p:txBody>
      </p:sp>
      <p:sp>
        <p:nvSpPr>
          <p:cNvPr id="24615" name="Rectangle 39"/>
          <p:cNvSpPr>
            <a:spLocks noChangeArrowheads="1"/>
          </p:cNvSpPr>
          <p:nvPr/>
        </p:nvSpPr>
        <p:spPr bwMode="auto">
          <a:xfrm>
            <a:off x="8329614" y="4723836"/>
            <a:ext cx="1048365" cy="5822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>
            <a:lvl1pPr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marL="742950" indent="-28575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1430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6002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20574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>
                <a:solidFill>
                  <a:schemeClr val="tx1"/>
                </a:solidFill>
              </a:rPr>
              <a:t>Data Link</a:t>
            </a:r>
          </a:p>
          <a:p>
            <a:r>
              <a:rPr lang="en-US" altLang="en-US">
                <a:solidFill>
                  <a:schemeClr val="tx1"/>
                </a:solidFill>
              </a:rPr>
              <a:t>Layer</a:t>
            </a:r>
          </a:p>
        </p:txBody>
      </p:sp>
      <p:sp>
        <p:nvSpPr>
          <p:cNvPr id="24616" name="Rectangle 40"/>
          <p:cNvSpPr>
            <a:spLocks noChangeArrowheads="1"/>
          </p:cNvSpPr>
          <p:nvPr/>
        </p:nvSpPr>
        <p:spPr bwMode="auto">
          <a:xfrm>
            <a:off x="8396288" y="5311211"/>
            <a:ext cx="944170" cy="5822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>
            <a:lvl1pPr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marL="742950" indent="-28575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1430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6002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20574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>
                <a:solidFill>
                  <a:schemeClr val="tx1"/>
                </a:solidFill>
              </a:rPr>
              <a:t>Physical</a:t>
            </a:r>
          </a:p>
          <a:p>
            <a:r>
              <a:rPr lang="en-US" altLang="en-US">
                <a:solidFill>
                  <a:schemeClr val="tx1"/>
                </a:solidFill>
              </a:rPr>
              <a:t>Layer</a:t>
            </a:r>
          </a:p>
        </p:txBody>
      </p:sp>
      <p:sp>
        <p:nvSpPr>
          <p:cNvPr id="24617" name="Rectangle 41"/>
          <p:cNvSpPr>
            <a:spLocks noChangeArrowheads="1"/>
          </p:cNvSpPr>
          <p:nvPr/>
        </p:nvSpPr>
        <p:spPr bwMode="auto">
          <a:xfrm>
            <a:off x="4192588" y="4114236"/>
            <a:ext cx="1346200" cy="587375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marL="742950" indent="-28575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1430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6002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20574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24618" name="Rectangle 42"/>
          <p:cNvSpPr>
            <a:spLocks noChangeArrowheads="1"/>
          </p:cNvSpPr>
          <p:nvPr/>
        </p:nvSpPr>
        <p:spPr bwMode="auto">
          <a:xfrm>
            <a:off x="4192588" y="4712724"/>
            <a:ext cx="1346200" cy="587375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marL="742950" indent="-28575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1430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6002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20574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24619" name="Rectangle 43"/>
          <p:cNvSpPr>
            <a:spLocks noChangeArrowheads="1"/>
          </p:cNvSpPr>
          <p:nvPr/>
        </p:nvSpPr>
        <p:spPr bwMode="auto">
          <a:xfrm>
            <a:off x="4387850" y="4158686"/>
            <a:ext cx="934552" cy="5822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>
            <a:lvl1pPr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marL="742950" indent="-28575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1430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6002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20574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>
                <a:solidFill>
                  <a:schemeClr val="tx1"/>
                </a:solidFill>
              </a:rPr>
              <a:t>Network</a:t>
            </a:r>
          </a:p>
          <a:p>
            <a:r>
              <a:rPr lang="en-US" altLang="en-US">
                <a:solidFill>
                  <a:schemeClr val="tx1"/>
                </a:solidFill>
              </a:rPr>
              <a:t>Layer</a:t>
            </a:r>
          </a:p>
        </p:txBody>
      </p:sp>
      <p:sp>
        <p:nvSpPr>
          <p:cNvPr id="24620" name="Rectangle 44"/>
          <p:cNvSpPr>
            <a:spLocks noChangeArrowheads="1"/>
          </p:cNvSpPr>
          <p:nvPr/>
        </p:nvSpPr>
        <p:spPr bwMode="auto">
          <a:xfrm>
            <a:off x="2155825" y="1171011"/>
            <a:ext cx="1439498" cy="3975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>
            <a:lvl1pPr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marL="742950" indent="-28575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1430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6002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20574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 algn="l"/>
            <a:r>
              <a:rPr lang="en-US" altLang="en-US" sz="2000">
                <a:solidFill>
                  <a:schemeClr val="tx1"/>
                </a:solidFill>
              </a:rPr>
              <a:t>Application</a:t>
            </a:r>
          </a:p>
        </p:txBody>
      </p:sp>
      <p:sp>
        <p:nvSpPr>
          <p:cNvPr id="24621" name="Line 45"/>
          <p:cNvSpPr>
            <a:spLocks noChangeShapeType="1"/>
          </p:cNvSpPr>
          <p:nvPr/>
        </p:nvSpPr>
        <p:spPr bwMode="auto">
          <a:xfrm>
            <a:off x="2884488" y="1471049"/>
            <a:ext cx="0" cy="238125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622" name="Line 46"/>
          <p:cNvSpPr>
            <a:spLocks noChangeShapeType="1"/>
          </p:cNvSpPr>
          <p:nvPr/>
        </p:nvSpPr>
        <p:spPr bwMode="auto">
          <a:xfrm>
            <a:off x="8789988" y="1494860"/>
            <a:ext cx="0" cy="236538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623" name="Rectangle 47"/>
          <p:cNvSpPr>
            <a:spLocks noChangeArrowheads="1"/>
          </p:cNvSpPr>
          <p:nvPr/>
        </p:nvSpPr>
        <p:spPr bwMode="auto">
          <a:xfrm>
            <a:off x="8099425" y="1183711"/>
            <a:ext cx="1439498" cy="3975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>
            <a:lvl1pPr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marL="742950" indent="-28575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1430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6002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20574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 algn="l"/>
            <a:r>
              <a:rPr lang="en-US" altLang="en-US" sz="2000">
                <a:solidFill>
                  <a:schemeClr val="tx1"/>
                </a:solidFill>
              </a:rPr>
              <a:t>Application</a:t>
            </a:r>
          </a:p>
        </p:txBody>
      </p:sp>
      <p:sp>
        <p:nvSpPr>
          <p:cNvPr id="24624" name="Rectangle 48"/>
          <p:cNvSpPr>
            <a:spLocks noChangeArrowheads="1"/>
          </p:cNvSpPr>
          <p:nvPr/>
        </p:nvSpPr>
        <p:spPr bwMode="auto">
          <a:xfrm>
            <a:off x="4329114" y="4746061"/>
            <a:ext cx="1048365" cy="5822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>
            <a:lvl1pPr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marL="742950" indent="-28575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1430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6002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20574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>
                <a:solidFill>
                  <a:schemeClr val="tx1"/>
                </a:solidFill>
              </a:rPr>
              <a:t>Data Link</a:t>
            </a:r>
          </a:p>
          <a:p>
            <a:r>
              <a:rPr lang="en-US" altLang="en-US">
                <a:solidFill>
                  <a:schemeClr val="tx1"/>
                </a:solidFill>
              </a:rPr>
              <a:t>Layer</a:t>
            </a:r>
          </a:p>
        </p:txBody>
      </p:sp>
      <p:sp>
        <p:nvSpPr>
          <p:cNvPr id="24625" name="Rectangle 49"/>
          <p:cNvSpPr>
            <a:spLocks noChangeArrowheads="1"/>
          </p:cNvSpPr>
          <p:nvPr/>
        </p:nvSpPr>
        <p:spPr bwMode="auto">
          <a:xfrm>
            <a:off x="4395788" y="5344549"/>
            <a:ext cx="944170" cy="5822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>
            <a:lvl1pPr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marL="742950" indent="-28575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1430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6002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20574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>
                <a:solidFill>
                  <a:schemeClr val="tx1"/>
                </a:solidFill>
              </a:rPr>
              <a:t>Physical</a:t>
            </a:r>
          </a:p>
          <a:p>
            <a:r>
              <a:rPr lang="en-US" altLang="en-US">
                <a:solidFill>
                  <a:schemeClr val="tx1"/>
                </a:solidFill>
              </a:rPr>
              <a:t>Layer</a:t>
            </a:r>
          </a:p>
        </p:txBody>
      </p:sp>
      <p:sp>
        <p:nvSpPr>
          <p:cNvPr id="24626" name="Rectangle 50"/>
          <p:cNvSpPr>
            <a:spLocks noChangeArrowheads="1"/>
          </p:cNvSpPr>
          <p:nvPr/>
        </p:nvSpPr>
        <p:spPr bwMode="auto">
          <a:xfrm>
            <a:off x="6148388" y="4103124"/>
            <a:ext cx="1346200" cy="587375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marL="742950" indent="-28575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1430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6002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20574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24627" name="Rectangle 51"/>
          <p:cNvSpPr>
            <a:spLocks noChangeArrowheads="1"/>
          </p:cNvSpPr>
          <p:nvPr/>
        </p:nvSpPr>
        <p:spPr bwMode="auto">
          <a:xfrm>
            <a:off x="6148388" y="4701611"/>
            <a:ext cx="1346200" cy="587375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marL="742950" indent="-28575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1430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6002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20574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24628" name="Rectangle 52"/>
          <p:cNvSpPr>
            <a:spLocks noChangeArrowheads="1"/>
          </p:cNvSpPr>
          <p:nvPr/>
        </p:nvSpPr>
        <p:spPr bwMode="auto">
          <a:xfrm>
            <a:off x="6148388" y="5300099"/>
            <a:ext cx="1346200" cy="587375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marL="742950" indent="-28575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1430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6002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20574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24629" name="Rectangle 53"/>
          <p:cNvSpPr>
            <a:spLocks noChangeArrowheads="1"/>
          </p:cNvSpPr>
          <p:nvPr/>
        </p:nvSpPr>
        <p:spPr bwMode="auto">
          <a:xfrm>
            <a:off x="6148388" y="4103124"/>
            <a:ext cx="1346200" cy="587375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marL="742950" indent="-28575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1430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6002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20574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24630" name="Rectangle 54"/>
          <p:cNvSpPr>
            <a:spLocks noChangeArrowheads="1"/>
          </p:cNvSpPr>
          <p:nvPr/>
        </p:nvSpPr>
        <p:spPr bwMode="auto">
          <a:xfrm>
            <a:off x="6148388" y="4701611"/>
            <a:ext cx="1346200" cy="587375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marL="742950" indent="-28575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1430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6002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20574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24631" name="Rectangle 55"/>
          <p:cNvSpPr>
            <a:spLocks noChangeArrowheads="1"/>
          </p:cNvSpPr>
          <p:nvPr/>
        </p:nvSpPr>
        <p:spPr bwMode="auto">
          <a:xfrm>
            <a:off x="6343650" y="4147574"/>
            <a:ext cx="934552" cy="5822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>
            <a:lvl1pPr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marL="742950" indent="-28575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1430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6002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20574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>
                <a:solidFill>
                  <a:schemeClr val="tx1"/>
                </a:solidFill>
              </a:rPr>
              <a:t>Network</a:t>
            </a:r>
          </a:p>
          <a:p>
            <a:r>
              <a:rPr lang="en-US" altLang="en-US">
                <a:solidFill>
                  <a:schemeClr val="tx1"/>
                </a:solidFill>
              </a:rPr>
              <a:t>Layer</a:t>
            </a:r>
          </a:p>
        </p:txBody>
      </p:sp>
      <p:sp>
        <p:nvSpPr>
          <p:cNvPr id="24632" name="Rectangle 56"/>
          <p:cNvSpPr>
            <a:spLocks noChangeArrowheads="1"/>
          </p:cNvSpPr>
          <p:nvPr/>
        </p:nvSpPr>
        <p:spPr bwMode="auto">
          <a:xfrm>
            <a:off x="6284914" y="4734949"/>
            <a:ext cx="1048365" cy="5822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>
            <a:lvl1pPr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marL="742950" indent="-28575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1430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6002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20574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>
                <a:solidFill>
                  <a:schemeClr val="tx1"/>
                </a:solidFill>
              </a:rPr>
              <a:t>Data Link</a:t>
            </a:r>
          </a:p>
          <a:p>
            <a:r>
              <a:rPr lang="en-US" altLang="en-US">
                <a:solidFill>
                  <a:schemeClr val="tx1"/>
                </a:solidFill>
              </a:rPr>
              <a:t>Layer</a:t>
            </a:r>
          </a:p>
        </p:txBody>
      </p:sp>
      <p:sp>
        <p:nvSpPr>
          <p:cNvPr id="24633" name="Rectangle 57"/>
          <p:cNvSpPr>
            <a:spLocks noChangeArrowheads="1"/>
          </p:cNvSpPr>
          <p:nvPr/>
        </p:nvSpPr>
        <p:spPr bwMode="auto">
          <a:xfrm>
            <a:off x="6351588" y="5333436"/>
            <a:ext cx="944170" cy="5822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>
            <a:lvl1pPr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marL="742950" indent="-28575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1430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6002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20574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>
                <a:solidFill>
                  <a:schemeClr val="tx1"/>
                </a:solidFill>
              </a:rPr>
              <a:t>Physical</a:t>
            </a:r>
          </a:p>
          <a:p>
            <a:r>
              <a:rPr lang="en-US" altLang="en-US">
                <a:solidFill>
                  <a:schemeClr val="tx1"/>
                </a:solidFill>
              </a:rPr>
              <a:t>Layer</a:t>
            </a:r>
          </a:p>
        </p:txBody>
      </p:sp>
      <p:sp>
        <p:nvSpPr>
          <p:cNvPr id="24634" name="AutoShape 58"/>
          <p:cNvSpPr>
            <a:spLocks noChangeArrowheads="1"/>
          </p:cNvSpPr>
          <p:nvPr/>
        </p:nvSpPr>
        <p:spPr bwMode="auto">
          <a:xfrm>
            <a:off x="3962400" y="4022160"/>
            <a:ext cx="3886200" cy="2190750"/>
          </a:xfrm>
          <a:prstGeom prst="roundRect">
            <a:avLst>
              <a:gd name="adj" fmla="val 12495"/>
            </a:avLst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marL="742950" indent="-28575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1430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6002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20574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24635" name="Line 59"/>
          <p:cNvSpPr>
            <a:spLocks noChangeShapeType="1"/>
          </p:cNvSpPr>
          <p:nvPr/>
        </p:nvSpPr>
        <p:spPr bwMode="auto">
          <a:xfrm flipV="1">
            <a:off x="3657600" y="3774510"/>
            <a:ext cx="4419600" cy="0"/>
          </a:xfrm>
          <a:prstGeom prst="line">
            <a:avLst/>
          </a:prstGeom>
          <a:noFill/>
          <a:ln w="25400" cap="rnd">
            <a:solidFill>
              <a:schemeClr val="tx1"/>
            </a:solidFill>
            <a:prstDash val="sysDot"/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636" name="Line 60"/>
          <p:cNvSpPr>
            <a:spLocks noChangeShapeType="1"/>
          </p:cNvSpPr>
          <p:nvPr/>
        </p:nvSpPr>
        <p:spPr bwMode="auto">
          <a:xfrm>
            <a:off x="3603625" y="4433323"/>
            <a:ext cx="573088" cy="0"/>
          </a:xfrm>
          <a:prstGeom prst="line">
            <a:avLst/>
          </a:prstGeom>
          <a:noFill/>
          <a:ln w="25400" cap="rnd">
            <a:solidFill>
              <a:schemeClr val="tx1"/>
            </a:solidFill>
            <a:prstDash val="sysDot"/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637" name="Line 61"/>
          <p:cNvSpPr>
            <a:spLocks noChangeShapeType="1"/>
          </p:cNvSpPr>
          <p:nvPr/>
        </p:nvSpPr>
        <p:spPr bwMode="auto">
          <a:xfrm>
            <a:off x="3638550" y="5009585"/>
            <a:ext cx="573088" cy="0"/>
          </a:xfrm>
          <a:prstGeom prst="line">
            <a:avLst/>
          </a:prstGeom>
          <a:noFill/>
          <a:ln w="25400" cap="rnd">
            <a:solidFill>
              <a:schemeClr val="tx1"/>
            </a:solidFill>
            <a:prstDash val="sysDot"/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638" name="Line 62"/>
          <p:cNvSpPr>
            <a:spLocks noChangeShapeType="1"/>
          </p:cNvSpPr>
          <p:nvPr/>
        </p:nvSpPr>
        <p:spPr bwMode="auto">
          <a:xfrm>
            <a:off x="3648075" y="5573148"/>
            <a:ext cx="573088" cy="0"/>
          </a:xfrm>
          <a:prstGeom prst="line">
            <a:avLst/>
          </a:prstGeom>
          <a:noFill/>
          <a:ln w="25400" cap="rnd">
            <a:solidFill>
              <a:schemeClr val="tx1"/>
            </a:solidFill>
            <a:prstDash val="sysDot"/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639" name="Line 63"/>
          <p:cNvSpPr>
            <a:spLocks noChangeShapeType="1"/>
          </p:cNvSpPr>
          <p:nvPr/>
        </p:nvSpPr>
        <p:spPr bwMode="auto">
          <a:xfrm>
            <a:off x="5535614" y="4422210"/>
            <a:ext cx="573087" cy="0"/>
          </a:xfrm>
          <a:prstGeom prst="line">
            <a:avLst/>
          </a:prstGeom>
          <a:noFill/>
          <a:ln w="25400" cap="rnd">
            <a:solidFill>
              <a:schemeClr val="tx1"/>
            </a:solidFill>
            <a:prstDash val="sysDot"/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640" name="Line 64"/>
          <p:cNvSpPr>
            <a:spLocks noChangeShapeType="1"/>
          </p:cNvSpPr>
          <p:nvPr/>
        </p:nvSpPr>
        <p:spPr bwMode="auto">
          <a:xfrm>
            <a:off x="5557839" y="4987360"/>
            <a:ext cx="573087" cy="0"/>
          </a:xfrm>
          <a:prstGeom prst="line">
            <a:avLst/>
          </a:prstGeom>
          <a:noFill/>
          <a:ln w="25400" cap="rnd">
            <a:solidFill>
              <a:schemeClr val="tx1"/>
            </a:solidFill>
            <a:prstDash val="sysDot"/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641" name="Line 65"/>
          <p:cNvSpPr>
            <a:spLocks noChangeShapeType="1"/>
          </p:cNvSpPr>
          <p:nvPr/>
        </p:nvSpPr>
        <p:spPr bwMode="auto">
          <a:xfrm>
            <a:off x="5580064" y="5554098"/>
            <a:ext cx="573087" cy="0"/>
          </a:xfrm>
          <a:prstGeom prst="line">
            <a:avLst/>
          </a:prstGeom>
          <a:noFill/>
          <a:ln w="25400" cap="rnd">
            <a:solidFill>
              <a:schemeClr val="tx1"/>
            </a:solidFill>
            <a:prstDash val="sysDot"/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642" name="Line 66"/>
          <p:cNvSpPr>
            <a:spLocks noChangeShapeType="1"/>
          </p:cNvSpPr>
          <p:nvPr/>
        </p:nvSpPr>
        <p:spPr bwMode="auto">
          <a:xfrm>
            <a:off x="7507289" y="4403160"/>
            <a:ext cx="573087" cy="0"/>
          </a:xfrm>
          <a:prstGeom prst="line">
            <a:avLst/>
          </a:prstGeom>
          <a:noFill/>
          <a:ln w="25400" cap="rnd">
            <a:solidFill>
              <a:schemeClr val="tx1"/>
            </a:solidFill>
            <a:prstDash val="sysDot"/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643" name="Line 67"/>
          <p:cNvSpPr>
            <a:spLocks noChangeShapeType="1"/>
          </p:cNvSpPr>
          <p:nvPr/>
        </p:nvSpPr>
        <p:spPr bwMode="auto">
          <a:xfrm>
            <a:off x="7516814" y="4981010"/>
            <a:ext cx="573087" cy="0"/>
          </a:xfrm>
          <a:prstGeom prst="line">
            <a:avLst/>
          </a:prstGeom>
          <a:noFill/>
          <a:ln w="25400" cap="rnd">
            <a:solidFill>
              <a:schemeClr val="tx1"/>
            </a:solidFill>
            <a:prstDash val="sysDot"/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644" name="Line 68"/>
          <p:cNvSpPr>
            <a:spLocks noChangeShapeType="1"/>
          </p:cNvSpPr>
          <p:nvPr/>
        </p:nvSpPr>
        <p:spPr bwMode="auto">
          <a:xfrm>
            <a:off x="7526339" y="5557273"/>
            <a:ext cx="573087" cy="0"/>
          </a:xfrm>
          <a:prstGeom prst="line">
            <a:avLst/>
          </a:prstGeom>
          <a:noFill/>
          <a:ln w="25400" cap="rnd">
            <a:solidFill>
              <a:schemeClr val="tx1"/>
            </a:solidFill>
            <a:prstDash val="sysDot"/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96389" name="AutoShape 69"/>
          <p:cNvSpPr>
            <a:spLocks noChangeArrowheads="1"/>
          </p:cNvSpPr>
          <p:nvPr/>
        </p:nvSpPr>
        <p:spPr bwMode="auto">
          <a:xfrm>
            <a:off x="2057400" y="1031310"/>
            <a:ext cx="1828800" cy="5334000"/>
          </a:xfrm>
          <a:prstGeom prst="roundRect">
            <a:avLst>
              <a:gd name="adj" fmla="val 16667"/>
            </a:avLst>
          </a:prstGeom>
          <a:noFill/>
          <a:ln w="38100">
            <a:solidFill>
              <a:srgbClr val="FF33C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marL="742950" indent="-28575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1430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6002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20574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24646" name="Line 70"/>
          <p:cNvSpPr>
            <a:spLocks noChangeShapeType="1"/>
          </p:cNvSpPr>
          <p:nvPr/>
        </p:nvSpPr>
        <p:spPr bwMode="auto">
          <a:xfrm flipV="1">
            <a:off x="3657600" y="3241110"/>
            <a:ext cx="4419600" cy="0"/>
          </a:xfrm>
          <a:prstGeom prst="line">
            <a:avLst/>
          </a:prstGeom>
          <a:noFill/>
          <a:ln w="25400" cap="rnd">
            <a:solidFill>
              <a:schemeClr val="tx1"/>
            </a:solidFill>
            <a:prstDash val="sysDot"/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647" name="Line 71"/>
          <p:cNvSpPr>
            <a:spLocks noChangeShapeType="1"/>
          </p:cNvSpPr>
          <p:nvPr/>
        </p:nvSpPr>
        <p:spPr bwMode="auto">
          <a:xfrm flipV="1">
            <a:off x="3657600" y="2707710"/>
            <a:ext cx="4419600" cy="0"/>
          </a:xfrm>
          <a:prstGeom prst="line">
            <a:avLst/>
          </a:prstGeom>
          <a:noFill/>
          <a:ln w="25400" cap="rnd">
            <a:solidFill>
              <a:schemeClr val="tx1"/>
            </a:solidFill>
            <a:prstDash val="sysDot"/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648" name="Line 72"/>
          <p:cNvSpPr>
            <a:spLocks noChangeShapeType="1"/>
          </p:cNvSpPr>
          <p:nvPr/>
        </p:nvSpPr>
        <p:spPr bwMode="auto">
          <a:xfrm flipV="1">
            <a:off x="3657600" y="2174310"/>
            <a:ext cx="4419600" cy="0"/>
          </a:xfrm>
          <a:prstGeom prst="line">
            <a:avLst/>
          </a:prstGeom>
          <a:noFill/>
          <a:ln w="25400" cap="rnd">
            <a:solidFill>
              <a:schemeClr val="tx1"/>
            </a:solidFill>
            <a:prstDash val="sysDot"/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96393" name="AutoShape 73"/>
          <p:cNvSpPr>
            <a:spLocks noChangeArrowheads="1"/>
          </p:cNvSpPr>
          <p:nvPr/>
        </p:nvSpPr>
        <p:spPr bwMode="auto">
          <a:xfrm>
            <a:off x="7924800" y="1031310"/>
            <a:ext cx="1828800" cy="5334000"/>
          </a:xfrm>
          <a:prstGeom prst="roundRect">
            <a:avLst>
              <a:gd name="adj" fmla="val 16667"/>
            </a:avLst>
          </a:prstGeom>
          <a:noFill/>
          <a:ln w="38100">
            <a:solidFill>
              <a:srgbClr val="FF33C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marL="742950" indent="-28575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1430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6002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20574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696394" name="Text Box 74"/>
          <p:cNvSpPr txBox="1">
            <a:spLocks noChangeArrowheads="1"/>
          </p:cNvSpPr>
          <p:nvPr/>
        </p:nvSpPr>
        <p:spPr bwMode="auto">
          <a:xfrm>
            <a:off x="4267200" y="6136711"/>
            <a:ext cx="34099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marL="742950" indent="-28575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1430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6002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20574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 algn="l" eaLnBrk="1" hangingPunct="1"/>
            <a:r>
              <a:rPr lang="en-US" altLang="en-US" sz="1800" b="1">
                <a:solidFill>
                  <a:srgbClr val="FF33CC"/>
                </a:solidFill>
              </a:rPr>
              <a:t>Communicating End Systems</a:t>
            </a:r>
          </a:p>
        </p:txBody>
      </p:sp>
      <p:sp>
        <p:nvSpPr>
          <p:cNvPr id="696395" name="Line 75"/>
          <p:cNvSpPr>
            <a:spLocks noChangeShapeType="1"/>
          </p:cNvSpPr>
          <p:nvPr/>
        </p:nvSpPr>
        <p:spPr bwMode="auto">
          <a:xfrm>
            <a:off x="3810000" y="6212910"/>
            <a:ext cx="457200" cy="152400"/>
          </a:xfrm>
          <a:prstGeom prst="line">
            <a:avLst/>
          </a:prstGeom>
          <a:noFill/>
          <a:ln w="38100">
            <a:solidFill>
              <a:srgbClr val="FF33C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96396" name="Line 76"/>
          <p:cNvSpPr>
            <a:spLocks noChangeShapeType="1"/>
          </p:cNvSpPr>
          <p:nvPr/>
        </p:nvSpPr>
        <p:spPr bwMode="auto">
          <a:xfrm flipH="1">
            <a:off x="7620000" y="6289110"/>
            <a:ext cx="381000" cy="76200"/>
          </a:xfrm>
          <a:prstGeom prst="line">
            <a:avLst/>
          </a:prstGeom>
          <a:noFill/>
          <a:ln w="38100">
            <a:solidFill>
              <a:srgbClr val="FF33C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96397" name="Text Box 77"/>
          <p:cNvSpPr txBox="1">
            <a:spLocks noChangeArrowheads="1"/>
          </p:cNvSpPr>
          <p:nvPr/>
        </p:nvSpPr>
        <p:spPr bwMode="auto">
          <a:xfrm>
            <a:off x="4267201" y="6461126"/>
            <a:ext cx="3597275" cy="39687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marL="742950" indent="-28575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1430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6002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20574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 algn="l" eaLnBrk="1" hangingPunct="1"/>
            <a:r>
              <a:rPr lang="en-US" altLang="en-US" sz="2000" b="1">
                <a:solidFill>
                  <a:srgbClr val="6600FF"/>
                </a:solidFill>
              </a:rPr>
              <a:t>One or More Network Nodes</a:t>
            </a:r>
          </a:p>
        </p:txBody>
      </p:sp>
      <p:sp>
        <p:nvSpPr>
          <p:cNvPr id="696398" name="Line 78"/>
          <p:cNvSpPr>
            <a:spLocks noChangeShapeType="1"/>
          </p:cNvSpPr>
          <p:nvPr/>
        </p:nvSpPr>
        <p:spPr bwMode="auto">
          <a:xfrm flipV="1">
            <a:off x="3657600" y="3774510"/>
            <a:ext cx="4419600" cy="0"/>
          </a:xfrm>
          <a:prstGeom prst="line">
            <a:avLst/>
          </a:prstGeom>
          <a:noFill/>
          <a:ln w="25400">
            <a:solidFill>
              <a:srgbClr val="6600FF"/>
            </a:solidFill>
            <a:prstDash val="dash"/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96399" name="Line 79"/>
          <p:cNvSpPr>
            <a:spLocks noChangeShapeType="1"/>
          </p:cNvSpPr>
          <p:nvPr/>
        </p:nvSpPr>
        <p:spPr bwMode="auto">
          <a:xfrm flipV="1">
            <a:off x="3657600" y="3241110"/>
            <a:ext cx="4419600" cy="0"/>
          </a:xfrm>
          <a:prstGeom prst="line">
            <a:avLst/>
          </a:prstGeom>
          <a:noFill/>
          <a:ln w="25400">
            <a:solidFill>
              <a:srgbClr val="6600FF"/>
            </a:solidFill>
            <a:prstDash val="dash"/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96400" name="Line 80"/>
          <p:cNvSpPr>
            <a:spLocks noChangeShapeType="1"/>
          </p:cNvSpPr>
          <p:nvPr/>
        </p:nvSpPr>
        <p:spPr bwMode="auto">
          <a:xfrm flipV="1">
            <a:off x="3657600" y="2707710"/>
            <a:ext cx="4419600" cy="0"/>
          </a:xfrm>
          <a:prstGeom prst="line">
            <a:avLst/>
          </a:prstGeom>
          <a:noFill/>
          <a:ln w="25400">
            <a:solidFill>
              <a:srgbClr val="6600FF"/>
            </a:solidFill>
            <a:prstDash val="dash"/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96401" name="Line 81"/>
          <p:cNvSpPr>
            <a:spLocks noChangeShapeType="1"/>
          </p:cNvSpPr>
          <p:nvPr/>
        </p:nvSpPr>
        <p:spPr bwMode="auto">
          <a:xfrm flipV="1">
            <a:off x="3657600" y="2174310"/>
            <a:ext cx="4419600" cy="0"/>
          </a:xfrm>
          <a:prstGeom prst="line">
            <a:avLst/>
          </a:prstGeom>
          <a:noFill/>
          <a:ln w="25400">
            <a:solidFill>
              <a:srgbClr val="6600FF"/>
            </a:solidFill>
            <a:prstDash val="dash"/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96402" name="Text Box 82"/>
          <p:cNvSpPr txBox="1">
            <a:spLocks noChangeArrowheads="1"/>
          </p:cNvSpPr>
          <p:nvPr/>
        </p:nvSpPr>
        <p:spPr bwMode="auto">
          <a:xfrm>
            <a:off x="4419600" y="1488511"/>
            <a:ext cx="25336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marL="742950" indent="-28575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1430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6002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20574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 algn="l" eaLnBrk="1" hangingPunct="1"/>
            <a:r>
              <a:rPr lang="en-US" altLang="en-US" sz="1800" b="1">
                <a:solidFill>
                  <a:srgbClr val="6600FF"/>
                </a:solidFill>
              </a:rPr>
              <a:t>End-to-End Protocols</a:t>
            </a:r>
          </a:p>
        </p:txBody>
      </p:sp>
      <p:grpSp>
        <p:nvGrpSpPr>
          <p:cNvPr id="24659" name="Group 83"/>
          <p:cNvGrpSpPr>
            <a:grpSpLocks/>
          </p:cNvGrpSpPr>
          <p:nvPr/>
        </p:nvGrpSpPr>
        <p:grpSpPr bwMode="auto">
          <a:xfrm>
            <a:off x="2895600" y="5908110"/>
            <a:ext cx="1524000" cy="228600"/>
            <a:chOff x="144" y="3888"/>
            <a:chExt cx="960" cy="144"/>
          </a:xfrm>
        </p:grpSpPr>
        <p:sp>
          <p:nvSpPr>
            <p:cNvPr id="24668" name="Line 84"/>
            <p:cNvSpPr>
              <a:spLocks noChangeShapeType="1"/>
            </p:cNvSpPr>
            <p:nvPr/>
          </p:nvSpPr>
          <p:spPr bwMode="auto">
            <a:xfrm>
              <a:off x="144" y="3888"/>
              <a:ext cx="0" cy="144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669" name="Line 85"/>
            <p:cNvSpPr>
              <a:spLocks noChangeShapeType="1"/>
            </p:cNvSpPr>
            <p:nvPr/>
          </p:nvSpPr>
          <p:spPr bwMode="auto">
            <a:xfrm>
              <a:off x="144" y="4032"/>
              <a:ext cx="960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670" name="Line 86"/>
            <p:cNvSpPr>
              <a:spLocks noChangeShapeType="1"/>
            </p:cNvSpPr>
            <p:nvPr/>
          </p:nvSpPr>
          <p:spPr bwMode="auto">
            <a:xfrm>
              <a:off x="1104" y="3888"/>
              <a:ext cx="0" cy="144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4660" name="Group 87"/>
          <p:cNvGrpSpPr>
            <a:grpSpLocks/>
          </p:cNvGrpSpPr>
          <p:nvPr/>
        </p:nvGrpSpPr>
        <p:grpSpPr bwMode="auto">
          <a:xfrm>
            <a:off x="5105400" y="5908110"/>
            <a:ext cx="1524000" cy="228600"/>
            <a:chOff x="144" y="3888"/>
            <a:chExt cx="960" cy="144"/>
          </a:xfrm>
        </p:grpSpPr>
        <p:sp>
          <p:nvSpPr>
            <p:cNvPr id="24665" name="Line 88"/>
            <p:cNvSpPr>
              <a:spLocks noChangeShapeType="1"/>
            </p:cNvSpPr>
            <p:nvPr/>
          </p:nvSpPr>
          <p:spPr bwMode="auto">
            <a:xfrm>
              <a:off x="144" y="3888"/>
              <a:ext cx="0" cy="144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666" name="Line 89"/>
            <p:cNvSpPr>
              <a:spLocks noChangeShapeType="1"/>
            </p:cNvSpPr>
            <p:nvPr/>
          </p:nvSpPr>
          <p:spPr bwMode="auto">
            <a:xfrm>
              <a:off x="144" y="4032"/>
              <a:ext cx="960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667" name="Line 90"/>
            <p:cNvSpPr>
              <a:spLocks noChangeShapeType="1"/>
            </p:cNvSpPr>
            <p:nvPr/>
          </p:nvSpPr>
          <p:spPr bwMode="auto">
            <a:xfrm>
              <a:off x="1104" y="3888"/>
              <a:ext cx="0" cy="144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4661" name="Group 91"/>
          <p:cNvGrpSpPr>
            <a:grpSpLocks/>
          </p:cNvGrpSpPr>
          <p:nvPr/>
        </p:nvGrpSpPr>
        <p:grpSpPr bwMode="auto">
          <a:xfrm>
            <a:off x="7315200" y="5908110"/>
            <a:ext cx="1524000" cy="228600"/>
            <a:chOff x="144" y="3888"/>
            <a:chExt cx="960" cy="144"/>
          </a:xfrm>
        </p:grpSpPr>
        <p:sp>
          <p:nvSpPr>
            <p:cNvPr id="24662" name="Line 92"/>
            <p:cNvSpPr>
              <a:spLocks noChangeShapeType="1"/>
            </p:cNvSpPr>
            <p:nvPr/>
          </p:nvSpPr>
          <p:spPr bwMode="auto">
            <a:xfrm>
              <a:off x="144" y="3888"/>
              <a:ext cx="0" cy="144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663" name="Line 93"/>
            <p:cNvSpPr>
              <a:spLocks noChangeShapeType="1"/>
            </p:cNvSpPr>
            <p:nvPr/>
          </p:nvSpPr>
          <p:spPr bwMode="auto">
            <a:xfrm>
              <a:off x="144" y="4032"/>
              <a:ext cx="960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664" name="Line 94"/>
            <p:cNvSpPr>
              <a:spLocks noChangeShapeType="1"/>
            </p:cNvSpPr>
            <p:nvPr/>
          </p:nvSpPr>
          <p:spPr bwMode="auto">
            <a:xfrm>
              <a:off x="1104" y="3888"/>
              <a:ext cx="0" cy="144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xmlns="" val="14034180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6963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6963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6963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500"/>
                                        <p:tgtEl>
                                          <p:spTgt spid="6963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6963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5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23" dur="500"/>
                                        <p:tgtEl>
                                          <p:spTgt spid="69639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963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5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26" dur="500"/>
                                        <p:tgtEl>
                                          <p:spTgt spid="69639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963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5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29" dur="500"/>
                                        <p:tgtEl>
                                          <p:spTgt spid="69639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96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5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32" dur="500"/>
                                        <p:tgtEl>
                                          <p:spTgt spid="69639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963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5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35" dur="500"/>
                                        <p:tgtEl>
                                          <p:spTgt spid="69638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96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1" dur="500"/>
                                        <p:tgtEl>
                                          <p:spTgt spid="6963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5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45" dur="500"/>
                                        <p:tgtEl>
                                          <p:spTgt spid="69639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963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4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9" dur="500"/>
                                        <p:tgtEl>
                                          <p:spTgt spid="6964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4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6964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4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5" dur="500"/>
                                        <p:tgtEl>
                                          <p:spTgt spid="6964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8" dur="500"/>
                                        <p:tgtEl>
                                          <p:spTgt spid="6963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1" dur="500"/>
                                        <p:tgtEl>
                                          <p:spTgt spid="6963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96389" grpId="0" animBg="1"/>
      <p:bldP spid="696389" grpId="1" animBg="1"/>
      <p:bldP spid="696393" grpId="0" animBg="1"/>
      <p:bldP spid="696393" grpId="1" animBg="1"/>
      <p:bldP spid="696394" grpId="0"/>
      <p:bldP spid="696394" grpId="1"/>
      <p:bldP spid="696395" grpId="0" animBg="1"/>
      <p:bldP spid="696395" grpId="1" animBg="1"/>
      <p:bldP spid="696396" grpId="0" animBg="1"/>
      <p:bldP spid="696396" grpId="1" animBg="1"/>
      <p:bldP spid="696397" grpId="0" animBg="1"/>
      <p:bldP spid="696397" grpId="1" animBg="1"/>
      <p:bldP spid="696398" grpId="0" animBg="1"/>
      <p:bldP spid="696399" grpId="0" animBg="1"/>
      <p:bldP spid="696400" grpId="0" animBg="1"/>
      <p:bldP spid="696401" grpId="0" animBg="1"/>
      <p:bldP spid="69640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39"/>
          <p:cNvSpPr>
            <a:spLocks noChangeArrowheads="1"/>
          </p:cNvSpPr>
          <p:nvPr/>
        </p:nvSpPr>
        <p:spPr bwMode="auto">
          <a:xfrm>
            <a:off x="3176588" y="139700"/>
            <a:ext cx="5281612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marL="742950" indent="-28575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1430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6002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20574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 algn="l"/>
            <a:r>
              <a:rPr lang="en-US" altLang="en-US" sz="3900" b="1">
                <a:solidFill>
                  <a:schemeClr val="tx2"/>
                </a:solidFill>
              </a:rPr>
              <a:t>TCP/IP Protocol Suite</a:t>
            </a:r>
          </a:p>
        </p:txBody>
      </p:sp>
      <p:sp>
        <p:nvSpPr>
          <p:cNvPr id="46083" name="Text Box 40"/>
          <p:cNvSpPr txBox="1">
            <a:spLocks noChangeArrowheads="1"/>
          </p:cNvSpPr>
          <p:nvPr/>
        </p:nvSpPr>
        <p:spPr bwMode="auto">
          <a:xfrm>
            <a:off x="7156450" y="3873500"/>
            <a:ext cx="19446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marL="742950" indent="-28575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1430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6002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20574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400">
                <a:solidFill>
                  <a:schemeClr val="tx1"/>
                </a:solidFill>
              </a:rPr>
              <a:t>(ICMP, ARP)</a:t>
            </a:r>
          </a:p>
        </p:txBody>
      </p:sp>
      <p:sp>
        <p:nvSpPr>
          <p:cNvPr id="372779" name="Text Box 43"/>
          <p:cNvSpPr txBox="1">
            <a:spLocks noChangeArrowheads="1"/>
          </p:cNvSpPr>
          <p:nvPr/>
        </p:nvSpPr>
        <p:spPr bwMode="auto">
          <a:xfrm>
            <a:off x="3810794" y="6253163"/>
            <a:ext cx="4724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marL="742950" indent="-28575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1430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6002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20574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 algn="l" eaLnBrk="1" hangingPunct="1"/>
            <a:r>
              <a:rPr lang="en-US" altLang="en-US" sz="2400" b="1" dirty="0">
                <a:solidFill>
                  <a:schemeClr val="tx2"/>
                </a:solidFill>
              </a:rPr>
              <a:t>Diverse network technologies</a:t>
            </a:r>
          </a:p>
        </p:txBody>
      </p:sp>
      <p:sp>
        <p:nvSpPr>
          <p:cNvPr id="372780" name="Text Box 44"/>
          <p:cNvSpPr txBox="1">
            <a:spLocks noChangeArrowheads="1"/>
          </p:cNvSpPr>
          <p:nvPr/>
        </p:nvSpPr>
        <p:spPr bwMode="auto">
          <a:xfrm>
            <a:off x="2209800" y="1981201"/>
            <a:ext cx="1828800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marL="742950" indent="-28575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1430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6002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20574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 algn="l" eaLnBrk="1" hangingPunct="1"/>
            <a:r>
              <a:rPr lang="en-US" altLang="en-US" sz="2400" b="1">
                <a:solidFill>
                  <a:schemeClr val="tx2"/>
                </a:solidFill>
              </a:rPr>
              <a:t>Reliable stream service</a:t>
            </a:r>
          </a:p>
        </p:txBody>
      </p:sp>
      <p:sp>
        <p:nvSpPr>
          <p:cNvPr id="372781" name="Text Box 45"/>
          <p:cNvSpPr txBox="1">
            <a:spLocks noChangeArrowheads="1"/>
          </p:cNvSpPr>
          <p:nvPr/>
        </p:nvSpPr>
        <p:spPr bwMode="auto">
          <a:xfrm>
            <a:off x="8763000" y="1936751"/>
            <a:ext cx="1828800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marL="742950" indent="-28575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1430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6002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20574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 algn="l" eaLnBrk="1" hangingPunct="1"/>
            <a:r>
              <a:rPr lang="en-US" altLang="en-US" sz="2400" b="1">
                <a:solidFill>
                  <a:schemeClr val="tx2"/>
                </a:solidFill>
              </a:rPr>
              <a:t>User</a:t>
            </a:r>
          </a:p>
          <a:p>
            <a:pPr algn="l" eaLnBrk="1" hangingPunct="1"/>
            <a:r>
              <a:rPr lang="en-US" altLang="en-US" sz="2400" b="1">
                <a:solidFill>
                  <a:schemeClr val="tx2"/>
                </a:solidFill>
              </a:rPr>
              <a:t>datagram service</a:t>
            </a:r>
          </a:p>
        </p:txBody>
      </p:sp>
      <p:sp>
        <p:nvSpPr>
          <p:cNvPr id="372782" name="Text Box 46"/>
          <p:cNvSpPr txBox="1">
            <a:spLocks noChangeArrowheads="1"/>
          </p:cNvSpPr>
          <p:nvPr/>
        </p:nvSpPr>
        <p:spPr bwMode="auto">
          <a:xfrm>
            <a:off x="5257800" y="1447801"/>
            <a:ext cx="236220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marL="742950" indent="-28575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1430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6002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20574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 algn="l" eaLnBrk="1" hangingPunct="1"/>
            <a:r>
              <a:rPr lang="en-US" altLang="en-US" sz="2400" b="1">
                <a:solidFill>
                  <a:schemeClr val="tx2"/>
                </a:solidFill>
              </a:rPr>
              <a:t>Distributed applications</a:t>
            </a:r>
          </a:p>
        </p:txBody>
      </p:sp>
      <p:sp>
        <p:nvSpPr>
          <p:cNvPr id="46088" name="Rectangle 47"/>
          <p:cNvSpPr>
            <a:spLocks noChangeArrowheads="1"/>
          </p:cNvSpPr>
          <p:nvPr/>
        </p:nvSpPr>
        <p:spPr bwMode="auto">
          <a:xfrm>
            <a:off x="2632075" y="992188"/>
            <a:ext cx="1460500" cy="469900"/>
          </a:xfrm>
          <a:prstGeom prst="rect">
            <a:avLst/>
          </a:prstGeom>
          <a:solidFill>
            <a:schemeClr val="hlink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marL="742950" indent="-28575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1430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6002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20574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46089" name="Text Box 48"/>
          <p:cNvSpPr txBox="1">
            <a:spLocks noChangeArrowheads="1"/>
          </p:cNvSpPr>
          <p:nvPr/>
        </p:nvSpPr>
        <p:spPr bwMode="auto">
          <a:xfrm>
            <a:off x="2916238" y="1036639"/>
            <a:ext cx="946150" cy="396875"/>
          </a:xfrm>
          <a:prstGeom prst="rect">
            <a:avLst/>
          </a:prstGeom>
          <a:solidFill>
            <a:schemeClr val="hlink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marL="742950" indent="-28575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1430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6002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20574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000">
                <a:solidFill>
                  <a:schemeClr val="tx1"/>
                </a:solidFill>
              </a:rPr>
              <a:t>HTTP</a:t>
            </a:r>
          </a:p>
        </p:txBody>
      </p:sp>
      <p:sp>
        <p:nvSpPr>
          <p:cNvPr id="46090" name="Rectangle 49"/>
          <p:cNvSpPr>
            <a:spLocks noChangeArrowheads="1"/>
          </p:cNvSpPr>
          <p:nvPr/>
        </p:nvSpPr>
        <p:spPr bwMode="auto">
          <a:xfrm>
            <a:off x="4467225" y="1000125"/>
            <a:ext cx="1460500" cy="469900"/>
          </a:xfrm>
          <a:prstGeom prst="rect">
            <a:avLst/>
          </a:prstGeom>
          <a:solidFill>
            <a:schemeClr val="hlink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marL="742950" indent="-28575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1430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6002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20574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46091" name="Text Box 50"/>
          <p:cNvSpPr txBox="1">
            <a:spLocks noChangeArrowheads="1"/>
          </p:cNvSpPr>
          <p:nvPr/>
        </p:nvSpPr>
        <p:spPr bwMode="auto">
          <a:xfrm>
            <a:off x="4675189" y="1044576"/>
            <a:ext cx="890587" cy="396875"/>
          </a:xfrm>
          <a:prstGeom prst="rect">
            <a:avLst/>
          </a:prstGeom>
          <a:solidFill>
            <a:schemeClr val="hlink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marL="742950" indent="-28575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1430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6002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20574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000">
                <a:solidFill>
                  <a:schemeClr val="tx1"/>
                </a:solidFill>
              </a:rPr>
              <a:t>SMTP</a:t>
            </a:r>
          </a:p>
        </p:txBody>
      </p:sp>
      <p:sp>
        <p:nvSpPr>
          <p:cNvPr id="46092" name="Rectangle 51"/>
          <p:cNvSpPr>
            <a:spLocks noChangeArrowheads="1"/>
          </p:cNvSpPr>
          <p:nvPr/>
        </p:nvSpPr>
        <p:spPr bwMode="auto">
          <a:xfrm>
            <a:off x="8101013" y="995363"/>
            <a:ext cx="1460500" cy="469900"/>
          </a:xfrm>
          <a:prstGeom prst="rect">
            <a:avLst/>
          </a:prstGeom>
          <a:solidFill>
            <a:schemeClr val="hlink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marL="742950" indent="-28575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1430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6002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20574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46093" name="Text Box 52"/>
          <p:cNvSpPr txBox="1">
            <a:spLocks noChangeArrowheads="1"/>
          </p:cNvSpPr>
          <p:nvPr/>
        </p:nvSpPr>
        <p:spPr bwMode="auto">
          <a:xfrm>
            <a:off x="8540750" y="1041401"/>
            <a:ext cx="693738" cy="396875"/>
          </a:xfrm>
          <a:prstGeom prst="rect">
            <a:avLst/>
          </a:prstGeom>
          <a:solidFill>
            <a:schemeClr val="hlink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marL="742950" indent="-28575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1430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6002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20574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000">
                <a:solidFill>
                  <a:schemeClr val="tx1"/>
                </a:solidFill>
              </a:rPr>
              <a:t>RTP</a:t>
            </a:r>
          </a:p>
        </p:txBody>
      </p:sp>
      <p:sp>
        <p:nvSpPr>
          <p:cNvPr id="46094" name="Rectangle 53"/>
          <p:cNvSpPr>
            <a:spLocks noChangeArrowheads="1"/>
          </p:cNvSpPr>
          <p:nvPr/>
        </p:nvSpPr>
        <p:spPr bwMode="auto">
          <a:xfrm>
            <a:off x="3875088" y="2182813"/>
            <a:ext cx="1460500" cy="469900"/>
          </a:xfrm>
          <a:prstGeom prst="rect">
            <a:avLst/>
          </a:prstGeom>
          <a:solidFill>
            <a:schemeClr val="folHlink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marL="742950" indent="-28575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1430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6002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20574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46095" name="Text Box 54"/>
          <p:cNvSpPr txBox="1">
            <a:spLocks noChangeArrowheads="1"/>
          </p:cNvSpPr>
          <p:nvPr/>
        </p:nvSpPr>
        <p:spPr bwMode="auto">
          <a:xfrm>
            <a:off x="4181475" y="2214564"/>
            <a:ext cx="693738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marL="742950" indent="-28575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1430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6002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20574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000">
                <a:solidFill>
                  <a:schemeClr val="tx1"/>
                </a:solidFill>
              </a:rPr>
              <a:t>TCP</a:t>
            </a:r>
          </a:p>
        </p:txBody>
      </p:sp>
      <p:sp>
        <p:nvSpPr>
          <p:cNvPr id="46096" name="Rectangle 55"/>
          <p:cNvSpPr>
            <a:spLocks noChangeArrowheads="1"/>
          </p:cNvSpPr>
          <p:nvPr/>
        </p:nvSpPr>
        <p:spPr bwMode="auto">
          <a:xfrm>
            <a:off x="7118350" y="2189163"/>
            <a:ext cx="1460500" cy="469900"/>
          </a:xfrm>
          <a:prstGeom prst="rect">
            <a:avLst/>
          </a:prstGeom>
          <a:solidFill>
            <a:schemeClr val="folHlink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marL="742950" indent="-28575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1430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6002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20574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46097" name="Text Box 56"/>
          <p:cNvSpPr txBox="1">
            <a:spLocks noChangeArrowheads="1"/>
          </p:cNvSpPr>
          <p:nvPr/>
        </p:nvSpPr>
        <p:spPr bwMode="auto">
          <a:xfrm>
            <a:off x="7410451" y="2220914"/>
            <a:ext cx="722313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marL="742950" indent="-28575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1430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6002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20574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000">
                <a:solidFill>
                  <a:schemeClr val="tx1"/>
                </a:solidFill>
              </a:rPr>
              <a:t>UDP</a:t>
            </a:r>
          </a:p>
        </p:txBody>
      </p:sp>
      <p:grpSp>
        <p:nvGrpSpPr>
          <p:cNvPr id="46098" name="Group 57"/>
          <p:cNvGrpSpPr>
            <a:grpSpLocks/>
          </p:cNvGrpSpPr>
          <p:nvPr/>
        </p:nvGrpSpPr>
        <p:grpSpPr bwMode="auto">
          <a:xfrm>
            <a:off x="5299075" y="3792538"/>
            <a:ext cx="1747838" cy="639762"/>
            <a:chOff x="1722" y="2347"/>
            <a:chExt cx="1101" cy="403"/>
          </a:xfrm>
        </p:grpSpPr>
        <p:sp>
          <p:nvSpPr>
            <p:cNvPr id="46120" name="Rectangle 58"/>
            <p:cNvSpPr>
              <a:spLocks noChangeArrowheads="1"/>
            </p:cNvSpPr>
            <p:nvPr/>
          </p:nvSpPr>
          <p:spPr bwMode="auto">
            <a:xfrm>
              <a:off x="1722" y="2347"/>
              <a:ext cx="1101" cy="403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46121" name="Text Box 59"/>
            <p:cNvSpPr txBox="1">
              <a:spLocks noChangeArrowheads="1"/>
            </p:cNvSpPr>
            <p:nvPr/>
          </p:nvSpPr>
          <p:spPr bwMode="auto">
            <a:xfrm>
              <a:off x="2094" y="2441"/>
              <a:ext cx="267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 sz="2000">
                  <a:solidFill>
                    <a:schemeClr val="tx1"/>
                  </a:solidFill>
                </a:rPr>
                <a:t>IP</a:t>
              </a:r>
            </a:p>
          </p:txBody>
        </p:sp>
      </p:grpSp>
      <p:grpSp>
        <p:nvGrpSpPr>
          <p:cNvPr id="46099" name="Group 60"/>
          <p:cNvGrpSpPr>
            <a:grpSpLocks/>
          </p:cNvGrpSpPr>
          <p:nvPr/>
        </p:nvGrpSpPr>
        <p:grpSpPr bwMode="auto">
          <a:xfrm>
            <a:off x="2292350" y="5205413"/>
            <a:ext cx="2190750" cy="1109662"/>
            <a:chOff x="2277" y="3287"/>
            <a:chExt cx="1380" cy="699"/>
          </a:xfrm>
        </p:grpSpPr>
        <p:sp>
          <p:nvSpPr>
            <p:cNvPr id="46118" name="Rectangle 61"/>
            <p:cNvSpPr>
              <a:spLocks noChangeArrowheads="1"/>
            </p:cNvSpPr>
            <p:nvPr/>
          </p:nvSpPr>
          <p:spPr bwMode="auto">
            <a:xfrm>
              <a:off x="2277" y="3287"/>
              <a:ext cx="1380" cy="699"/>
            </a:xfrm>
            <a:prstGeom prst="rect">
              <a:avLst/>
            </a:prstGeom>
            <a:solidFill>
              <a:schemeClr val="accent2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46119" name="Text Box 62"/>
            <p:cNvSpPr txBox="1">
              <a:spLocks noChangeArrowheads="1"/>
            </p:cNvSpPr>
            <p:nvPr/>
          </p:nvSpPr>
          <p:spPr bwMode="auto">
            <a:xfrm>
              <a:off x="2423" y="3355"/>
              <a:ext cx="1117" cy="538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>
              <a:lvl1pPr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 sz="2000">
                  <a:solidFill>
                    <a:schemeClr val="tx1"/>
                  </a:solidFill>
                </a:rPr>
                <a:t>Network</a:t>
              </a:r>
            </a:p>
            <a:p>
              <a:pPr>
                <a:spcBef>
                  <a:spcPct val="50000"/>
                </a:spcBef>
              </a:pPr>
              <a:r>
                <a:rPr lang="en-US" altLang="en-US" sz="2000">
                  <a:solidFill>
                    <a:schemeClr val="tx1"/>
                  </a:solidFill>
                </a:rPr>
                <a:t>interface 1</a:t>
              </a:r>
            </a:p>
          </p:txBody>
        </p:sp>
      </p:grpSp>
      <p:sp>
        <p:nvSpPr>
          <p:cNvPr id="46100" name="Line 63"/>
          <p:cNvSpPr>
            <a:spLocks noChangeShapeType="1"/>
          </p:cNvSpPr>
          <p:nvPr/>
        </p:nvSpPr>
        <p:spPr bwMode="auto">
          <a:xfrm flipV="1">
            <a:off x="6089650" y="4448176"/>
            <a:ext cx="1588" cy="822325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6101" name="Line 64"/>
          <p:cNvSpPr>
            <a:spLocks noChangeShapeType="1"/>
          </p:cNvSpPr>
          <p:nvPr/>
        </p:nvSpPr>
        <p:spPr bwMode="auto">
          <a:xfrm flipV="1">
            <a:off x="6373813" y="2674938"/>
            <a:ext cx="1465262" cy="1084262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6102" name="Line 65"/>
          <p:cNvSpPr>
            <a:spLocks noChangeShapeType="1"/>
          </p:cNvSpPr>
          <p:nvPr/>
        </p:nvSpPr>
        <p:spPr bwMode="auto">
          <a:xfrm flipH="1" flipV="1">
            <a:off x="4799014" y="2676526"/>
            <a:ext cx="1055687" cy="1095375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6103" name="Line 66"/>
          <p:cNvSpPr>
            <a:spLocks noChangeShapeType="1"/>
          </p:cNvSpPr>
          <p:nvPr/>
        </p:nvSpPr>
        <p:spPr bwMode="auto">
          <a:xfrm flipV="1">
            <a:off x="8174038" y="1474788"/>
            <a:ext cx="588962" cy="67945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6104" name="Line 67"/>
          <p:cNvSpPr>
            <a:spLocks noChangeShapeType="1"/>
          </p:cNvSpPr>
          <p:nvPr/>
        </p:nvSpPr>
        <p:spPr bwMode="auto">
          <a:xfrm flipV="1">
            <a:off x="4805364" y="1498601"/>
            <a:ext cx="561975" cy="665163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6105" name="Line 68"/>
          <p:cNvSpPr>
            <a:spLocks noChangeShapeType="1"/>
          </p:cNvSpPr>
          <p:nvPr/>
        </p:nvSpPr>
        <p:spPr bwMode="auto">
          <a:xfrm>
            <a:off x="3497264" y="1487488"/>
            <a:ext cx="763587" cy="62865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46106" name="Group 69"/>
          <p:cNvGrpSpPr>
            <a:grpSpLocks/>
          </p:cNvGrpSpPr>
          <p:nvPr/>
        </p:nvGrpSpPr>
        <p:grpSpPr bwMode="auto">
          <a:xfrm>
            <a:off x="7859713" y="5200651"/>
            <a:ext cx="2190750" cy="1109663"/>
            <a:chOff x="2277" y="3287"/>
            <a:chExt cx="1380" cy="699"/>
          </a:xfrm>
        </p:grpSpPr>
        <p:sp>
          <p:nvSpPr>
            <p:cNvPr id="46116" name="Rectangle 70"/>
            <p:cNvSpPr>
              <a:spLocks noChangeArrowheads="1"/>
            </p:cNvSpPr>
            <p:nvPr/>
          </p:nvSpPr>
          <p:spPr bwMode="auto">
            <a:xfrm>
              <a:off x="2277" y="3287"/>
              <a:ext cx="1380" cy="699"/>
            </a:xfrm>
            <a:prstGeom prst="rect">
              <a:avLst/>
            </a:prstGeom>
            <a:solidFill>
              <a:schemeClr val="accent2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46117" name="Text Box 71"/>
            <p:cNvSpPr txBox="1">
              <a:spLocks noChangeArrowheads="1"/>
            </p:cNvSpPr>
            <p:nvPr/>
          </p:nvSpPr>
          <p:spPr bwMode="auto">
            <a:xfrm>
              <a:off x="2423" y="3355"/>
              <a:ext cx="1117" cy="538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>
              <a:lvl1pPr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 sz="2000">
                  <a:solidFill>
                    <a:schemeClr val="tx1"/>
                  </a:solidFill>
                </a:rPr>
                <a:t>Network</a:t>
              </a:r>
            </a:p>
            <a:p>
              <a:pPr>
                <a:spcBef>
                  <a:spcPct val="50000"/>
                </a:spcBef>
              </a:pPr>
              <a:r>
                <a:rPr lang="en-US" altLang="en-US" sz="2000">
                  <a:solidFill>
                    <a:schemeClr val="tx1"/>
                  </a:solidFill>
                </a:rPr>
                <a:t>interface 3</a:t>
              </a:r>
            </a:p>
          </p:txBody>
        </p:sp>
      </p:grpSp>
      <p:grpSp>
        <p:nvGrpSpPr>
          <p:cNvPr id="46107" name="Group 72"/>
          <p:cNvGrpSpPr>
            <a:grpSpLocks/>
          </p:cNvGrpSpPr>
          <p:nvPr/>
        </p:nvGrpSpPr>
        <p:grpSpPr bwMode="auto">
          <a:xfrm>
            <a:off x="4949825" y="5253038"/>
            <a:ext cx="2190750" cy="1109662"/>
            <a:chOff x="2277" y="3287"/>
            <a:chExt cx="1380" cy="699"/>
          </a:xfrm>
        </p:grpSpPr>
        <p:sp>
          <p:nvSpPr>
            <p:cNvPr id="46114" name="Rectangle 73"/>
            <p:cNvSpPr>
              <a:spLocks noChangeArrowheads="1"/>
            </p:cNvSpPr>
            <p:nvPr/>
          </p:nvSpPr>
          <p:spPr bwMode="auto">
            <a:xfrm>
              <a:off x="2277" y="3287"/>
              <a:ext cx="1380" cy="699"/>
            </a:xfrm>
            <a:prstGeom prst="rect">
              <a:avLst/>
            </a:prstGeom>
            <a:solidFill>
              <a:schemeClr val="accent2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46115" name="Text Box 74"/>
            <p:cNvSpPr txBox="1">
              <a:spLocks noChangeArrowheads="1"/>
            </p:cNvSpPr>
            <p:nvPr/>
          </p:nvSpPr>
          <p:spPr bwMode="auto">
            <a:xfrm>
              <a:off x="2423" y="3355"/>
              <a:ext cx="1117" cy="538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>
              <a:lvl1pPr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 sz="2000">
                  <a:solidFill>
                    <a:schemeClr val="tx1"/>
                  </a:solidFill>
                </a:rPr>
                <a:t>Network</a:t>
              </a:r>
            </a:p>
            <a:p>
              <a:pPr>
                <a:spcBef>
                  <a:spcPct val="50000"/>
                </a:spcBef>
              </a:pPr>
              <a:r>
                <a:rPr lang="en-US" altLang="en-US" sz="2000">
                  <a:solidFill>
                    <a:schemeClr val="tx1"/>
                  </a:solidFill>
                </a:rPr>
                <a:t>interface 2</a:t>
              </a:r>
            </a:p>
          </p:txBody>
        </p:sp>
      </p:grpSp>
      <p:sp>
        <p:nvSpPr>
          <p:cNvPr id="46108" name="Line 75"/>
          <p:cNvSpPr>
            <a:spLocks noChangeShapeType="1"/>
          </p:cNvSpPr>
          <p:nvPr/>
        </p:nvSpPr>
        <p:spPr bwMode="auto">
          <a:xfrm flipH="1" flipV="1">
            <a:off x="6410326" y="4494213"/>
            <a:ext cx="2557463" cy="639762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6109" name="Line 76"/>
          <p:cNvSpPr>
            <a:spLocks noChangeShapeType="1"/>
          </p:cNvSpPr>
          <p:nvPr/>
        </p:nvSpPr>
        <p:spPr bwMode="auto">
          <a:xfrm flipV="1">
            <a:off x="3267076" y="4481514"/>
            <a:ext cx="2519363" cy="693737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6110" name="Rectangle 77"/>
          <p:cNvSpPr>
            <a:spLocks noChangeArrowheads="1"/>
          </p:cNvSpPr>
          <p:nvPr/>
        </p:nvSpPr>
        <p:spPr bwMode="auto">
          <a:xfrm>
            <a:off x="6218238" y="992188"/>
            <a:ext cx="1460500" cy="469900"/>
          </a:xfrm>
          <a:prstGeom prst="rect">
            <a:avLst/>
          </a:prstGeom>
          <a:solidFill>
            <a:schemeClr val="hlink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marL="742950" indent="-28575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1430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6002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20574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46111" name="Text Box 78"/>
          <p:cNvSpPr txBox="1">
            <a:spLocks noChangeArrowheads="1"/>
          </p:cNvSpPr>
          <p:nvPr/>
        </p:nvSpPr>
        <p:spPr bwMode="auto">
          <a:xfrm>
            <a:off x="6607175" y="1038226"/>
            <a:ext cx="795338" cy="396875"/>
          </a:xfrm>
          <a:prstGeom prst="rect">
            <a:avLst/>
          </a:prstGeom>
          <a:solidFill>
            <a:schemeClr val="hlink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marL="742950" indent="-28575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1430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6002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20574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000">
                <a:solidFill>
                  <a:schemeClr val="tx1"/>
                </a:solidFill>
              </a:rPr>
              <a:t>DNS</a:t>
            </a:r>
          </a:p>
        </p:txBody>
      </p:sp>
      <p:sp>
        <p:nvSpPr>
          <p:cNvPr id="46112" name="Line 79"/>
          <p:cNvSpPr>
            <a:spLocks noChangeShapeType="1"/>
          </p:cNvSpPr>
          <p:nvPr/>
        </p:nvSpPr>
        <p:spPr bwMode="auto">
          <a:xfrm flipH="1" flipV="1">
            <a:off x="6935788" y="1470025"/>
            <a:ext cx="647700" cy="693738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72816" name="Text Box 80"/>
          <p:cNvSpPr txBox="1">
            <a:spLocks noChangeArrowheads="1"/>
          </p:cNvSpPr>
          <p:nvPr/>
        </p:nvSpPr>
        <p:spPr bwMode="auto">
          <a:xfrm>
            <a:off x="2209801" y="3733801"/>
            <a:ext cx="2911475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marL="742950" indent="-28575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1430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6002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20574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 algn="l" eaLnBrk="1" hangingPunct="1"/>
            <a:r>
              <a:rPr lang="en-US" altLang="en-US" sz="2400" b="1">
                <a:solidFill>
                  <a:schemeClr val="tx2"/>
                </a:solidFill>
              </a:rPr>
              <a:t>Best-effort  </a:t>
            </a:r>
          </a:p>
          <a:p>
            <a:pPr algn="l" eaLnBrk="1" hangingPunct="1"/>
            <a:r>
              <a:rPr lang="en-US" altLang="en-US" sz="2400" b="1">
                <a:solidFill>
                  <a:schemeClr val="tx2"/>
                </a:solidFill>
              </a:rPr>
              <a:t>connectionless packet transfer</a:t>
            </a:r>
          </a:p>
        </p:txBody>
      </p:sp>
    </p:spTree>
    <p:extLst>
      <p:ext uri="{BB962C8B-B14F-4D97-AF65-F5344CB8AC3E}">
        <p14:creationId xmlns:p14="http://schemas.microsoft.com/office/powerpoint/2010/main" xmlns="" val="30563165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27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727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27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727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27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3727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27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0" dur="500"/>
                                        <p:tgtEl>
                                          <p:spTgt spid="3727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28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500"/>
                                        <p:tgtEl>
                                          <p:spTgt spid="3728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2779" grpId="0"/>
      <p:bldP spid="372780" grpId="0"/>
      <p:bldP spid="372781" grpId="0"/>
      <p:bldP spid="372782" grpId="0"/>
      <p:bldP spid="37281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Web Browsing Application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altLang="en-US" sz="2600"/>
              <a:t>World Wide Web allows users to access resources (i.e. documents) located in computers connected to the Internet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2600"/>
              <a:t>Documents are prepared using HyperText Markup Language (HTML)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2600"/>
              <a:t>A browser application program is used to access the web 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2600"/>
              <a:t>The browser displays HTML documents that include </a:t>
            </a:r>
            <a:r>
              <a:rPr lang="en-US" altLang="en-US" sz="2600" i="1"/>
              <a:t>links</a:t>
            </a:r>
            <a:r>
              <a:rPr lang="en-US" altLang="en-US" sz="2600"/>
              <a:t> to other documents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2600"/>
              <a:t>Each link references a </a:t>
            </a:r>
            <a:r>
              <a:rPr lang="en-US" altLang="en-US" sz="2600" i="1"/>
              <a:t>Uniform Resource Locator</a:t>
            </a:r>
            <a:r>
              <a:rPr lang="en-US" altLang="en-US" sz="2600"/>
              <a:t> (URL) that gives the name of the machine and the location of the given document 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2600"/>
              <a:t>Let’s see what happens when a user clicks on a link</a:t>
            </a:r>
          </a:p>
          <a:p>
            <a:pPr eaLnBrk="1" hangingPunct="1">
              <a:lnSpc>
                <a:spcPct val="80000"/>
              </a:lnSpc>
            </a:pPr>
            <a:endParaRPr lang="en-US" altLang="en-US" sz="2600"/>
          </a:p>
        </p:txBody>
      </p:sp>
    </p:spTree>
    <p:extLst>
      <p:ext uri="{BB962C8B-B14F-4D97-AF65-F5344CB8AC3E}">
        <p14:creationId xmlns:p14="http://schemas.microsoft.com/office/powerpoint/2010/main" xmlns="" val="419893079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26" name="Object 2"/>
          <p:cNvGraphicFramePr>
            <a:graphicFrameLocks noChangeAspect="1"/>
          </p:cNvGraphicFramePr>
          <p:nvPr/>
        </p:nvGraphicFramePr>
        <p:xfrm>
          <a:off x="2209801" y="1371600"/>
          <a:ext cx="1127125" cy="1143000"/>
        </p:xfrm>
        <a:graphic>
          <a:graphicData uri="http://schemas.openxmlformats.org/presentationml/2006/ole">
            <p:oleObj spid="_x0000_s1095" name="Clip" r:id="rId3" imgW="704905" imgH="714286" progId="">
              <p:embed/>
            </p:oleObj>
          </a:graphicData>
        </a:graphic>
      </p:graphicFrame>
      <p:graphicFrame>
        <p:nvGraphicFramePr>
          <p:cNvPr id="1027" name="Object 3"/>
          <p:cNvGraphicFramePr>
            <a:graphicFrameLocks noChangeAspect="1"/>
          </p:cNvGraphicFramePr>
          <p:nvPr/>
        </p:nvGraphicFramePr>
        <p:xfrm>
          <a:off x="8458201" y="1524000"/>
          <a:ext cx="436563" cy="609600"/>
        </p:xfrm>
        <a:graphic>
          <a:graphicData uri="http://schemas.openxmlformats.org/presentationml/2006/ole">
            <p:oleObj spid="_x0000_s1096" name="Clip" r:id="rId4" imgW="2046118" imgH="2861953" progId="">
              <p:embed/>
            </p:oleObj>
          </a:graphicData>
        </a:graphic>
      </p:graphicFrame>
      <p:graphicFrame>
        <p:nvGraphicFramePr>
          <p:cNvPr id="1028" name="Object 4"/>
          <p:cNvGraphicFramePr>
            <a:graphicFrameLocks noChangeAspect="1"/>
          </p:cNvGraphicFramePr>
          <p:nvPr/>
        </p:nvGraphicFramePr>
        <p:xfrm>
          <a:off x="5943600" y="152400"/>
          <a:ext cx="336550" cy="685800"/>
        </p:xfrm>
        <a:graphic>
          <a:graphicData uri="http://schemas.openxmlformats.org/presentationml/2006/ole">
            <p:oleObj spid="_x0000_s1097" name="Clip" r:id="rId5" imgW="453858" imgH="908384" progId="">
              <p:embed/>
            </p:oleObj>
          </a:graphicData>
        </a:graphic>
      </p:graphicFrame>
      <p:sp>
        <p:nvSpPr>
          <p:cNvPr id="1029" name="Cloud"/>
          <p:cNvSpPr>
            <a:spLocks noChangeAspect="1" noEditPoints="1" noChangeArrowheads="1"/>
          </p:cNvSpPr>
          <p:nvPr/>
        </p:nvSpPr>
        <p:spPr bwMode="auto">
          <a:xfrm>
            <a:off x="3733801" y="990600"/>
            <a:ext cx="3846513" cy="1600200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2977 w 21600"/>
              <a:gd name="T13" fmla="*/ 3262 h 21600"/>
              <a:gd name="T14" fmla="*/ 17087 w 21600"/>
              <a:gd name="T15" fmla="*/ 17337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 extrusionOk="0">
                <a:moveTo>
                  <a:pt x="1949" y="7180"/>
                </a:moveTo>
                <a:cubicBezTo>
                  <a:pt x="841" y="7336"/>
                  <a:pt x="0" y="8613"/>
                  <a:pt x="0" y="10137"/>
                </a:cubicBezTo>
                <a:cubicBezTo>
                  <a:pt x="-1" y="11192"/>
                  <a:pt x="409" y="12169"/>
                  <a:pt x="1074" y="12702"/>
                </a:cubicBezTo>
                <a:lnTo>
                  <a:pt x="1063" y="12668"/>
                </a:lnTo>
                <a:cubicBezTo>
                  <a:pt x="685" y="13217"/>
                  <a:pt x="475" y="13940"/>
                  <a:pt x="475" y="14690"/>
                </a:cubicBezTo>
                <a:cubicBezTo>
                  <a:pt x="475" y="16325"/>
                  <a:pt x="1451" y="17650"/>
                  <a:pt x="2655" y="17650"/>
                </a:cubicBezTo>
                <a:cubicBezTo>
                  <a:pt x="2739" y="17650"/>
                  <a:pt x="2824" y="17643"/>
                  <a:pt x="2909" y="17629"/>
                </a:cubicBezTo>
                <a:lnTo>
                  <a:pt x="2897" y="17649"/>
                </a:lnTo>
                <a:cubicBezTo>
                  <a:pt x="3585" y="19288"/>
                  <a:pt x="4863" y="20300"/>
                  <a:pt x="6247" y="20300"/>
                </a:cubicBezTo>
                <a:cubicBezTo>
                  <a:pt x="6947" y="20299"/>
                  <a:pt x="7635" y="20039"/>
                  <a:pt x="8235" y="19546"/>
                </a:cubicBezTo>
                <a:lnTo>
                  <a:pt x="8229" y="19550"/>
                </a:lnTo>
                <a:cubicBezTo>
                  <a:pt x="8855" y="20829"/>
                  <a:pt x="9908" y="21597"/>
                  <a:pt x="11036" y="21597"/>
                </a:cubicBezTo>
                <a:cubicBezTo>
                  <a:pt x="12523" y="21596"/>
                  <a:pt x="13836" y="20267"/>
                  <a:pt x="14267" y="18324"/>
                </a:cubicBezTo>
                <a:lnTo>
                  <a:pt x="14270" y="18350"/>
                </a:lnTo>
                <a:cubicBezTo>
                  <a:pt x="14730" y="18740"/>
                  <a:pt x="15260" y="18947"/>
                  <a:pt x="15802" y="18947"/>
                </a:cubicBezTo>
                <a:cubicBezTo>
                  <a:pt x="17390" y="18946"/>
                  <a:pt x="18682" y="17205"/>
                  <a:pt x="18694" y="15045"/>
                </a:cubicBezTo>
                <a:lnTo>
                  <a:pt x="18689" y="15035"/>
                </a:lnTo>
                <a:cubicBezTo>
                  <a:pt x="20357" y="14710"/>
                  <a:pt x="21597" y="12765"/>
                  <a:pt x="21597" y="10472"/>
                </a:cubicBezTo>
                <a:cubicBezTo>
                  <a:pt x="21597" y="9456"/>
                  <a:pt x="21350" y="8469"/>
                  <a:pt x="20896" y="7663"/>
                </a:cubicBezTo>
                <a:lnTo>
                  <a:pt x="20889" y="7661"/>
                </a:lnTo>
                <a:cubicBezTo>
                  <a:pt x="21031" y="7208"/>
                  <a:pt x="21105" y="6721"/>
                  <a:pt x="21105" y="6228"/>
                </a:cubicBezTo>
                <a:cubicBezTo>
                  <a:pt x="21105" y="4588"/>
                  <a:pt x="20299" y="3150"/>
                  <a:pt x="19139" y="2719"/>
                </a:cubicBezTo>
                <a:lnTo>
                  <a:pt x="19148" y="2712"/>
                </a:lnTo>
                <a:cubicBezTo>
                  <a:pt x="18940" y="1142"/>
                  <a:pt x="17933" y="0"/>
                  <a:pt x="16758" y="0"/>
                </a:cubicBezTo>
                <a:cubicBezTo>
                  <a:pt x="16044" y="-1"/>
                  <a:pt x="15367" y="426"/>
                  <a:pt x="14905" y="1165"/>
                </a:cubicBezTo>
                <a:lnTo>
                  <a:pt x="14909" y="1170"/>
                </a:lnTo>
                <a:cubicBezTo>
                  <a:pt x="14497" y="432"/>
                  <a:pt x="13855" y="0"/>
                  <a:pt x="13174" y="0"/>
                </a:cubicBezTo>
                <a:cubicBezTo>
                  <a:pt x="12347" y="-1"/>
                  <a:pt x="11590" y="637"/>
                  <a:pt x="11221" y="1645"/>
                </a:cubicBezTo>
                <a:lnTo>
                  <a:pt x="11229" y="1694"/>
                </a:lnTo>
                <a:cubicBezTo>
                  <a:pt x="10730" y="1024"/>
                  <a:pt x="10058" y="650"/>
                  <a:pt x="9358" y="650"/>
                </a:cubicBezTo>
                <a:cubicBezTo>
                  <a:pt x="8372" y="649"/>
                  <a:pt x="7466" y="1391"/>
                  <a:pt x="7003" y="2578"/>
                </a:cubicBezTo>
                <a:lnTo>
                  <a:pt x="6995" y="2602"/>
                </a:lnTo>
                <a:cubicBezTo>
                  <a:pt x="6477" y="2189"/>
                  <a:pt x="5888" y="1972"/>
                  <a:pt x="5288" y="1972"/>
                </a:cubicBezTo>
                <a:cubicBezTo>
                  <a:pt x="3423" y="1972"/>
                  <a:pt x="1912" y="4029"/>
                  <a:pt x="1912" y="6567"/>
                </a:cubicBezTo>
                <a:cubicBezTo>
                  <a:pt x="1911" y="6774"/>
                  <a:pt x="1922" y="6981"/>
                  <a:pt x="1942" y="7186"/>
                </a:cubicBezTo>
                <a:close/>
              </a:path>
              <a:path w="21600" h="21600" fill="none" extrusionOk="0">
                <a:moveTo>
                  <a:pt x="1074" y="12702"/>
                </a:moveTo>
                <a:cubicBezTo>
                  <a:pt x="1407" y="12969"/>
                  <a:pt x="1786" y="13110"/>
                  <a:pt x="2172" y="13110"/>
                </a:cubicBezTo>
                <a:cubicBezTo>
                  <a:pt x="2228" y="13109"/>
                  <a:pt x="2285" y="13107"/>
                  <a:pt x="2341" y="13101"/>
                </a:cubicBezTo>
              </a:path>
              <a:path w="21600" h="21600" fill="none" extrusionOk="0">
                <a:moveTo>
                  <a:pt x="2909" y="17629"/>
                </a:moveTo>
                <a:cubicBezTo>
                  <a:pt x="3099" y="17599"/>
                  <a:pt x="3285" y="17535"/>
                  <a:pt x="3463" y="17439"/>
                </a:cubicBezTo>
              </a:path>
              <a:path w="21600" h="21600" fill="none" extrusionOk="0">
                <a:moveTo>
                  <a:pt x="7895" y="18680"/>
                </a:moveTo>
                <a:cubicBezTo>
                  <a:pt x="7983" y="18985"/>
                  <a:pt x="8095" y="19277"/>
                  <a:pt x="8229" y="19550"/>
                </a:cubicBezTo>
              </a:path>
              <a:path w="21600" h="21600" fill="none" extrusionOk="0">
                <a:moveTo>
                  <a:pt x="14267" y="18324"/>
                </a:moveTo>
                <a:cubicBezTo>
                  <a:pt x="14336" y="18013"/>
                  <a:pt x="14380" y="17693"/>
                  <a:pt x="14400" y="17370"/>
                </a:cubicBezTo>
              </a:path>
              <a:path w="21600" h="21600" fill="none" extrusionOk="0">
                <a:moveTo>
                  <a:pt x="18694" y="15045"/>
                </a:moveTo>
                <a:cubicBezTo>
                  <a:pt x="18694" y="15034"/>
                  <a:pt x="18695" y="15024"/>
                  <a:pt x="18695" y="15013"/>
                </a:cubicBezTo>
                <a:cubicBezTo>
                  <a:pt x="18695" y="13508"/>
                  <a:pt x="18063" y="12136"/>
                  <a:pt x="17069" y="11477"/>
                </a:cubicBezTo>
              </a:path>
              <a:path w="21600" h="21600" fill="none" extrusionOk="0">
                <a:moveTo>
                  <a:pt x="20165" y="8999"/>
                </a:moveTo>
                <a:cubicBezTo>
                  <a:pt x="20479" y="8635"/>
                  <a:pt x="20726" y="8177"/>
                  <a:pt x="20889" y="7661"/>
                </a:cubicBezTo>
              </a:path>
              <a:path w="21600" h="21600" fill="none" extrusionOk="0">
                <a:moveTo>
                  <a:pt x="19186" y="3344"/>
                </a:moveTo>
                <a:cubicBezTo>
                  <a:pt x="19186" y="3328"/>
                  <a:pt x="19187" y="3313"/>
                  <a:pt x="19187" y="3297"/>
                </a:cubicBezTo>
                <a:cubicBezTo>
                  <a:pt x="19187" y="3101"/>
                  <a:pt x="19174" y="2905"/>
                  <a:pt x="19148" y="2712"/>
                </a:cubicBezTo>
              </a:path>
              <a:path w="21600" h="21600" fill="none" extrusionOk="0">
                <a:moveTo>
                  <a:pt x="14905" y="1165"/>
                </a:moveTo>
                <a:cubicBezTo>
                  <a:pt x="14754" y="1408"/>
                  <a:pt x="14629" y="1679"/>
                  <a:pt x="14535" y="1971"/>
                </a:cubicBezTo>
              </a:path>
              <a:path w="21600" h="21600" fill="none" extrusionOk="0">
                <a:moveTo>
                  <a:pt x="11221" y="1645"/>
                </a:moveTo>
                <a:cubicBezTo>
                  <a:pt x="11140" y="1866"/>
                  <a:pt x="11080" y="2099"/>
                  <a:pt x="11041" y="2340"/>
                </a:cubicBezTo>
              </a:path>
              <a:path w="21600" h="21600" fill="none" extrusionOk="0">
                <a:moveTo>
                  <a:pt x="7645" y="3276"/>
                </a:moveTo>
                <a:cubicBezTo>
                  <a:pt x="7449" y="3016"/>
                  <a:pt x="7231" y="2790"/>
                  <a:pt x="6995" y="2602"/>
                </a:cubicBezTo>
              </a:path>
              <a:path w="21600" h="21600" fill="none" extrusionOk="0">
                <a:moveTo>
                  <a:pt x="1942" y="7186"/>
                </a:moveTo>
                <a:cubicBezTo>
                  <a:pt x="1966" y="7426"/>
                  <a:pt x="2004" y="7663"/>
                  <a:pt x="2056" y="7895"/>
                </a:cubicBezTo>
              </a:path>
            </a:pathLst>
          </a:cu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85062" name="Rectangle 6"/>
          <p:cNvSpPr>
            <a:spLocks noChangeArrowheads="1"/>
          </p:cNvSpPr>
          <p:nvPr/>
        </p:nvSpPr>
        <p:spPr bwMode="auto">
          <a:xfrm>
            <a:off x="1905000" y="3200401"/>
            <a:ext cx="8229600" cy="2625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marL="742950" indent="-28575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1430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6002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20574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 algn="l" eaLnBrk="1" hangingPunct="1">
              <a:lnSpc>
                <a:spcPct val="90000"/>
              </a:lnSpc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</a:pPr>
            <a:r>
              <a:rPr lang="en-US" altLang="en-US" sz="2600">
                <a:solidFill>
                  <a:schemeClr val="tx1"/>
                </a:solidFill>
              </a:rPr>
              <a:t>User clicks on </a:t>
            </a:r>
            <a:r>
              <a:rPr lang="en-US" altLang="en-US" sz="2600">
                <a:solidFill>
                  <a:schemeClr val="tx1"/>
                </a:solidFill>
                <a:hlinkClick r:id="rId6"/>
              </a:rPr>
              <a:t>http://www.nytimes.com/</a:t>
            </a:r>
            <a:endParaRPr lang="en-US" altLang="en-US" sz="2600">
              <a:solidFill>
                <a:schemeClr val="tx1"/>
              </a:solidFill>
            </a:endParaRPr>
          </a:p>
          <a:p>
            <a:pPr algn="l" eaLnBrk="1" hangingPunct="1">
              <a:lnSpc>
                <a:spcPct val="90000"/>
              </a:lnSpc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</a:pPr>
            <a:r>
              <a:rPr lang="en-US" altLang="en-US" sz="2600">
                <a:solidFill>
                  <a:schemeClr val="tx1"/>
                </a:solidFill>
              </a:rPr>
              <a:t>URL contains Internet name of machine (</a:t>
            </a:r>
            <a:r>
              <a:rPr lang="en-US" altLang="en-US" sz="2600">
                <a:solidFill>
                  <a:schemeClr val="tx1"/>
                </a:solidFill>
                <a:hlinkClick r:id="rId6"/>
              </a:rPr>
              <a:t>www.nytimes.com</a:t>
            </a:r>
            <a:r>
              <a:rPr lang="en-US" altLang="en-US" sz="2600">
                <a:solidFill>
                  <a:schemeClr val="tx1"/>
                </a:solidFill>
              </a:rPr>
              <a:t>), but not Internet address</a:t>
            </a:r>
          </a:p>
          <a:p>
            <a:pPr algn="l" eaLnBrk="1" hangingPunct="1">
              <a:lnSpc>
                <a:spcPct val="90000"/>
              </a:lnSpc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</a:pPr>
            <a:r>
              <a:rPr lang="en-US" altLang="en-US" sz="2600">
                <a:solidFill>
                  <a:schemeClr val="tx1"/>
                </a:solidFill>
              </a:rPr>
              <a:t>Internet needs Internet address to send information to a machine</a:t>
            </a:r>
          </a:p>
          <a:p>
            <a:pPr algn="l" eaLnBrk="1" hangingPunct="1">
              <a:lnSpc>
                <a:spcPct val="90000"/>
              </a:lnSpc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</a:pPr>
            <a:r>
              <a:rPr lang="en-US" altLang="en-US" sz="2600">
                <a:solidFill>
                  <a:schemeClr val="tx1"/>
                </a:solidFill>
              </a:rPr>
              <a:t>Browser software uses Domain Name System (DNS) protocol to send query for Internet address</a:t>
            </a:r>
          </a:p>
          <a:p>
            <a:pPr algn="l" eaLnBrk="1" hangingPunct="1">
              <a:lnSpc>
                <a:spcPct val="90000"/>
              </a:lnSpc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</a:pPr>
            <a:r>
              <a:rPr lang="en-US" altLang="en-US" sz="2600">
                <a:solidFill>
                  <a:schemeClr val="tx1"/>
                </a:solidFill>
              </a:rPr>
              <a:t>DNS system responds with Internet address</a:t>
            </a:r>
          </a:p>
        </p:txBody>
      </p:sp>
      <p:sp>
        <p:nvSpPr>
          <p:cNvPr id="685063" name="Freeform 7"/>
          <p:cNvSpPr>
            <a:spLocks/>
          </p:cNvSpPr>
          <p:nvPr/>
        </p:nvSpPr>
        <p:spPr bwMode="auto">
          <a:xfrm>
            <a:off x="3657600" y="914400"/>
            <a:ext cx="2438400" cy="1447800"/>
          </a:xfrm>
          <a:custGeom>
            <a:avLst/>
            <a:gdLst>
              <a:gd name="T0" fmla="*/ 0 w 1536"/>
              <a:gd name="T1" fmla="*/ 2147483647 h 1008"/>
              <a:gd name="T2" fmla="*/ 2147483647 w 1536"/>
              <a:gd name="T3" fmla="*/ 2147483647 h 1008"/>
              <a:gd name="T4" fmla="*/ 2147483647 w 1536"/>
              <a:gd name="T5" fmla="*/ 2147483647 h 1008"/>
              <a:gd name="T6" fmla="*/ 2147483647 w 1536"/>
              <a:gd name="T7" fmla="*/ 0 h 1008"/>
              <a:gd name="T8" fmla="*/ 0 60000 65536"/>
              <a:gd name="T9" fmla="*/ 0 60000 65536"/>
              <a:gd name="T10" fmla="*/ 0 60000 65536"/>
              <a:gd name="T11" fmla="*/ 0 60000 65536"/>
              <a:gd name="T12" fmla="*/ 0 w 1536"/>
              <a:gd name="T13" fmla="*/ 0 h 1008"/>
              <a:gd name="T14" fmla="*/ 1536 w 1536"/>
              <a:gd name="T15" fmla="*/ 1008 h 100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536" h="1008">
                <a:moveTo>
                  <a:pt x="0" y="1008"/>
                </a:moveTo>
                <a:cubicBezTo>
                  <a:pt x="296" y="980"/>
                  <a:pt x="592" y="952"/>
                  <a:pt x="816" y="864"/>
                </a:cubicBezTo>
                <a:cubicBezTo>
                  <a:pt x="1040" y="776"/>
                  <a:pt x="1224" y="624"/>
                  <a:pt x="1344" y="480"/>
                </a:cubicBezTo>
                <a:cubicBezTo>
                  <a:pt x="1464" y="336"/>
                  <a:pt x="1500" y="168"/>
                  <a:pt x="1536" y="0"/>
                </a:cubicBezTo>
              </a:path>
            </a:pathLst>
          </a:custGeom>
          <a:noFill/>
          <a:ln w="28575" cmpd="sng">
            <a:solidFill>
              <a:schemeClr val="accent2"/>
            </a:solidFill>
            <a:round/>
            <a:headEnd type="non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85064" name="Freeform 8"/>
          <p:cNvSpPr>
            <a:spLocks/>
          </p:cNvSpPr>
          <p:nvPr/>
        </p:nvSpPr>
        <p:spPr bwMode="auto">
          <a:xfrm>
            <a:off x="3505200" y="838200"/>
            <a:ext cx="2438400" cy="1447800"/>
          </a:xfrm>
          <a:custGeom>
            <a:avLst/>
            <a:gdLst>
              <a:gd name="T0" fmla="*/ 0 w 1536"/>
              <a:gd name="T1" fmla="*/ 2147483647 h 1008"/>
              <a:gd name="T2" fmla="*/ 2147483647 w 1536"/>
              <a:gd name="T3" fmla="*/ 2147483647 h 1008"/>
              <a:gd name="T4" fmla="*/ 2147483647 w 1536"/>
              <a:gd name="T5" fmla="*/ 2147483647 h 1008"/>
              <a:gd name="T6" fmla="*/ 2147483647 w 1536"/>
              <a:gd name="T7" fmla="*/ 0 h 1008"/>
              <a:gd name="T8" fmla="*/ 0 60000 65536"/>
              <a:gd name="T9" fmla="*/ 0 60000 65536"/>
              <a:gd name="T10" fmla="*/ 0 60000 65536"/>
              <a:gd name="T11" fmla="*/ 0 60000 65536"/>
              <a:gd name="T12" fmla="*/ 0 w 1536"/>
              <a:gd name="T13" fmla="*/ 0 h 1008"/>
              <a:gd name="T14" fmla="*/ 1536 w 1536"/>
              <a:gd name="T15" fmla="*/ 1008 h 100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536" h="1008">
                <a:moveTo>
                  <a:pt x="0" y="1008"/>
                </a:moveTo>
                <a:cubicBezTo>
                  <a:pt x="296" y="980"/>
                  <a:pt x="592" y="952"/>
                  <a:pt x="816" y="864"/>
                </a:cubicBezTo>
                <a:cubicBezTo>
                  <a:pt x="1040" y="776"/>
                  <a:pt x="1224" y="624"/>
                  <a:pt x="1344" y="480"/>
                </a:cubicBezTo>
                <a:cubicBezTo>
                  <a:pt x="1464" y="336"/>
                  <a:pt x="1500" y="168"/>
                  <a:pt x="1536" y="0"/>
                </a:cubicBezTo>
              </a:path>
            </a:pathLst>
          </a:custGeom>
          <a:noFill/>
          <a:ln w="28575" cmpd="sng">
            <a:solidFill>
              <a:schemeClr val="accent2"/>
            </a:solidFill>
            <a:round/>
            <a:headEnd type="triangle" w="med" len="med"/>
            <a:tailEnd type="none" w="med" len="med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85065" name="Text Box 9"/>
          <p:cNvSpPr txBox="1">
            <a:spLocks noChangeArrowheads="1"/>
          </p:cNvSpPr>
          <p:nvPr/>
        </p:nvSpPr>
        <p:spPr bwMode="auto">
          <a:xfrm>
            <a:off x="5486400" y="1600201"/>
            <a:ext cx="2457450" cy="366713"/>
          </a:xfrm>
          <a:prstGeom prst="rect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marL="742950" indent="-28575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1430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6002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20574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 algn="l" eaLnBrk="1" hangingPunct="1"/>
            <a:r>
              <a:rPr lang="en-US" altLang="en-US" sz="1800">
                <a:solidFill>
                  <a:schemeClr val="tx1"/>
                </a:solidFill>
              </a:rPr>
              <a:t>Q. www.nytimes.com?</a:t>
            </a:r>
          </a:p>
        </p:txBody>
      </p:sp>
      <p:sp>
        <p:nvSpPr>
          <p:cNvPr id="685066" name="Text Box 10"/>
          <p:cNvSpPr txBox="1">
            <a:spLocks noChangeArrowheads="1"/>
          </p:cNvSpPr>
          <p:nvPr/>
        </p:nvSpPr>
        <p:spPr bwMode="auto">
          <a:xfrm>
            <a:off x="3733800" y="990601"/>
            <a:ext cx="1924050" cy="366713"/>
          </a:xfrm>
          <a:prstGeom prst="rect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marL="742950" indent="-28575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1430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6002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20574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 algn="l" eaLnBrk="1" hangingPunct="1"/>
            <a:r>
              <a:rPr lang="en-US" altLang="en-US" sz="1800">
                <a:solidFill>
                  <a:schemeClr val="tx1"/>
                </a:solidFill>
              </a:rPr>
              <a:t>A. 64.15.247.200</a:t>
            </a:r>
          </a:p>
        </p:txBody>
      </p:sp>
      <p:sp>
        <p:nvSpPr>
          <p:cNvPr id="1035" name="Rectangle 1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 smtClean="0"/>
              <a:t>1. DNS</a:t>
            </a:r>
            <a:br>
              <a:rPr lang="en-US" altLang="en-US" dirty="0" smtClean="0"/>
            </a:br>
            <a:endParaRPr lang="en-US" altLang="en-US" dirty="0" smtClean="0"/>
          </a:p>
        </p:txBody>
      </p:sp>
    </p:spTree>
    <p:extLst>
      <p:ext uri="{BB962C8B-B14F-4D97-AF65-F5344CB8AC3E}">
        <p14:creationId xmlns:p14="http://schemas.microsoft.com/office/powerpoint/2010/main" xmlns="" val="200166471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50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850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50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850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506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68506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50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6850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50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6850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506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4" dur="500"/>
                                        <p:tgtEl>
                                          <p:spTgt spid="68506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85063" grpId="0" animBg="1"/>
      <p:bldP spid="685064" grpId="0" animBg="1"/>
      <p:bldP spid="685065" grpId="0" animBg="1"/>
      <p:bldP spid="685066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082" name="Line 2"/>
          <p:cNvSpPr>
            <a:spLocks noChangeShapeType="1"/>
          </p:cNvSpPr>
          <p:nvPr/>
        </p:nvSpPr>
        <p:spPr bwMode="auto">
          <a:xfrm flipV="1">
            <a:off x="3657600" y="2393950"/>
            <a:ext cx="4648200" cy="76200"/>
          </a:xfrm>
          <a:prstGeom prst="line">
            <a:avLst/>
          </a:prstGeom>
          <a:noFill/>
          <a:ln w="38100">
            <a:solidFill>
              <a:schemeClr val="accent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graphicFrame>
        <p:nvGraphicFramePr>
          <p:cNvPr id="2050" name="Object 3"/>
          <p:cNvGraphicFramePr>
            <a:graphicFrameLocks noChangeAspect="1"/>
          </p:cNvGraphicFramePr>
          <p:nvPr/>
        </p:nvGraphicFramePr>
        <p:xfrm>
          <a:off x="2209801" y="1371600"/>
          <a:ext cx="1127125" cy="1143000"/>
        </p:xfrm>
        <a:graphic>
          <a:graphicData uri="http://schemas.openxmlformats.org/presentationml/2006/ole">
            <p:oleObj spid="_x0000_s2119" name="Clip" r:id="rId3" imgW="704905" imgH="714286" progId="">
              <p:embed/>
            </p:oleObj>
          </a:graphicData>
        </a:graphic>
      </p:graphicFrame>
      <p:graphicFrame>
        <p:nvGraphicFramePr>
          <p:cNvPr id="2051" name="Object 4"/>
          <p:cNvGraphicFramePr>
            <a:graphicFrameLocks noChangeAspect="1"/>
          </p:cNvGraphicFramePr>
          <p:nvPr/>
        </p:nvGraphicFramePr>
        <p:xfrm>
          <a:off x="8382000" y="1371600"/>
          <a:ext cx="546100" cy="762000"/>
        </p:xfrm>
        <a:graphic>
          <a:graphicData uri="http://schemas.openxmlformats.org/presentationml/2006/ole">
            <p:oleObj spid="_x0000_s2120" name="Clip" r:id="rId4" imgW="2046118" imgH="2861953" progId="">
              <p:embed/>
            </p:oleObj>
          </a:graphicData>
        </a:graphic>
      </p:graphicFrame>
      <p:graphicFrame>
        <p:nvGraphicFramePr>
          <p:cNvPr id="2052" name="Object 5"/>
          <p:cNvGraphicFramePr>
            <a:graphicFrameLocks noChangeAspect="1"/>
          </p:cNvGraphicFramePr>
          <p:nvPr/>
        </p:nvGraphicFramePr>
        <p:xfrm>
          <a:off x="5943600" y="228600"/>
          <a:ext cx="336550" cy="685800"/>
        </p:xfrm>
        <a:graphic>
          <a:graphicData uri="http://schemas.openxmlformats.org/presentationml/2006/ole">
            <p:oleObj spid="_x0000_s2121" name="Clip" r:id="rId5" imgW="453858" imgH="908384" progId="">
              <p:embed/>
            </p:oleObj>
          </a:graphicData>
        </a:graphic>
      </p:graphicFrame>
      <p:sp>
        <p:nvSpPr>
          <p:cNvPr id="2054" name="Cloud"/>
          <p:cNvSpPr>
            <a:spLocks noChangeAspect="1" noEditPoints="1" noChangeArrowheads="1"/>
          </p:cNvSpPr>
          <p:nvPr/>
        </p:nvSpPr>
        <p:spPr bwMode="auto">
          <a:xfrm>
            <a:off x="3733801" y="990600"/>
            <a:ext cx="3846513" cy="1600200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2977 w 21600"/>
              <a:gd name="T13" fmla="*/ 3262 h 21600"/>
              <a:gd name="T14" fmla="*/ 17087 w 21600"/>
              <a:gd name="T15" fmla="*/ 17337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 extrusionOk="0">
                <a:moveTo>
                  <a:pt x="1949" y="7180"/>
                </a:moveTo>
                <a:cubicBezTo>
                  <a:pt x="841" y="7336"/>
                  <a:pt x="0" y="8613"/>
                  <a:pt x="0" y="10137"/>
                </a:cubicBezTo>
                <a:cubicBezTo>
                  <a:pt x="-1" y="11192"/>
                  <a:pt x="409" y="12169"/>
                  <a:pt x="1074" y="12702"/>
                </a:cubicBezTo>
                <a:lnTo>
                  <a:pt x="1063" y="12668"/>
                </a:lnTo>
                <a:cubicBezTo>
                  <a:pt x="685" y="13217"/>
                  <a:pt x="475" y="13940"/>
                  <a:pt x="475" y="14690"/>
                </a:cubicBezTo>
                <a:cubicBezTo>
                  <a:pt x="475" y="16325"/>
                  <a:pt x="1451" y="17650"/>
                  <a:pt x="2655" y="17650"/>
                </a:cubicBezTo>
                <a:cubicBezTo>
                  <a:pt x="2739" y="17650"/>
                  <a:pt x="2824" y="17643"/>
                  <a:pt x="2909" y="17629"/>
                </a:cubicBezTo>
                <a:lnTo>
                  <a:pt x="2897" y="17649"/>
                </a:lnTo>
                <a:cubicBezTo>
                  <a:pt x="3585" y="19288"/>
                  <a:pt x="4863" y="20300"/>
                  <a:pt x="6247" y="20300"/>
                </a:cubicBezTo>
                <a:cubicBezTo>
                  <a:pt x="6947" y="20299"/>
                  <a:pt x="7635" y="20039"/>
                  <a:pt x="8235" y="19546"/>
                </a:cubicBezTo>
                <a:lnTo>
                  <a:pt x="8229" y="19550"/>
                </a:lnTo>
                <a:cubicBezTo>
                  <a:pt x="8855" y="20829"/>
                  <a:pt x="9908" y="21597"/>
                  <a:pt x="11036" y="21597"/>
                </a:cubicBezTo>
                <a:cubicBezTo>
                  <a:pt x="12523" y="21596"/>
                  <a:pt x="13836" y="20267"/>
                  <a:pt x="14267" y="18324"/>
                </a:cubicBezTo>
                <a:lnTo>
                  <a:pt x="14270" y="18350"/>
                </a:lnTo>
                <a:cubicBezTo>
                  <a:pt x="14730" y="18740"/>
                  <a:pt x="15260" y="18947"/>
                  <a:pt x="15802" y="18947"/>
                </a:cubicBezTo>
                <a:cubicBezTo>
                  <a:pt x="17390" y="18946"/>
                  <a:pt x="18682" y="17205"/>
                  <a:pt x="18694" y="15045"/>
                </a:cubicBezTo>
                <a:lnTo>
                  <a:pt x="18689" y="15035"/>
                </a:lnTo>
                <a:cubicBezTo>
                  <a:pt x="20357" y="14710"/>
                  <a:pt x="21597" y="12765"/>
                  <a:pt x="21597" y="10472"/>
                </a:cubicBezTo>
                <a:cubicBezTo>
                  <a:pt x="21597" y="9456"/>
                  <a:pt x="21350" y="8469"/>
                  <a:pt x="20896" y="7663"/>
                </a:cubicBezTo>
                <a:lnTo>
                  <a:pt x="20889" y="7661"/>
                </a:lnTo>
                <a:cubicBezTo>
                  <a:pt x="21031" y="7208"/>
                  <a:pt x="21105" y="6721"/>
                  <a:pt x="21105" y="6228"/>
                </a:cubicBezTo>
                <a:cubicBezTo>
                  <a:pt x="21105" y="4588"/>
                  <a:pt x="20299" y="3150"/>
                  <a:pt x="19139" y="2719"/>
                </a:cubicBezTo>
                <a:lnTo>
                  <a:pt x="19148" y="2712"/>
                </a:lnTo>
                <a:cubicBezTo>
                  <a:pt x="18940" y="1142"/>
                  <a:pt x="17933" y="0"/>
                  <a:pt x="16758" y="0"/>
                </a:cubicBezTo>
                <a:cubicBezTo>
                  <a:pt x="16044" y="-1"/>
                  <a:pt x="15367" y="426"/>
                  <a:pt x="14905" y="1165"/>
                </a:cubicBezTo>
                <a:lnTo>
                  <a:pt x="14909" y="1170"/>
                </a:lnTo>
                <a:cubicBezTo>
                  <a:pt x="14497" y="432"/>
                  <a:pt x="13855" y="0"/>
                  <a:pt x="13174" y="0"/>
                </a:cubicBezTo>
                <a:cubicBezTo>
                  <a:pt x="12347" y="-1"/>
                  <a:pt x="11590" y="637"/>
                  <a:pt x="11221" y="1645"/>
                </a:cubicBezTo>
                <a:lnTo>
                  <a:pt x="11229" y="1694"/>
                </a:lnTo>
                <a:cubicBezTo>
                  <a:pt x="10730" y="1024"/>
                  <a:pt x="10058" y="650"/>
                  <a:pt x="9358" y="650"/>
                </a:cubicBezTo>
                <a:cubicBezTo>
                  <a:pt x="8372" y="649"/>
                  <a:pt x="7466" y="1391"/>
                  <a:pt x="7003" y="2578"/>
                </a:cubicBezTo>
                <a:lnTo>
                  <a:pt x="6995" y="2602"/>
                </a:lnTo>
                <a:cubicBezTo>
                  <a:pt x="6477" y="2189"/>
                  <a:pt x="5888" y="1972"/>
                  <a:pt x="5288" y="1972"/>
                </a:cubicBezTo>
                <a:cubicBezTo>
                  <a:pt x="3423" y="1972"/>
                  <a:pt x="1912" y="4029"/>
                  <a:pt x="1912" y="6567"/>
                </a:cubicBezTo>
                <a:cubicBezTo>
                  <a:pt x="1911" y="6774"/>
                  <a:pt x="1922" y="6981"/>
                  <a:pt x="1942" y="7186"/>
                </a:cubicBezTo>
                <a:close/>
              </a:path>
              <a:path w="21600" h="21600" fill="none" extrusionOk="0">
                <a:moveTo>
                  <a:pt x="1074" y="12702"/>
                </a:moveTo>
                <a:cubicBezTo>
                  <a:pt x="1407" y="12969"/>
                  <a:pt x="1786" y="13110"/>
                  <a:pt x="2172" y="13110"/>
                </a:cubicBezTo>
                <a:cubicBezTo>
                  <a:pt x="2228" y="13109"/>
                  <a:pt x="2285" y="13107"/>
                  <a:pt x="2341" y="13101"/>
                </a:cubicBezTo>
              </a:path>
              <a:path w="21600" h="21600" fill="none" extrusionOk="0">
                <a:moveTo>
                  <a:pt x="2909" y="17629"/>
                </a:moveTo>
                <a:cubicBezTo>
                  <a:pt x="3099" y="17599"/>
                  <a:pt x="3285" y="17535"/>
                  <a:pt x="3463" y="17439"/>
                </a:cubicBezTo>
              </a:path>
              <a:path w="21600" h="21600" fill="none" extrusionOk="0">
                <a:moveTo>
                  <a:pt x="7895" y="18680"/>
                </a:moveTo>
                <a:cubicBezTo>
                  <a:pt x="7983" y="18985"/>
                  <a:pt x="8095" y="19277"/>
                  <a:pt x="8229" y="19550"/>
                </a:cubicBezTo>
              </a:path>
              <a:path w="21600" h="21600" fill="none" extrusionOk="0">
                <a:moveTo>
                  <a:pt x="14267" y="18324"/>
                </a:moveTo>
                <a:cubicBezTo>
                  <a:pt x="14336" y="18013"/>
                  <a:pt x="14380" y="17693"/>
                  <a:pt x="14400" y="17370"/>
                </a:cubicBezTo>
              </a:path>
              <a:path w="21600" h="21600" fill="none" extrusionOk="0">
                <a:moveTo>
                  <a:pt x="18694" y="15045"/>
                </a:moveTo>
                <a:cubicBezTo>
                  <a:pt x="18694" y="15034"/>
                  <a:pt x="18695" y="15024"/>
                  <a:pt x="18695" y="15013"/>
                </a:cubicBezTo>
                <a:cubicBezTo>
                  <a:pt x="18695" y="13508"/>
                  <a:pt x="18063" y="12136"/>
                  <a:pt x="17069" y="11477"/>
                </a:cubicBezTo>
              </a:path>
              <a:path w="21600" h="21600" fill="none" extrusionOk="0">
                <a:moveTo>
                  <a:pt x="20165" y="8999"/>
                </a:moveTo>
                <a:cubicBezTo>
                  <a:pt x="20479" y="8635"/>
                  <a:pt x="20726" y="8177"/>
                  <a:pt x="20889" y="7661"/>
                </a:cubicBezTo>
              </a:path>
              <a:path w="21600" h="21600" fill="none" extrusionOk="0">
                <a:moveTo>
                  <a:pt x="19186" y="3344"/>
                </a:moveTo>
                <a:cubicBezTo>
                  <a:pt x="19186" y="3328"/>
                  <a:pt x="19187" y="3313"/>
                  <a:pt x="19187" y="3297"/>
                </a:cubicBezTo>
                <a:cubicBezTo>
                  <a:pt x="19187" y="3101"/>
                  <a:pt x="19174" y="2905"/>
                  <a:pt x="19148" y="2712"/>
                </a:cubicBezTo>
              </a:path>
              <a:path w="21600" h="21600" fill="none" extrusionOk="0">
                <a:moveTo>
                  <a:pt x="14905" y="1165"/>
                </a:moveTo>
                <a:cubicBezTo>
                  <a:pt x="14754" y="1408"/>
                  <a:pt x="14629" y="1679"/>
                  <a:pt x="14535" y="1971"/>
                </a:cubicBezTo>
              </a:path>
              <a:path w="21600" h="21600" fill="none" extrusionOk="0">
                <a:moveTo>
                  <a:pt x="11221" y="1645"/>
                </a:moveTo>
                <a:cubicBezTo>
                  <a:pt x="11140" y="1866"/>
                  <a:pt x="11080" y="2099"/>
                  <a:pt x="11041" y="2340"/>
                </a:cubicBezTo>
              </a:path>
              <a:path w="21600" h="21600" fill="none" extrusionOk="0">
                <a:moveTo>
                  <a:pt x="7645" y="3276"/>
                </a:moveTo>
                <a:cubicBezTo>
                  <a:pt x="7449" y="3016"/>
                  <a:pt x="7231" y="2790"/>
                  <a:pt x="6995" y="2602"/>
                </a:cubicBezTo>
              </a:path>
              <a:path w="21600" h="21600" fill="none" extrusionOk="0">
                <a:moveTo>
                  <a:pt x="1942" y="7186"/>
                </a:moveTo>
                <a:cubicBezTo>
                  <a:pt x="1966" y="7426"/>
                  <a:pt x="2004" y="7663"/>
                  <a:pt x="2056" y="7895"/>
                </a:cubicBezTo>
              </a:path>
            </a:pathLst>
          </a:cu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86087" name="Rectangle 7"/>
          <p:cNvSpPr>
            <a:spLocks noChangeArrowheads="1"/>
          </p:cNvSpPr>
          <p:nvPr/>
        </p:nvSpPr>
        <p:spPr bwMode="auto">
          <a:xfrm>
            <a:off x="1905000" y="3241676"/>
            <a:ext cx="8229600" cy="2625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marL="742950" indent="-28575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1430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6002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20574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 algn="l" eaLnBrk="1" hangingPunct="1">
              <a:lnSpc>
                <a:spcPct val="90000"/>
              </a:lnSpc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</a:pPr>
            <a:r>
              <a:rPr lang="en-US" altLang="en-US" sz="2600">
                <a:solidFill>
                  <a:schemeClr val="tx1"/>
                </a:solidFill>
              </a:rPr>
              <a:t>Browser software uses HyperText Transfer Protocol (HTTP) to send request for document</a:t>
            </a:r>
          </a:p>
          <a:p>
            <a:pPr algn="l" eaLnBrk="1" hangingPunct="1">
              <a:lnSpc>
                <a:spcPct val="90000"/>
              </a:lnSpc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</a:pPr>
            <a:r>
              <a:rPr lang="en-US" altLang="en-US" sz="2600">
                <a:solidFill>
                  <a:schemeClr val="tx1"/>
                </a:solidFill>
              </a:rPr>
              <a:t>HTTP server waits for requests by listening to a well-known port number (80 for HTTP)</a:t>
            </a:r>
          </a:p>
          <a:p>
            <a:pPr algn="l" eaLnBrk="1" hangingPunct="1">
              <a:lnSpc>
                <a:spcPct val="90000"/>
              </a:lnSpc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</a:pPr>
            <a:r>
              <a:rPr lang="en-US" altLang="en-US" sz="2600">
                <a:solidFill>
                  <a:schemeClr val="tx1"/>
                </a:solidFill>
              </a:rPr>
              <a:t>HTTP client sends request messages through an “ephemeral port number,” e.g. 1127 </a:t>
            </a:r>
          </a:p>
          <a:p>
            <a:pPr algn="l" eaLnBrk="1" hangingPunct="1">
              <a:lnSpc>
                <a:spcPct val="90000"/>
              </a:lnSpc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</a:pPr>
            <a:r>
              <a:rPr lang="en-US" altLang="en-US" sz="2600">
                <a:solidFill>
                  <a:schemeClr val="tx1"/>
                </a:solidFill>
              </a:rPr>
              <a:t>HTTP needs a Transmission Control Protocol (TCP) connection between the HTTP client and the HTTP server to transfer messages reliably</a:t>
            </a:r>
          </a:p>
        </p:txBody>
      </p:sp>
      <p:sp>
        <p:nvSpPr>
          <p:cNvPr id="686088" name="Line 8"/>
          <p:cNvSpPr>
            <a:spLocks noChangeShapeType="1"/>
          </p:cNvSpPr>
          <p:nvPr/>
        </p:nvSpPr>
        <p:spPr bwMode="auto">
          <a:xfrm flipV="1">
            <a:off x="3581400" y="1219200"/>
            <a:ext cx="4648200" cy="76200"/>
          </a:xfrm>
          <a:prstGeom prst="line">
            <a:avLst/>
          </a:prstGeom>
          <a:noFill/>
          <a:ln w="38100">
            <a:solidFill>
              <a:schemeClr val="accent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86089" name="Line 9"/>
          <p:cNvSpPr>
            <a:spLocks noChangeShapeType="1"/>
          </p:cNvSpPr>
          <p:nvPr/>
        </p:nvSpPr>
        <p:spPr bwMode="auto">
          <a:xfrm flipV="1">
            <a:off x="3505200" y="1676400"/>
            <a:ext cx="4648200" cy="76200"/>
          </a:xfrm>
          <a:prstGeom prst="line">
            <a:avLst/>
          </a:prstGeom>
          <a:noFill/>
          <a:ln w="38100">
            <a:solidFill>
              <a:schemeClr val="accent1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86090" name="Text Box 10"/>
          <p:cNvSpPr txBox="1">
            <a:spLocks noChangeArrowheads="1"/>
          </p:cNvSpPr>
          <p:nvPr/>
        </p:nvSpPr>
        <p:spPr bwMode="auto">
          <a:xfrm>
            <a:off x="4724400" y="2286000"/>
            <a:ext cx="2895600" cy="738664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marL="742950" indent="-28575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1430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6002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20574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 algn="l" eaLnBrk="1" hangingPunct="1"/>
            <a:r>
              <a:rPr lang="en-US" altLang="en-US" sz="1400" b="1">
                <a:solidFill>
                  <a:schemeClr val="tx1"/>
                </a:solidFill>
              </a:rPr>
              <a:t>TCP Connection Request</a:t>
            </a:r>
          </a:p>
          <a:p>
            <a:pPr algn="l" eaLnBrk="1" hangingPunct="1"/>
            <a:r>
              <a:rPr lang="en-US" altLang="en-US" sz="1400" b="1">
                <a:solidFill>
                  <a:schemeClr val="tx1"/>
                </a:solidFill>
              </a:rPr>
              <a:t>From:  128.100.11.13 Port 1127</a:t>
            </a:r>
          </a:p>
          <a:p>
            <a:pPr algn="l" eaLnBrk="1" hangingPunct="1"/>
            <a:r>
              <a:rPr lang="en-US" altLang="en-US" sz="1400" b="1">
                <a:solidFill>
                  <a:schemeClr val="tx1"/>
                </a:solidFill>
              </a:rPr>
              <a:t>To: 64.15.247.200 Port 80</a:t>
            </a:r>
          </a:p>
        </p:txBody>
      </p:sp>
      <p:sp>
        <p:nvSpPr>
          <p:cNvPr id="2059" name="Rectangle 1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 smtClean="0"/>
              <a:t>2. TCP</a:t>
            </a:r>
            <a:br>
              <a:rPr lang="en-US" altLang="en-US" dirty="0" smtClean="0"/>
            </a:br>
            <a:endParaRPr lang="en-US" altLang="en-US" dirty="0" smtClean="0"/>
          </a:p>
        </p:txBody>
      </p:sp>
      <p:sp>
        <p:nvSpPr>
          <p:cNvPr id="686092" name="Text Box 12"/>
          <p:cNvSpPr txBox="1">
            <a:spLocks noChangeArrowheads="1"/>
          </p:cNvSpPr>
          <p:nvPr/>
        </p:nvSpPr>
        <p:spPr bwMode="auto">
          <a:xfrm>
            <a:off x="4572000" y="1371600"/>
            <a:ext cx="2895600" cy="738664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marL="742950" indent="-28575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1430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6002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20574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 algn="l" eaLnBrk="1" hangingPunct="1"/>
            <a:r>
              <a:rPr lang="en-US" altLang="en-US" sz="1400" b="1">
                <a:solidFill>
                  <a:schemeClr val="tx1"/>
                </a:solidFill>
              </a:rPr>
              <a:t>ACK, TCP Connection Request</a:t>
            </a:r>
          </a:p>
          <a:p>
            <a:pPr algn="l" eaLnBrk="1" hangingPunct="1"/>
            <a:r>
              <a:rPr lang="en-US" altLang="en-US" sz="1400" b="1">
                <a:solidFill>
                  <a:schemeClr val="tx1"/>
                </a:solidFill>
              </a:rPr>
              <a:t>From: 64.15.247.200 Port 80 To:128.100.11.13 Port 1127</a:t>
            </a:r>
          </a:p>
        </p:txBody>
      </p:sp>
      <p:sp>
        <p:nvSpPr>
          <p:cNvPr id="686093" name="Text Box 13"/>
          <p:cNvSpPr txBox="1">
            <a:spLocks noChangeArrowheads="1"/>
          </p:cNvSpPr>
          <p:nvPr/>
        </p:nvSpPr>
        <p:spPr bwMode="auto">
          <a:xfrm>
            <a:off x="5715000" y="914400"/>
            <a:ext cx="609600" cy="304800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marL="742950" indent="-28575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1430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6002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20574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 algn="l" eaLnBrk="1" hangingPunct="1"/>
            <a:r>
              <a:rPr lang="en-US" altLang="en-US" sz="1400" b="1">
                <a:solidFill>
                  <a:schemeClr val="tx1"/>
                </a:solidFill>
              </a:rPr>
              <a:t>ACK</a:t>
            </a:r>
          </a:p>
        </p:txBody>
      </p:sp>
      <p:sp>
        <p:nvSpPr>
          <p:cNvPr id="686094" name="Line 14"/>
          <p:cNvSpPr>
            <a:spLocks noChangeShapeType="1"/>
          </p:cNvSpPr>
          <p:nvPr/>
        </p:nvSpPr>
        <p:spPr bwMode="auto">
          <a:xfrm flipH="1" flipV="1">
            <a:off x="9055101" y="1911350"/>
            <a:ext cx="379413" cy="152400"/>
          </a:xfrm>
          <a:prstGeom prst="line">
            <a:avLst/>
          </a:prstGeom>
          <a:noFill/>
          <a:ln w="76200">
            <a:solidFill>
              <a:srgbClr val="FF33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86095" name="Line 15"/>
          <p:cNvSpPr>
            <a:spLocks noChangeShapeType="1"/>
          </p:cNvSpPr>
          <p:nvPr/>
        </p:nvSpPr>
        <p:spPr bwMode="auto">
          <a:xfrm flipV="1">
            <a:off x="1922463" y="1682750"/>
            <a:ext cx="303212" cy="228600"/>
          </a:xfrm>
          <a:prstGeom prst="line">
            <a:avLst/>
          </a:prstGeom>
          <a:noFill/>
          <a:ln w="57150">
            <a:solidFill>
              <a:srgbClr val="FF33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96227900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0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6860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0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6860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2" presetID="5" presetClass="exit" presetSubtype="1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3" dur="2000"/>
                                        <p:tgtEl>
                                          <p:spTgt spid="68609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860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0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6860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0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6860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4" presetID="5" presetClass="exit" presetSubtype="1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25" dur="2000"/>
                                        <p:tgtEl>
                                          <p:spTgt spid="68609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860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0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1" dur="500"/>
                                        <p:tgtEl>
                                          <p:spTgt spid="6860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6860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0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6860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Par">
                      <p:stCondLst>
                        <p:cond delay="indefinite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0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4" dur="500"/>
                                        <p:tgtEl>
                                          <p:spTgt spid="6860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0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7" dur="500"/>
                                        <p:tgtEl>
                                          <p:spTgt spid="6860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0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6860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0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6860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86082" grpId="0" animBg="1"/>
      <p:bldP spid="686088" grpId="0" animBg="1"/>
      <p:bldP spid="686089" grpId="0" animBg="1"/>
      <p:bldP spid="686093" grpId="0" animBg="1"/>
      <p:bldP spid="686094" grpId="0" animBg="1"/>
      <p:bldP spid="686094" grpId="1" animBg="1"/>
      <p:bldP spid="686095" grpId="0" animBg="1"/>
      <p:bldP spid="686095" grpId="1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074" name="Object 2"/>
          <p:cNvGraphicFramePr>
            <a:graphicFrameLocks noChangeAspect="1"/>
          </p:cNvGraphicFramePr>
          <p:nvPr/>
        </p:nvGraphicFramePr>
        <p:xfrm>
          <a:off x="2209801" y="1371600"/>
          <a:ext cx="1127125" cy="1143000"/>
        </p:xfrm>
        <a:graphic>
          <a:graphicData uri="http://schemas.openxmlformats.org/presentationml/2006/ole">
            <p:oleObj spid="_x0000_s3143" name="Clip" r:id="rId4" imgW="704905" imgH="714286" progId="">
              <p:embed/>
            </p:oleObj>
          </a:graphicData>
        </a:graphic>
      </p:graphicFrame>
      <p:graphicFrame>
        <p:nvGraphicFramePr>
          <p:cNvPr id="3075" name="Object 3"/>
          <p:cNvGraphicFramePr>
            <a:graphicFrameLocks noChangeAspect="1"/>
          </p:cNvGraphicFramePr>
          <p:nvPr/>
        </p:nvGraphicFramePr>
        <p:xfrm>
          <a:off x="8458201" y="1524000"/>
          <a:ext cx="436563" cy="609600"/>
        </p:xfrm>
        <a:graphic>
          <a:graphicData uri="http://schemas.openxmlformats.org/presentationml/2006/ole">
            <p:oleObj spid="_x0000_s3144" name="Clip" r:id="rId5" imgW="2046118" imgH="2861953" progId="">
              <p:embed/>
            </p:oleObj>
          </a:graphicData>
        </a:graphic>
      </p:graphicFrame>
      <p:graphicFrame>
        <p:nvGraphicFramePr>
          <p:cNvPr id="3076" name="Object 4"/>
          <p:cNvGraphicFramePr>
            <a:graphicFrameLocks noChangeAspect="1"/>
          </p:cNvGraphicFramePr>
          <p:nvPr/>
        </p:nvGraphicFramePr>
        <p:xfrm>
          <a:off x="5943600" y="152400"/>
          <a:ext cx="336550" cy="685800"/>
        </p:xfrm>
        <a:graphic>
          <a:graphicData uri="http://schemas.openxmlformats.org/presentationml/2006/ole">
            <p:oleObj spid="_x0000_s3145" name="Clip" r:id="rId6" imgW="453858" imgH="908384" progId="">
              <p:embed/>
            </p:oleObj>
          </a:graphicData>
        </a:graphic>
      </p:graphicFrame>
      <p:sp>
        <p:nvSpPr>
          <p:cNvPr id="3077" name="Cloud"/>
          <p:cNvSpPr>
            <a:spLocks noChangeAspect="1" noEditPoints="1" noChangeArrowheads="1"/>
          </p:cNvSpPr>
          <p:nvPr/>
        </p:nvSpPr>
        <p:spPr bwMode="auto">
          <a:xfrm>
            <a:off x="3733801" y="990600"/>
            <a:ext cx="3846513" cy="1600200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2977 w 21600"/>
              <a:gd name="T13" fmla="*/ 3262 h 21600"/>
              <a:gd name="T14" fmla="*/ 17087 w 21600"/>
              <a:gd name="T15" fmla="*/ 17337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 extrusionOk="0">
                <a:moveTo>
                  <a:pt x="1949" y="7180"/>
                </a:moveTo>
                <a:cubicBezTo>
                  <a:pt x="841" y="7336"/>
                  <a:pt x="0" y="8613"/>
                  <a:pt x="0" y="10137"/>
                </a:cubicBezTo>
                <a:cubicBezTo>
                  <a:pt x="-1" y="11192"/>
                  <a:pt x="409" y="12169"/>
                  <a:pt x="1074" y="12702"/>
                </a:cubicBezTo>
                <a:lnTo>
                  <a:pt x="1063" y="12668"/>
                </a:lnTo>
                <a:cubicBezTo>
                  <a:pt x="685" y="13217"/>
                  <a:pt x="475" y="13940"/>
                  <a:pt x="475" y="14690"/>
                </a:cubicBezTo>
                <a:cubicBezTo>
                  <a:pt x="475" y="16325"/>
                  <a:pt x="1451" y="17650"/>
                  <a:pt x="2655" y="17650"/>
                </a:cubicBezTo>
                <a:cubicBezTo>
                  <a:pt x="2739" y="17650"/>
                  <a:pt x="2824" y="17643"/>
                  <a:pt x="2909" y="17629"/>
                </a:cubicBezTo>
                <a:lnTo>
                  <a:pt x="2897" y="17649"/>
                </a:lnTo>
                <a:cubicBezTo>
                  <a:pt x="3585" y="19288"/>
                  <a:pt x="4863" y="20300"/>
                  <a:pt x="6247" y="20300"/>
                </a:cubicBezTo>
                <a:cubicBezTo>
                  <a:pt x="6947" y="20299"/>
                  <a:pt x="7635" y="20039"/>
                  <a:pt x="8235" y="19546"/>
                </a:cubicBezTo>
                <a:lnTo>
                  <a:pt x="8229" y="19550"/>
                </a:lnTo>
                <a:cubicBezTo>
                  <a:pt x="8855" y="20829"/>
                  <a:pt x="9908" y="21597"/>
                  <a:pt x="11036" y="21597"/>
                </a:cubicBezTo>
                <a:cubicBezTo>
                  <a:pt x="12523" y="21596"/>
                  <a:pt x="13836" y="20267"/>
                  <a:pt x="14267" y="18324"/>
                </a:cubicBezTo>
                <a:lnTo>
                  <a:pt x="14270" y="18350"/>
                </a:lnTo>
                <a:cubicBezTo>
                  <a:pt x="14730" y="18740"/>
                  <a:pt x="15260" y="18947"/>
                  <a:pt x="15802" y="18947"/>
                </a:cubicBezTo>
                <a:cubicBezTo>
                  <a:pt x="17390" y="18946"/>
                  <a:pt x="18682" y="17205"/>
                  <a:pt x="18694" y="15045"/>
                </a:cubicBezTo>
                <a:lnTo>
                  <a:pt x="18689" y="15035"/>
                </a:lnTo>
                <a:cubicBezTo>
                  <a:pt x="20357" y="14710"/>
                  <a:pt x="21597" y="12765"/>
                  <a:pt x="21597" y="10472"/>
                </a:cubicBezTo>
                <a:cubicBezTo>
                  <a:pt x="21597" y="9456"/>
                  <a:pt x="21350" y="8469"/>
                  <a:pt x="20896" y="7663"/>
                </a:cubicBezTo>
                <a:lnTo>
                  <a:pt x="20889" y="7661"/>
                </a:lnTo>
                <a:cubicBezTo>
                  <a:pt x="21031" y="7208"/>
                  <a:pt x="21105" y="6721"/>
                  <a:pt x="21105" y="6228"/>
                </a:cubicBezTo>
                <a:cubicBezTo>
                  <a:pt x="21105" y="4588"/>
                  <a:pt x="20299" y="3150"/>
                  <a:pt x="19139" y="2719"/>
                </a:cubicBezTo>
                <a:lnTo>
                  <a:pt x="19148" y="2712"/>
                </a:lnTo>
                <a:cubicBezTo>
                  <a:pt x="18940" y="1142"/>
                  <a:pt x="17933" y="0"/>
                  <a:pt x="16758" y="0"/>
                </a:cubicBezTo>
                <a:cubicBezTo>
                  <a:pt x="16044" y="-1"/>
                  <a:pt x="15367" y="426"/>
                  <a:pt x="14905" y="1165"/>
                </a:cubicBezTo>
                <a:lnTo>
                  <a:pt x="14909" y="1170"/>
                </a:lnTo>
                <a:cubicBezTo>
                  <a:pt x="14497" y="432"/>
                  <a:pt x="13855" y="0"/>
                  <a:pt x="13174" y="0"/>
                </a:cubicBezTo>
                <a:cubicBezTo>
                  <a:pt x="12347" y="-1"/>
                  <a:pt x="11590" y="637"/>
                  <a:pt x="11221" y="1645"/>
                </a:cubicBezTo>
                <a:lnTo>
                  <a:pt x="11229" y="1694"/>
                </a:lnTo>
                <a:cubicBezTo>
                  <a:pt x="10730" y="1024"/>
                  <a:pt x="10058" y="650"/>
                  <a:pt x="9358" y="650"/>
                </a:cubicBezTo>
                <a:cubicBezTo>
                  <a:pt x="8372" y="649"/>
                  <a:pt x="7466" y="1391"/>
                  <a:pt x="7003" y="2578"/>
                </a:cubicBezTo>
                <a:lnTo>
                  <a:pt x="6995" y="2602"/>
                </a:lnTo>
                <a:cubicBezTo>
                  <a:pt x="6477" y="2189"/>
                  <a:pt x="5888" y="1972"/>
                  <a:pt x="5288" y="1972"/>
                </a:cubicBezTo>
                <a:cubicBezTo>
                  <a:pt x="3423" y="1972"/>
                  <a:pt x="1912" y="4029"/>
                  <a:pt x="1912" y="6567"/>
                </a:cubicBezTo>
                <a:cubicBezTo>
                  <a:pt x="1911" y="6774"/>
                  <a:pt x="1922" y="6981"/>
                  <a:pt x="1942" y="7186"/>
                </a:cubicBezTo>
                <a:close/>
              </a:path>
              <a:path w="21600" h="21600" fill="none" extrusionOk="0">
                <a:moveTo>
                  <a:pt x="1074" y="12702"/>
                </a:moveTo>
                <a:cubicBezTo>
                  <a:pt x="1407" y="12969"/>
                  <a:pt x="1786" y="13110"/>
                  <a:pt x="2172" y="13110"/>
                </a:cubicBezTo>
                <a:cubicBezTo>
                  <a:pt x="2228" y="13109"/>
                  <a:pt x="2285" y="13107"/>
                  <a:pt x="2341" y="13101"/>
                </a:cubicBezTo>
              </a:path>
              <a:path w="21600" h="21600" fill="none" extrusionOk="0">
                <a:moveTo>
                  <a:pt x="2909" y="17629"/>
                </a:moveTo>
                <a:cubicBezTo>
                  <a:pt x="3099" y="17599"/>
                  <a:pt x="3285" y="17535"/>
                  <a:pt x="3463" y="17439"/>
                </a:cubicBezTo>
              </a:path>
              <a:path w="21600" h="21600" fill="none" extrusionOk="0">
                <a:moveTo>
                  <a:pt x="7895" y="18680"/>
                </a:moveTo>
                <a:cubicBezTo>
                  <a:pt x="7983" y="18985"/>
                  <a:pt x="8095" y="19277"/>
                  <a:pt x="8229" y="19550"/>
                </a:cubicBezTo>
              </a:path>
              <a:path w="21600" h="21600" fill="none" extrusionOk="0">
                <a:moveTo>
                  <a:pt x="14267" y="18324"/>
                </a:moveTo>
                <a:cubicBezTo>
                  <a:pt x="14336" y="18013"/>
                  <a:pt x="14380" y="17693"/>
                  <a:pt x="14400" y="17370"/>
                </a:cubicBezTo>
              </a:path>
              <a:path w="21600" h="21600" fill="none" extrusionOk="0">
                <a:moveTo>
                  <a:pt x="18694" y="15045"/>
                </a:moveTo>
                <a:cubicBezTo>
                  <a:pt x="18694" y="15034"/>
                  <a:pt x="18695" y="15024"/>
                  <a:pt x="18695" y="15013"/>
                </a:cubicBezTo>
                <a:cubicBezTo>
                  <a:pt x="18695" y="13508"/>
                  <a:pt x="18063" y="12136"/>
                  <a:pt x="17069" y="11477"/>
                </a:cubicBezTo>
              </a:path>
              <a:path w="21600" h="21600" fill="none" extrusionOk="0">
                <a:moveTo>
                  <a:pt x="20165" y="8999"/>
                </a:moveTo>
                <a:cubicBezTo>
                  <a:pt x="20479" y="8635"/>
                  <a:pt x="20726" y="8177"/>
                  <a:pt x="20889" y="7661"/>
                </a:cubicBezTo>
              </a:path>
              <a:path w="21600" h="21600" fill="none" extrusionOk="0">
                <a:moveTo>
                  <a:pt x="19186" y="3344"/>
                </a:moveTo>
                <a:cubicBezTo>
                  <a:pt x="19186" y="3328"/>
                  <a:pt x="19187" y="3313"/>
                  <a:pt x="19187" y="3297"/>
                </a:cubicBezTo>
                <a:cubicBezTo>
                  <a:pt x="19187" y="3101"/>
                  <a:pt x="19174" y="2905"/>
                  <a:pt x="19148" y="2712"/>
                </a:cubicBezTo>
              </a:path>
              <a:path w="21600" h="21600" fill="none" extrusionOk="0">
                <a:moveTo>
                  <a:pt x="14905" y="1165"/>
                </a:moveTo>
                <a:cubicBezTo>
                  <a:pt x="14754" y="1408"/>
                  <a:pt x="14629" y="1679"/>
                  <a:pt x="14535" y="1971"/>
                </a:cubicBezTo>
              </a:path>
              <a:path w="21600" h="21600" fill="none" extrusionOk="0">
                <a:moveTo>
                  <a:pt x="11221" y="1645"/>
                </a:moveTo>
                <a:cubicBezTo>
                  <a:pt x="11140" y="1866"/>
                  <a:pt x="11080" y="2099"/>
                  <a:pt x="11041" y="2340"/>
                </a:cubicBezTo>
              </a:path>
              <a:path w="21600" h="21600" fill="none" extrusionOk="0">
                <a:moveTo>
                  <a:pt x="7645" y="3276"/>
                </a:moveTo>
                <a:cubicBezTo>
                  <a:pt x="7449" y="3016"/>
                  <a:pt x="7231" y="2790"/>
                  <a:pt x="6995" y="2602"/>
                </a:cubicBezTo>
              </a:path>
              <a:path w="21600" h="21600" fill="none" extrusionOk="0">
                <a:moveTo>
                  <a:pt x="1942" y="7186"/>
                </a:moveTo>
                <a:cubicBezTo>
                  <a:pt x="1966" y="7426"/>
                  <a:pt x="2004" y="7663"/>
                  <a:pt x="2056" y="7895"/>
                </a:cubicBezTo>
              </a:path>
            </a:pathLst>
          </a:cu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87110" name="Rectangle 6"/>
          <p:cNvSpPr>
            <a:spLocks noChangeArrowheads="1"/>
          </p:cNvSpPr>
          <p:nvPr/>
        </p:nvSpPr>
        <p:spPr bwMode="auto">
          <a:xfrm>
            <a:off x="1905000" y="3048001"/>
            <a:ext cx="8229600" cy="2625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marL="742950" indent="-28575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1430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6002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20574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 algn="l" eaLnBrk="1" hangingPunct="1">
              <a:lnSpc>
                <a:spcPct val="90000"/>
              </a:lnSpc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</a:pPr>
            <a:r>
              <a:rPr lang="en-US" altLang="en-US" sz="2600" dirty="0">
                <a:solidFill>
                  <a:schemeClr val="tx1"/>
                </a:solidFill>
              </a:rPr>
              <a:t>HTTP client sends its request message: “GET …”</a:t>
            </a:r>
          </a:p>
          <a:p>
            <a:pPr algn="l" eaLnBrk="1" hangingPunct="1">
              <a:lnSpc>
                <a:spcPct val="90000"/>
              </a:lnSpc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</a:pPr>
            <a:r>
              <a:rPr lang="en-US" altLang="en-US" sz="2600" dirty="0">
                <a:solidFill>
                  <a:schemeClr val="tx1"/>
                </a:solidFill>
              </a:rPr>
              <a:t>HTTP server sends a status response: “200 OK”</a:t>
            </a:r>
          </a:p>
          <a:p>
            <a:pPr algn="l" eaLnBrk="1" hangingPunct="1">
              <a:lnSpc>
                <a:spcPct val="90000"/>
              </a:lnSpc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</a:pPr>
            <a:r>
              <a:rPr lang="en-US" altLang="en-US" sz="2600" dirty="0">
                <a:solidFill>
                  <a:schemeClr val="tx1"/>
                </a:solidFill>
              </a:rPr>
              <a:t>HTTP server sends requested file</a:t>
            </a:r>
          </a:p>
          <a:p>
            <a:pPr algn="l" eaLnBrk="1" hangingPunct="1">
              <a:lnSpc>
                <a:spcPct val="90000"/>
              </a:lnSpc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</a:pPr>
            <a:r>
              <a:rPr lang="en-US" altLang="en-US" sz="2600" dirty="0">
                <a:solidFill>
                  <a:schemeClr val="tx1"/>
                </a:solidFill>
              </a:rPr>
              <a:t>Browser displays </a:t>
            </a:r>
            <a:r>
              <a:rPr lang="en-US" altLang="en-US" sz="2600" dirty="0" smtClean="0">
                <a:solidFill>
                  <a:schemeClr val="tx1"/>
                </a:solidFill>
              </a:rPr>
              <a:t>document</a:t>
            </a:r>
            <a:endParaRPr lang="en-US" altLang="en-US" sz="2600" dirty="0">
              <a:solidFill>
                <a:schemeClr val="tx1"/>
              </a:solidFill>
            </a:endParaRPr>
          </a:p>
          <a:p>
            <a:pPr algn="l" eaLnBrk="1" hangingPunct="1">
              <a:lnSpc>
                <a:spcPct val="90000"/>
              </a:lnSpc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</a:pPr>
            <a:r>
              <a:rPr lang="en-US" altLang="en-US" sz="2600" dirty="0">
                <a:solidFill>
                  <a:schemeClr val="tx1"/>
                </a:solidFill>
              </a:rPr>
              <a:t>Clicking a link sets off a chain of events across the Internet!</a:t>
            </a:r>
          </a:p>
          <a:p>
            <a:pPr algn="l" eaLnBrk="1" hangingPunct="1">
              <a:lnSpc>
                <a:spcPct val="90000"/>
              </a:lnSpc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</a:pPr>
            <a:r>
              <a:rPr lang="en-US" altLang="en-US" sz="2600" dirty="0">
                <a:solidFill>
                  <a:schemeClr val="tx1"/>
                </a:solidFill>
              </a:rPr>
              <a:t>Let’s see how protocols &amp; layers come into play…</a:t>
            </a:r>
          </a:p>
        </p:txBody>
      </p:sp>
      <p:sp>
        <p:nvSpPr>
          <p:cNvPr id="687111" name="Line 7"/>
          <p:cNvSpPr>
            <a:spLocks noChangeShapeType="1"/>
          </p:cNvSpPr>
          <p:nvPr/>
        </p:nvSpPr>
        <p:spPr bwMode="auto">
          <a:xfrm flipV="1">
            <a:off x="3505200" y="2065338"/>
            <a:ext cx="4648200" cy="76200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87112" name="Line 8"/>
          <p:cNvSpPr>
            <a:spLocks noChangeShapeType="1"/>
          </p:cNvSpPr>
          <p:nvPr/>
        </p:nvSpPr>
        <p:spPr bwMode="auto">
          <a:xfrm flipV="1">
            <a:off x="3505200" y="1836738"/>
            <a:ext cx="4648200" cy="76200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87113" name="Text Box 9"/>
          <p:cNvSpPr txBox="1">
            <a:spLocks noChangeArrowheads="1"/>
          </p:cNvSpPr>
          <p:nvPr/>
        </p:nvSpPr>
        <p:spPr bwMode="auto">
          <a:xfrm>
            <a:off x="5181600" y="2217738"/>
            <a:ext cx="1524000" cy="304800"/>
          </a:xfrm>
          <a:prstGeom prst="rect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marL="742950" indent="-28575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1430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6002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20574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US" altLang="en-US" sz="1400" b="1">
                <a:solidFill>
                  <a:schemeClr val="tx1"/>
                </a:solidFill>
              </a:rPr>
              <a:t>GET / HTTP/1.1</a:t>
            </a:r>
          </a:p>
        </p:txBody>
      </p:sp>
      <p:sp>
        <p:nvSpPr>
          <p:cNvPr id="687114" name="Text Box 10"/>
          <p:cNvSpPr txBox="1">
            <a:spLocks noChangeArrowheads="1"/>
          </p:cNvSpPr>
          <p:nvPr/>
        </p:nvSpPr>
        <p:spPr bwMode="auto">
          <a:xfrm>
            <a:off x="5334000" y="1455738"/>
            <a:ext cx="990600" cy="304800"/>
          </a:xfrm>
          <a:prstGeom prst="rect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marL="742950" indent="-28575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1430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6002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20574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US" altLang="en-US" sz="1400" b="1">
                <a:solidFill>
                  <a:schemeClr val="tx1"/>
                </a:solidFill>
              </a:rPr>
              <a:t>200 OK</a:t>
            </a:r>
          </a:p>
        </p:txBody>
      </p:sp>
      <p:sp>
        <p:nvSpPr>
          <p:cNvPr id="3083" name="Rectangle 1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 smtClean="0"/>
              <a:t>3.  HTTP</a:t>
            </a:r>
            <a:br>
              <a:rPr lang="en-US" altLang="en-US" dirty="0" smtClean="0"/>
            </a:br>
            <a:endParaRPr lang="en-US" altLang="en-US" dirty="0" smtClean="0"/>
          </a:p>
        </p:txBody>
      </p:sp>
      <p:sp>
        <p:nvSpPr>
          <p:cNvPr id="687116" name="Line 12"/>
          <p:cNvSpPr>
            <a:spLocks noChangeShapeType="1"/>
          </p:cNvSpPr>
          <p:nvPr/>
        </p:nvSpPr>
        <p:spPr bwMode="auto">
          <a:xfrm flipH="1">
            <a:off x="3516314" y="1303338"/>
            <a:ext cx="4325937" cy="76200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87117" name="Rectangle 13"/>
          <p:cNvSpPr>
            <a:spLocks noChangeArrowheads="1"/>
          </p:cNvSpPr>
          <p:nvPr/>
        </p:nvSpPr>
        <p:spPr bwMode="auto">
          <a:xfrm>
            <a:off x="5337175" y="1000125"/>
            <a:ext cx="1290638" cy="228600"/>
          </a:xfrm>
          <a:prstGeom prst="rect">
            <a:avLst/>
          </a:prstGeom>
          <a:solidFill>
            <a:schemeClr val="accent2"/>
          </a:solidFill>
          <a:ln w="9525" algn="ctr">
            <a:solidFill>
              <a:schemeClr val="accent2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marL="742950" indent="-28575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1430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6002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20574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/>
              <a:t>Content</a:t>
            </a:r>
          </a:p>
        </p:txBody>
      </p:sp>
    </p:spTree>
    <p:extLst>
      <p:ext uri="{BB962C8B-B14F-4D97-AF65-F5344CB8AC3E}">
        <p14:creationId xmlns:p14="http://schemas.microsoft.com/office/powerpoint/2010/main" xmlns="" val="27218055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7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87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71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6871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7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687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7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8" dur="500"/>
                                        <p:tgtEl>
                                          <p:spTgt spid="687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7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1" dur="500"/>
                                        <p:tgtEl>
                                          <p:spTgt spid="687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71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4" dur="500"/>
                                        <p:tgtEl>
                                          <p:spTgt spid="6871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71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9" dur="500"/>
                                        <p:tgtEl>
                                          <p:spTgt spid="6871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7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2" dur="500"/>
                                        <p:tgtEl>
                                          <p:spTgt spid="687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7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5" dur="500"/>
                                        <p:tgtEl>
                                          <p:spTgt spid="687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71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0" dur="500"/>
                                        <p:tgtEl>
                                          <p:spTgt spid="6871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2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71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4" dur="1000"/>
                                        <p:tgtEl>
                                          <p:spTgt spid="6871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46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71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8" dur="1000"/>
                                        <p:tgtEl>
                                          <p:spTgt spid="6871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87111" grpId="0" animBg="1"/>
      <p:bldP spid="687112" grpId="0" animBg="1"/>
      <p:bldP spid="687113" grpId="0" animBg="1"/>
      <p:bldP spid="687114" grpId="0" animBg="1"/>
      <p:bldP spid="687116" grpId="0" animBg="1"/>
      <p:bldP spid="687117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1143000" y="584548"/>
            <a:ext cx="9875520" cy="1356360"/>
          </a:xfrm>
        </p:spPr>
        <p:txBody>
          <a:bodyPr/>
          <a:lstStyle/>
          <a:p>
            <a:pPr eaLnBrk="1" hangingPunct="1"/>
            <a:r>
              <a:rPr lang="en-US" altLang="en-US" dirty="0" smtClean="0"/>
              <a:t>Example:  TCP</a:t>
            </a:r>
            <a:br>
              <a:rPr lang="en-US" altLang="en-US" dirty="0" smtClean="0"/>
            </a:br>
            <a:endParaRPr lang="en-US" altLang="en-US" dirty="0" smtClean="0"/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81200" y="1447800"/>
            <a:ext cx="8440738" cy="5016500"/>
          </a:xfrm>
        </p:spPr>
        <p:txBody>
          <a:bodyPr>
            <a:normAutofit lnSpcReduction="10000"/>
          </a:bodyPr>
          <a:lstStyle/>
          <a:p>
            <a:pPr eaLnBrk="1" hangingPunct="1">
              <a:lnSpc>
                <a:spcPct val="90000"/>
              </a:lnSpc>
            </a:pPr>
            <a:r>
              <a:rPr lang="en-US" altLang="en-US" sz="2600" dirty="0"/>
              <a:t>TCP is a transport layer protocol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600" dirty="0"/>
              <a:t>Provides </a:t>
            </a:r>
            <a:r>
              <a:rPr lang="en-US" altLang="en-US" sz="2600" i="1" dirty="0"/>
              <a:t>reliable byte stream service</a:t>
            </a:r>
            <a:r>
              <a:rPr lang="en-US" altLang="en-US" sz="2600" dirty="0"/>
              <a:t> between two processes in two computers across the Internet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600" dirty="0"/>
              <a:t>Sequence numbers keep track of the bytes that have been transmitted and received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600" dirty="0"/>
              <a:t>Error detection and retransmission used to recover from transmission errors and losses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600" dirty="0"/>
              <a:t>TCP is </a:t>
            </a:r>
            <a:r>
              <a:rPr lang="en-US" altLang="en-US" sz="2600" i="1" dirty="0"/>
              <a:t>connection-oriented</a:t>
            </a:r>
            <a:r>
              <a:rPr lang="en-US" altLang="en-US" sz="2600" dirty="0"/>
              <a:t>:  the sender and receiver must first establish an association and set initial sequence numbers before data is transferred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600" dirty="0"/>
              <a:t>Connection ID is specified uniquely by 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n-US" altLang="en-US" i="1" dirty="0"/>
              <a:t>(send port #, send IP address, receive port #, receiver IP address)</a:t>
            </a:r>
          </a:p>
        </p:txBody>
      </p:sp>
    </p:spTree>
    <p:extLst>
      <p:ext uri="{BB962C8B-B14F-4D97-AF65-F5344CB8AC3E}">
        <p14:creationId xmlns:p14="http://schemas.microsoft.com/office/powerpoint/2010/main" xmlns="" val="2691436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463040" y="1178559"/>
            <a:ext cx="9480950" cy="4858987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367419" y="6300592"/>
            <a:ext cx="6872394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/>
              <a:t>Image Source: https://anggipuspitasariii.wordpress.com/2013/12/06/bagaimana-membangun-jaringan-komputer-dan-internet/</a:t>
            </a:r>
          </a:p>
        </p:txBody>
      </p:sp>
    </p:spTree>
    <p:extLst>
      <p:ext uri="{BB962C8B-B14F-4D97-AF65-F5344CB8AC3E}">
        <p14:creationId xmlns:p14="http://schemas.microsoft.com/office/powerpoint/2010/main" xmlns="" val="265746905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 smtClean="0"/>
              <a:t>Example:  HTTP</a:t>
            </a:r>
            <a:br>
              <a:rPr lang="en-US" altLang="en-US" dirty="0" smtClean="0"/>
            </a:br>
            <a:endParaRPr lang="en-US" altLang="en-US" dirty="0" smtClean="0"/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81200" y="1447800"/>
            <a:ext cx="8229600" cy="4648200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en-US" sz="2600" dirty="0" smtClean="0"/>
              <a:t>HTTP is an application layer protocol</a:t>
            </a:r>
          </a:p>
          <a:p>
            <a:pPr eaLnBrk="1" hangingPunct="1"/>
            <a:r>
              <a:rPr lang="en-US" altLang="en-US" sz="2600" dirty="0" smtClean="0"/>
              <a:t>Retrieves documents on behalf of a browser application program</a:t>
            </a:r>
          </a:p>
          <a:p>
            <a:pPr eaLnBrk="1" hangingPunct="1"/>
            <a:r>
              <a:rPr lang="en-US" altLang="en-US" sz="2600" dirty="0" smtClean="0"/>
              <a:t>HTTP specifies fields in request messages and response messages</a:t>
            </a:r>
          </a:p>
          <a:p>
            <a:pPr lvl="1"/>
            <a:r>
              <a:rPr lang="en-US" altLang="en-US" sz="2400" dirty="0" smtClean="0"/>
              <a:t>Request types;  Response codes</a:t>
            </a:r>
          </a:p>
          <a:p>
            <a:pPr lvl="1"/>
            <a:r>
              <a:rPr lang="en-US" altLang="en-US" sz="2400" dirty="0" smtClean="0"/>
              <a:t>Content type, options, cookies, …</a:t>
            </a:r>
          </a:p>
          <a:p>
            <a:pPr eaLnBrk="1" hangingPunct="1"/>
            <a:r>
              <a:rPr lang="en-US" altLang="en-US" sz="2600" dirty="0" smtClean="0"/>
              <a:t>HTTP specifies actions to be taken upon receipt of certain messages </a:t>
            </a:r>
          </a:p>
        </p:txBody>
      </p:sp>
    </p:spTree>
    <p:extLst>
      <p:ext uri="{BB962C8B-B14F-4D97-AF65-F5344CB8AC3E}">
        <p14:creationId xmlns:p14="http://schemas.microsoft.com/office/powerpoint/2010/main" xmlns="" val="22536996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362" name="Group 2"/>
          <p:cNvGrpSpPr>
            <a:grpSpLocks/>
          </p:cNvGrpSpPr>
          <p:nvPr/>
        </p:nvGrpSpPr>
        <p:grpSpPr bwMode="auto">
          <a:xfrm>
            <a:off x="3365500" y="3200401"/>
            <a:ext cx="5060950" cy="855663"/>
            <a:chOff x="1160" y="1570"/>
            <a:chExt cx="3188" cy="649"/>
          </a:xfrm>
        </p:grpSpPr>
        <p:sp>
          <p:nvSpPr>
            <p:cNvPr id="15404" name="Line 3"/>
            <p:cNvSpPr>
              <a:spLocks noChangeShapeType="1"/>
            </p:cNvSpPr>
            <p:nvPr/>
          </p:nvSpPr>
          <p:spPr bwMode="auto">
            <a:xfrm flipH="1" flipV="1">
              <a:off x="4167" y="1570"/>
              <a:ext cx="0" cy="649"/>
            </a:xfrm>
            <a:prstGeom prst="line">
              <a:avLst/>
            </a:prstGeom>
            <a:noFill/>
            <a:ln w="38100" cmpd="dbl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405" name="Line 4"/>
            <p:cNvSpPr>
              <a:spLocks noChangeShapeType="1"/>
            </p:cNvSpPr>
            <p:nvPr/>
          </p:nvSpPr>
          <p:spPr bwMode="auto">
            <a:xfrm>
              <a:off x="4348" y="1570"/>
              <a:ext cx="0" cy="632"/>
            </a:xfrm>
            <a:prstGeom prst="line">
              <a:avLst/>
            </a:prstGeom>
            <a:noFill/>
            <a:ln w="38100" cmpd="dbl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406" name="Line 5"/>
            <p:cNvSpPr>
              <a:spLocks noChangeShapeType="1"/>
            </p:cNvSpPr>
            <p:nvPr/>
          </p:nvSpPr>
          <p:spPr bwMode="auto">
            <a:xfrm flipH="1" flipV="1">
              <a:off x="1160" y="1601"/>
              <a:ext cx="0" cy="591"/>
            </a:xfrm>
            <a:prstGeom prst="line">
              <a:avLst/>
            </a:prstGeom>
            <a:noFill/>
            <a:ln w="38100" cmpd="dbl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407" name="Line 6"/>
            <p:cNvSpPr>
              <a:spLocks noChangeShapeType="1"/>
            </p:cNvSpPr>
            <p:nvPr/>
          </p:nvSpPr>
          <p:spPr bwMode="auto">
            <a:xfrm>
              <a:off x="1332" y="1604"/>
              <a:ext cx="0" cy="608"/>
            </a:xfrm>
            <a:prstGeom prst="line">
              <a:avLst/>
            </a:prstGeom>
            <a:noFill/>
            <a:ln w="38100" cmpd="dbl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5363" name="Rectangle 7"/>
          <p:cNvSpPr>
            <a:spLocks noChangeArrowheads="1"/>
          </p:cNvSpPr>
          <p:nvPr/>
        </p:nvSpPr>
        <p:spPr bwMode="auto">
          <a:xfrm>
            <a:off x="7191375" y="1570038"/>
            <a:ext cx="2451100" cy="1662112"/>
          </a:xfrm>
          <a:prstGeom prst="rect">
            <a:avLst/>
          </a:prstGeom>
          <a:solidFill>
            <a:schemeClr val="hlink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marL="742950" indent="-28575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1430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6002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20574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15364" name="Rectangle 8"/>
          <p:cNvSpPr>
            <a:spLocks noChangeArrowheads="1"/>
          </p:cNvSpPr>
          <p:nvPr/>
        </p:nvSpPr>
        <p:spPr bwMode="auto">
          <a:xfrm>
            <a:off x="2073275" y="4187825"/>
            <a:ext cx="8115300" cy="238125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marL="742950" indent="-28575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1430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6002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20574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 sz="1800">
              <a:solidFill>
                <a:schemeClr val="tx1"/>
              </a:solidFill>
            </a:endParaRPr>
          </a:p>
        </p:txBody>
      </p:sp>
      <p:sp>
        <p:nvSpPr>
          <p:cNvPr id="15365" name="Line 9"/>
          <p:cNvSpPr>
            <a:spLocks noChangeShapeType="1"/>
          </p:cNvSpPr>
          <p:nvPr/>
        </p:nvSpPr>
        <p:spPr bwMode="auto">
          <a:xfrm>
            <a:off x="4572001" y="5257800"/>
            <a:ext cx="2822575" cy="0"/>
          </a:xfrm>
          <a:prstGeom prst="line">
            <a:avLst/>
          </a:prstGeom>
          <a:noFill/>
          <a:ln w="38100">
            <a:solidFill>
              <a:schemeClr val="accent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366" name="Rectangle 10"/>
          <p:cNvSpPr>
            <a:spLocks noChangeArrowheads="1"/>
          </p:cNvSpPr>
          <p:nvPr/>
        </p:nvSpPr>
        <p:spPr bwMode="auto">
          <a:xfrm>
            <a:off x="2341563" y="1614488"/>
            <a:ext cx="2449512" cy="1662112"/>
          </a:xfrm>
          <a:prstGeom prst="rect">
            <a:avLst/>
          </a:prstGeom>
          <a:solidFill>
            <a:schemeClr val="hlink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marL="742950" indent="-28575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1430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6002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20574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15367" name="Rectangle 11"/>
          <p:cNvSpPr>
            <a:spLocks noChangeArrowheads="1"/>
          </p:cNvSpPr>
          <p:nvPr/>
        </p:nvSpPr>
        <p:spPr bwMode="auto">
          <a:xfrm>
            <a:off x="7786689" y="1836739"/>
            <a:ext cx="1183017" cy="9515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38100" cmpd="dbl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>
            <a:lvl1pPr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marL="742950" indent="-28575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1430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6002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20574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2800">
                <a:solidFill>
                  <a:schemeClr val="tx1"/>
                </a:solidFill>
              </a:rPr>
              <a:t>HTTP</a:t>
            </a:r>
          </a:p>
          <a:p>
            <a:r>
              <a:rPr lang="en-US" altLang="en-US" sz="2800">
                <a:solidFill>
                  <a:schemeClr val="tx1"/>
                </a:solidFill>
              </a:rPr>
              <a:t>server</a:t>
            </a:r>
            <a:endParaRPr lang="en-US" altLang="en-US" sz="2000">
              <a:solidFill>
                <a:schemeClr val="tx1"/>
              </a:solidFill>
            </a:endParaRPr>
          </a:p>
        </p:txBody>
      </p:sp>
      <p:sp>
        <p:nvSpPr>
          <p:cNvPr id="15368" name="Rectangle 12"/>
          <p:cNvSpPr>
            <a:spLocks noChangeArrowheads="1"/>
          </p:cNvSpPr>
          <p:nvPr/>
        </p:nvSpPr>
        <p:spPr bwMode="auto">
          <a:xfrm>
            <a:off x="2951164" y="2005014"/>
            <a:ext cx="1120501" cy="9515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38100" cmpd="dbl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>
            <a:lvl1pPr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marL="742950" indent="-28575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1430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6002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20574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2800">
                <a:solidFill>
                  <a:schemeClr val="tx1"/>
                </a:solidFill>
              </a:rPr>
              <a:t>HTTP</a:t>
            </a:r>
          </a:p>
          <a:p>
            <a:r>
              <a:rPr lang="en-US" altLang="en-US" sz="2800">
                <a:solidFill>
                  <a:schemeClr val="tx1"/>
                </a:solidFill>
              </a:rPr>
              <a:t>client</a:t>
            </a:r>
            <a:endParaRPr lang="en-US" altLang="en-US" sz="2000">
              <a:solidFill>
                <a:schemeClr val="tx1"/>
              </a:solidFill>
            </a:endParaRPr>
          </a:p>
        </p:txBody>
      </p:sp>
      <p:sp>
        <p:nvSpPr>
          <p:cNvPr id="15369" name="Rectangle 13"/>
          <p:cNvSpPr>
            <a:spLocks noChangeArrowheads="1"/>
          </p:cNvSpPr>
          <p:nvPr/>
        </p:nvSpPr>
        <p:spPr bwMode="auto">
          <a:xfrm>
            <a:off x="2743201" y="4916489"/>
            <a:ext cx="1787525" cy="979487"/>
          </a:xfrm>
          <a:prstGeom prst="rect">
            <a:avLst/>
          </a:prstGeom>
          <a:solidFill>
            <a:schemeClr val="folHlink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marL="742950" indent="-28575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1430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6002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20574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15370" name="Rectangle 14"/>
          <p:cNvSpPr>
            <a:spLocks noChangeArrowheads="1"/>
          </p:cNvSpPr>
          <p:nvPr/>
        </p:nvSpPr>
        <p:spPr bwMode="auto">
          <a:xfrm>
            <a:off x="7431089" y="4846639"/>
            <a:ext cx="1787525" cy="979487"/>
          </a:xfrm>
          <a:prstGeom prst="rect">
            <a:avLst/>
          </a:prstGeom>
          <a:solidFill>
            <a:schemeClr val="folHlink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marL="742950" indent="-28575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1430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6002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20574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15371" name="Text Box 15"/>
          <p:cNvSpPr txBox="1">
            <a:spLocks noChangeArrowheads="1"/>
          </p:cNvSpPr>
          <p:nvPr/>
        </p:nvSpPr>
        <p:spPr bwMode="auto">
          <a:xfrm>
            <a:off x="7953375" y="5054600"/>
            <a:ext cx="7937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marL="742950" indent="-28575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1430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6002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20574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400">
                <a:solidFill>
                  <a:schemeClr val="tx1"/>
                </a:solidFill>
              </a:rPr>
              <a:t>TCP</a:t>
            </a:r>
          </a:p>
        </p:txBody>
      </p:sp>
      <p:sp>
        <p:nvSpPr>
          <p:cNvPr id="15372" name="Line 16"/>
          <p:cNvSpPr>
            <a:spLocks noChangeShapeType="1"/>
          </p:cNvSpPr>
          <p:nvPr/>
        </p:nvSpPr>
        <p:spPr bwMode="auto">
          <a:xfrm flipH="1">
            <a:off x="4572001" y="5562600"/>
            <a:ext cx="2797175" cy="0"/>
          </a:xfrm>
          <a:prstGeom prst="line">
            <a:avLst/>
          </a:prstGeom>
          <a:noFill/>
          <a:ln w="38100">
            <a:solidFill>
              <a:schemeClr val="accent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373" name="Text Box 17"/>
          <p:cNvSpPr txBox="1">
            <a:spLocks noChangeArrowheads="1"/>
          </p:cNvSpPr>
          <p:nvPr/>
        </p:nvSpPr>
        <p:spPr bwMode="auto">
          <a:xfrm>
            <a:off x="8686801" y="3733800"/>
            <a:ext cx="11668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marL="742950" indent="-28575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1430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6002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20574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400">
                <a:solidFill>
                  <a:schemeClr val="tx1"/>
                </a:solidFill>
              </a:rPr>
              <a:t>Port 80</a:t>
            </a:r>
          </a:p>
        </p:txBody>
      </p:sp>
      <p:sp>
        <p:nvSpPr>
          <p:cNvPr id="15374" name="Text Box 18"/>
          <p:cNvSpPr txBox="1">
            <a:spLocks noChangeArrowheads="1"/>
          </p:cNvSpPr>
          <p:nvPr/>
        </p:nvSpPr>
        <p:spPr bwMode="auto">
          <a:xfrm>
            <a:off x="1524000" y="3810000"/>
            <a:ext cx="150653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marL="742950" indent="-28575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1430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6002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20574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2400">
                <a:solidFill>
                  <a:schemeClr val="tx1"/>
                </a:solidFill>
              </a:rPr>
              <a:t>Port 1127</a:t>
            </a:r>
          </a:p>
        </p:txBody>
      </p:sp>
      <p:sp>
        <p:nvSpPr>
          <p:cNvPr id="15375" name="Line 19"/>
          <p:cNvSpPr>
            <a:spLocks noChangeShapeType="1"/>
          </p:cNvSpPr>
          <p:nvPr/>
        </p:nvSpPr>
        <p:spPr bwMode="auto">
          <a:xfrm>
            <a:off x="4889500" y="1979613"/>
            <a:ext cx="2192338" cy="0"/>
          </a:xfrm>
          <a:prstGeom prst="line">
            <a:avLst/>
          </a:prstGeom>
          <a:noFill/>
          <a:ln w="25400">
            <a:solidFill>
              <a:schemeClr val="tx1"/>
            </a:solidFill>
            <a:prstDash val="dashDot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376" name="Line 20"/>
          <p:cNvSpPr>
            <a:spLocks noChangeShapeType="1"/>
          </p:cNvSpPr>
          <p:nvPr/>
        </p:nvSpPr>
        <p:spPr bwMode="auto">
          <a:xfrm flipH="1">
            <a:off x="4838700" y="2722563"/>
            <a:ext cx="2217738" cy="0"/>
          </a:xfrm>
          <a:prstGeom prst="line">
            <a:avLst/>
          </a:prstGeom>
          <a:noFill/>
          <a:ln w="25400">
            <a:solidFill>
              <a:schemeClr val="tx1"/>
            </a:solidFill>
            <a:prstDash val="dashDot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377" name="Rectangle 21"/>
          <p:cNvSpPr>
            <a:spLocks noChangeArrowheads="1"/>
          </p:cNvSpPr>
          <p:nvPr/>
        </p:nvSpPr>
        <p:spPr bwMode="auto">
          <a:xfrm>
            <a:off x="3206751" y="4095751"/>
            <a:ext cx="665163" cy="195263"/>
          </a:xfrm>
          <a:prstGeom prst="rect">
            <a:avLst/>
          </a:prstGeom>
          <a:solidFill>
            <a:schemeClr val="accent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marL="742950" indent="-28575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1430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6002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20574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15378" name="Rectangle 22"/>
          <p:cNvSpPr>
            <a:spLocks noChangeArrowheads="1"/>
          </p:cNvSpPr>
          <p:nvPr/>
        </p:nvSpPr>
        <p:spPr bwMode="auto">
          <a:xfrm>
            <a:off x="8004176" y="4079876"/>
            <a:ext cx="665163" cy="195263"/>
          </a:xfrm>
          <a:prstGeom prst="rect">
            <a:avLst/>
          </a:prstGeom>
          <a:solidFill>
            <a:schemeClr val="accent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marL="742950" indent="-28575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1430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6002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20574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15379" name="Line 23"/>
          <p:cNvSpPr>
            <a:spLocks noChangeShapeType="1"/>
          </p:cNvSpPr>
          <p:nvPr/>
        </p:nvSpPr>
        <p:spPr bwMode="auto">
          <a:xfrm>
            <a:off x="3659188" y="4314826"/>
            <a:ext cx="0" cy="612775"/>
          </a:xfrm>
          <a:prstGeom prst="line">
            <a:avLst/>
          </a:prstGeom>
          <a:noFill/>
          <a:ln w="38100" cmpd="dbl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380" name="Line 24"/>
          <p:cNvSpPr>
            <a:spLocks noChangeShapeType="1"/>
          </p:cNvSpPr>
          <p:nvPr/>
        </p:nvSpPr>
        <p:spPr bwMode="auto">
          <a:xfrm>
            <a:off x="3379788" y="4311651"/>
            <a:ext cx="0" cy="612775"/>
          </a:xfrm>
          <a:prstGeom prst="line">
            <a:avLst/>
          </a:prstGeom>
          <a:noFill/>
          <a:ln w="38100" cmpd="dbl">
            <a:solidFill>
              <a:schemeClr val="tx1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381" name="Line 25"/>
          <p:cNvSpPr>
            <a:spLocks noChangeShapeType="1"/>
          </p:cNvSpPr>
          <p:nvPr/>
        </p:nvSpPr>
        <p:spPr bwMode="auto">
          <a:xfrm>
            <a:off x="8456613" y="4271964"/>
            <a:ext cx="0" cy="612775"/>
          </a:xfrm>
          <a:prstGeom prst="line">
            <a:avLst/>
          </a:prstGeom>
          <a:noFill/>
          <a:ln w="38100" cmpd="dbl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382" name="Line 26"/>
          <p:cNvSpPr>
            <a:spLocks noChangeShapeType="1"/>
          </p:cNvSpPr>
          <p:nvPr/>
        </p:nvSpPr>
        <p:spPr bwMode="auto">
          <a:xfrm>
            <a:off x="8202613" y="4256089"/>
            <a:ext cx="0" cy="612775"/>
          </a:xfrm>
          <a:prstGeom prst="line">
            <a:avLst/>
          </a:prstGeom>
          <a:noFill/>
          <a:ln w="38100" cmpd="dbl">
            <a:solidFill>
              <a:schemeClr val="tx1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383" name="Rectangle 27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 smtClean="0"/>
              <a:t>HTTP uses service of TCP</a:t>
            </a:r>
            <a:br>
              <a:rPr lang="en-US" altLang="en-US" dirty="0" smtClean="0"/>
            </a:br>
            <a:endParaRPr lang="en-US" altLang="en-US" dirty="0" smtClean="0"/>
          </a:p>
        </p:txBody>
      </p:sp>
      <p:sp>
        <p:nvSpPr>
          <p:cNvPr id="15384" name="Text Box 28"/>
          <p:cNvSpPr txBox="1">
            <a:spLocks noChangeArrowheads="1"/>
          </p:cNvSpPr>
          <p:nvPr/>
        </p:nvSpPr>
        <p:spPr bwMode="auto">
          <a:xfrm>
            <a:off x="3200400" y="5181600"/>
            <a:ext cx="7937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marL="742950" indent="-28575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1430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6002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20574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400">
                <a:solidFill>
                  <a:schemeClr val="tx1"/>
                </a:solidFill>
              </a:rPr>
              <a:t>TCP</a:t>
            </a:r>
          </a:p>
        </p:txBody>
      </p:sp>
      <p:sp>
        <p:nvSpPr>
          <p:cNvPr id="693277" name="Text Box 29"/>
          <p:cNvSpPr txBox="1">
            <a:spLocks noChangeArrowheads="1"/>
          </p:cNvSpPr>
          <p:nvPr/>
        </p:nvSpPr>
        <p:spPr bwMode="auto">
          <a:xfrm>
            <a:off x="7842250" y="2897188"/>
            <a:ext cx="1212850" cy="366712"/>
          </a:xfrm>
          <a:prstGeom prst="rect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marL="742950" indent="-28575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1430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6002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20574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 algn="l" eaLnBrk="1" hangingPunct="1"/>
            <a:r>
              <a:rPr lang="en-US" altLang="en-US" sz="1800">
                <a:solidFill>
                  <a:schemeClr val="tx1"/>
                </a:solidFill>
              </a:rPr>
              <a:t>Response</a:t>
            </a:r>
          </a:p>
        </p:txBody>
      </p:sp>
      <p:sp>
        <p:nvSpPr>
          <p:cNvPr id="693278" name="Text Box 30"/>
          <p:cNvSpPr txBox="1">
            <a:spLocks noChangeArrowheads="1"/>
          </p:cNvSpPr>
          <p:nvPr/>
        </p:nvSpPr>
        <p:spPr bwMode="auto">
          <a:xfrm>
            <a:off x="3536950" y="3138488"/>
            <a:ext cx="654050" cy="366712"/>
          </a:xfrm>
          <a:prstGeom prst="rect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marL="742950" indent="-28575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1430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6002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20574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 algn="l" eaLnBrk="1" hangingPunct="1"/>
            <a:r>
              <a:rPr lang="en-US" altLang="en-US" sz="1800">
                <a:solidFill>
                  <a:schemeClr val="tx1"/>
                </a:solidFill>
              </a:rPr>
              <a:t>GET</a:t>
            </a:r>
          </a:p>
        </p:txBody>
      </p:sp>
      <p:grpSp>
        <p:nvGrpSpPr>
          <p:cNvPr id="3" name="Group 31"/>
          <p:cNvGrpSpPr>
            <a:grpSpLocks/>
          </p:cNvGrpSpPr>
          <p:nvPr/>
        </p:nvGrpSpPr>
        <p:grpSpPr bwMode="auto">
          <a:xfrm>
            <a:off x="2755900" y="5099051"/>
            <a:ext cx="2027238" cy="555625"/>
            <a:chOff x="2163" y="2064"/>
            <a:chExt cx="1277" cy="350"/>
          </a:xfrm>
        </p:grpSpPr>
        <p:grpSp>
          <p:nvGrpSpPr>
            <p:cNvPr id="15397" name="Group 32"/>
            <p:cNvGrpSpPr>
              <a:grpSpLocks/>
            </p:cNvGrpSpPr>
            <p:nvPr/>
          </p:nvGrpSpPr>
          <p:grpSpPr bwMode="auto">
            <a:xfrm>
              <a:off x="2163" y="2064"/>
              <a:ext cx="1277" cy="350"/>
              <a:chOff x="912" y="3204"/>
              <a:chExt cx="1277" cy="350"/>
            </a:xfrm>
          </p:grpSpPr>
          <p:sp>
            <p:nvSpPr>
              <p:cNvPr id="15399" name="Text Box 33"/>
              <p:cNvSpPr txBox="1">
                <a:spLocks noChangeArrowheads="1"/>
              </p:cNvSpPr>
              <p:nvPr/>
            </p:nvSpPr>
            <p:spPr bwMode="auto">
              <a:xfrm>
                <a:off x="1153" y="3204"/>
                <a:ext cx="500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254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>
                <a:spAutoFit/>
              </a:bodyPr>
              <a:lstStyle>
                <a:lvl1pPr>
                  <a:defRPr sz="16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 sz="16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 sz="16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 sz="16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 sz="16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9pPr>
              </a:lstStyle>
              <a:p>
                <a:pPr>
                  <a:spcBef>
                    <a:spcPct val="50000"/>
                  </a:spcBef>
                </a:pPr>
                <a:r>
                  <a:rPr lang="en-US" altLang="en-US" sz="2400">
                    <a:solidFill>
                      <a:schemeClr val="tx1"/>
                    </a:solidFill>
                  </a:rPr>
                  <a:t>TCP</a:t>
                </a:r>
              </a:p>
            </p:txBody>
          </p:sp>
          <p:grpSp>
            <p:nvGrpSpPr>
              <p:cNvPr id="15400" name="Group 34"/>
              <p:cNvGrpSpPr>
                <a:grpSpLocks/>
              </p:cNvGrpSpPr>
              <p:nvPr/>
            </p:nvGrpSpPr>
            <p:grpSpPr bwMode="auto">
              <a:xfrm>
                <a:off x="912" y="3216"/>
                <a:ext cx="1277" cy="338"/>
                <a:chOff x="2227" y="2878"/>
                <a:chExt cx="1277" cy="338"/>
              </a:xfrm>
            </p:grpSpPr>
            <p:sp>
              <p:nvSpPr>
                <p:cNvPr id="15401" name="Rectangle 35"/>
                <p:cNvSpPr>
                  <a:spLocks noChangeArrowheads="1"/>
                </p:cNvSpPr>
                <p:nvPr/>
              </p:nvSpPr>
              <p:spPr bwMode="auto">
                <a:xfrm>
                  <a:off x="2227" y="2878"/>
                  <a:ext cx="1250" cy="337"/>
                </a:xfrm>
                <a:prstGeom prst="rect">
                  <a:avLst/>
                </a:prstGeom>
                <a:solidFill>
                  <a:schemeClr val="accent1"/>
                </a:solidFill>
                <a:ln w="254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>
                    <a:defRPr sz="1600">
                      <a:solidFill>
                        <a:srgbClr val="000000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defRPr sz="1600">
                      <a:solidFill>
                        <a:srgbClr val="000000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defRPr sz="1600">
                      <a:solidFill>
                        <a:srgbClr val="000000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defRPr sz="1600">
                      <a:solidFill>
                        <a:srgbClr val="000000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defRPr sz="1600">
                      <a:solidFill>
                        <a:srgbClr val="000000"/>
                      </a:solidFill>
                      <a:latin typeface="Arial" panose="020B0604020202020204" pitchFamily="34" charset="0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>
                      <a:solidFill>
                        <a:srgbClr val="000000"/>
                      </a:solidFill>
                      <a:latin typeface="Arial" panose="020B0604020202020204" pitchFamily="34" charset="0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>
                      <a:solidFill>
                        <a:srgbClr val="000000"/>
                      </a:solidFill>
                      <a:latin typeface="Arial" panose="020B0604020202020204" pitchFamily="34" charset="0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>
                      <a:solidFill>
                        <a:srgbClr val="000000"/>
                      </a:solidFill>
                      <a:latin typeface="Arial" panose="020B0604020202020204" pitchFamily="34" charset="0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>
                      <a:solidFill>
                        <a:srgbClr val="000000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endParaRPr lang="en-US" altLang="en-US"/>
                </a:p>
              </p:txBody>
            </p:sp>
            <p:sp>
              <p:nvSpPr>
                <p:cNvPr id="15402" name="Text Box 36"/>
                <p:cNvSpPr txBox="1">
                  <a:spLocks noChangeArrowheads="1"/>
                </p:cNvSpPr>
                <p:nvPr/>
              </p:nvSpPr>
              <p:spPr bwMode="auto">
                <a:xfrm>
                  <a:off x="2788" y="2917"/>
                  <a:ext cx="716" cy="23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254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>
                  <a:spAutoFit/>
                </a:bodyPr>
                <a:lstStyle>
                  <a:lvl1pPr>
                    <a:defRPr sz="1600">
                      <a:solidFill>
                        <a:srgbClr val="000000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defRPr sz="1600">
                      <a:solidFill>
                        <a:srgbClr val="000000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defRPr sz="1600">
                      <a:solidFill>
                        <a:srgbClr val="000000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defRPr sz="1600">
                      <a:solidFill>
                        <a:srgbClr val="000000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defRPr sz="1600">
                      <a:solidFill>
                        <a:srgbClr val="000000"/>
                      </a:solidFill>
                      <a:latin typeface="Arial" panose="020B0604020202020204" pitchFamily="34" charset="0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>
                      <a:solidFill>
                        <a:srgbClr val="000000"/>
                      </a:solidFill>
                      <a:latin typeface="Arial" panose="020B0604020202020204" pitchFamily="34" charset="0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>
                      <a:solidFill>
                        <a:srgbClr val="000000"/>
                      </a:solidFill>
                      <a:latin typeface="Arial" panose="020B0604020202020204" pitchFamily="34" charset="0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>
                      <a:solidFill>
                        <a:srgbClr val="000000"/>
                      </a:solidFill>
                      <a:latin typeface="Arial" panose="020B0604020202020204" pitchFamily="34" charset="0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>
                      <a:solidFill>
                        <a:srgbClr val="000000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50000"/>
                    </a:spcBef>
                  </a:pPr>
                  <a:r>
                    <a:rPr lang="en-US" altLang="en-US" sz="1800">
                      <a:solidFill>
                        <a:schemeClr val="tx1"/>
                      </a:solidFill>
                    </a:rPr>
                    <a:t>80, 1127 </a:t>
                  </a:r>
                </a:p>
              </p:txBody>
            </p:sp>
            <p:sp>
              <p:nvSpPr>
                <p:cNvPr id="15403" name="Line 37"/>
                <p:cNvSpPr>
                  <a:spLocks noChangeShapeType="1"/>
                </p:cNvSpPr>
                <p:nvPr/>
              </p:nvSpPr>
              <p:spPr bwMode="auto">
                <a:xfrm>
                  <a:off x="2794" y="2879"/>
                  <a:ext cx="0" cy="337"/>
                </a:xfrm>
                <a:prstGeom prst="line">
                  <a:avLst/>
                </a:prstGeom>
                <a:noFill/>
                <a:ln w="254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</p:grpSp>
        <p:sp>
          <p:nvSpPr>
            <p:cNvPr id="15398" name="Text Box 38"/>
            <p:cNvSpPr txBox="1">
              <a:spLocks noChangeArrowheads="1"/>
            </p:cNvSpPr>
            <p:nvPr/>
          </p:nvSpPr>
          <p:spPr bwMode="auto">
            <a:xfrm>
              <a:off x="2259" y="2112"/>
              <a:ext cx="412" cy="23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9pPr>
            </a:lstStyle>
            <a:p>
              <a:pPr algn="l" eaLnBrk="1" hangingPunct="1"/>
              <a:r>
                <a:rPr lang="en-US" altLang="en-US" sz="1800">
                  <a:solidFill>
                    <a:schemeClr val="tx1"/>
                  </a:solidFill>
                </a:rPr>
                <a:t>GET</a:t>
              </a:r>
            </a:p>
          </p:txBody>
        </p:sp>
      </p:grpSp>
      <p:grpSp>
        <p:nvGrpSpPr>
          <p:cNvPr id="6" name="Group 39"/>
          <p:cNvGrpSpPr>
            <a:grpSpLocks/>
          </p:cNvGrpSpPr>
          <p:nvPr/>
        </p:nvGrpSpPr>
        <p:grpSpPr bwMode="auto">
          <a:xfrm>
            <a:off x="6931025" y="5099051"/>
            <a:ext cx="2736850" cy="561975"/>
            <a:chOff x="2160" y="3600"/>
            <a:chExt cx="1724" cy="354"/>
          </a:xfrm>
        </p:grpSpPr>
        <p:grpSp>
          <p:nvGrpSpPr>
            <p:cNvPr id="15391" name="Group 40"/>
            <p:cNvGrpSpPr>
              <a:grpSpLocks/>
            </p:cNvGrpSpPr>
            <p:nvPr/>
          </p:nvGrpSpPr>
          <p:grpSpPr bwMode="auto">
            <a:xfrm>
              <a:off x="2160" y="3600"/>
              <a:ext cx="1724" cy="354"/>
              <a:chOff x="2064" y="3600"/>
              <a:chExt cx="1476" cy="354"/>
            </a:xfrm>
          </p:grpSpPr>
          <p:sp>
            <p:nvSpPr>
              <p:cNvPr id="15394" name="Rectangle 41"/>
              <p:cNvSpPr>
                <a:spLocks noChangeArrowheads="1"/>
              </p:cNvSpPr>
              <p:nvPr/>
            </p:nvSpPr>
            <p:spPr bwMode="auto">
              <a:xfrm>
                <a:off x="2064" y="3606"/>
                <a:ext cx="1476" cy="330"/>
              </a:xfrm>
              <a:prstGeom prst="rect">
                <a:avLst/>
              </a:prstGeom>
              <a:solidFill>
                <a:schemeClr val="accent1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16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 sz="16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 sz="16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 sz="16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 sz="16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15395" name="Text Box 42"/>
              <p:cNvSpPr txBox="1">
                <a:spLocks noChangeArrowheads="1"/>
              </p:cNvSpPr>
              <p:nvPr/>
            </p:nvSpPr>
            <p:spPr bwMode="auto">
              <a:xfrm>
                <a:off x="2112" y="3668"/>
                <a:ext cx="667" cy="2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254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6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 sz="16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 sz="16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 sz="16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 sz="16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9pPr>
              </a:lstStyle>
              <a:p>
                <a:pPr>
                  <a:spcBef>
                    <a:spcPct val="50000"/>
                  </a:spcBef>
                </a:pPr>
                <a:r>
                  <a:rPr lang="en-US" altLang="en-US" sz="1800">
                    <a:solidFill>
                      <a:schemeClr val="tx1"/>
                    </a:solidFill>
                  </a:rPr>
                  <a:t>1127, 80</a:t>
                </a:r>
              </a:p>
            </p:txBody>
          </p:sp>
          <p:sp>
            <p:nvSpPr>
              <p:cNvPr id="15396" name="Line 43"/>
              <p:cNvSpPr>
                <a:spLocks noChangeShapeType="1"/>
              </p:cNvSpPr>
              <p:nvPr/>
            </p:nvSpPr>
            <p:spPr bwMode="auto">
              <a:xfrm>
                <a:off x="2827" y="3600"/>
                <a:ext cx="0" cy="354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15392" name="Text Box 44"/>
            <p:cNvSpPr txBox="1">
              <a:spLocks noChangeArrowheads="1"/>
            </p:cNvSpPr>
            <p:nvPr/>
          </p:nvSpPr>
          <p:spPr bwMode="auto">
            <a:xfrm>
              <a:off x="3024" y="3648"/>
              <a:ext cx="460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9pPr>
            </a:lstStyle>
            <a:p>
              <a:pPr algn="l" eaLnBrk="1" hangingPunct="1"/>
              <a:r>
                <a:rPr lang="en-US" altLang="en-US" sz="1800">
                  <a:solidFill>
                    <a:schemeClr val="tx1"/>
                  </a:solidFill>
                </a:rPr>
                <a:t>bytes</a:t>
              </a:r>
            </a:p>
          </p:txBody>
        </p:sp>
        <p:sp>
          <p:nvSpPr>
            <p:cNvPr id="15393" name="Text Box 45"/>
            <p:cNvSpPr txBox="1">
              <a:spLocks noChangeArrowheads="1"/>
            </p:cNvSpPr>
            <p:nvPr/>
          </p:nvSpPr>
          <p:spPr bwMode="auto">
            <a:xfrm>
              <a:off x="3071" y="3650"/>
              <a:ext cx="764" cy="23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9pPr>
            </a:lstStyle>
            <a:p>
              <a:pPr algn="l" eaLnBrk="1" hangingPunct="1"/>
              <a:r>
                <a:rPr lang="en-US" altLang="en-US" sz="1800">
                  <a:solidFill>
                    <a:schemeClr val="tx1"/>
                  </a:solidFill>
                </a:rPr>
                <a:t>Response</a:t>
              </a:r>
            </a:p>
          </p:txBody>
        </p:sp>
      </p:grpSp>
      <p:sp>
        <p:nvSpPr>
          <p:cNvPr id="693294" name="Rectangle 46"/>
          <p:cNvSpPr>
            <a:spLocks noChangeArrowheads="1"/>
          </p:cNvSpPr>
          <p:nvPr/>
        </p:nvSpPr>
        <p:spPr bwMode="auto">
          <a:xfrm>
            <a:off x="8069264" y="5099051"/>
            <a:ext cx="682625" cy="379413"/>
          </a:xfrm>
          <a:prstGeom prst="rect">
            <a:avLst/>
          </a:prstGeom>
          <a:solidFill>
            <a:schemeClr val="accent2"/>
          </a:solidFill>
          <a:ln w="9525" algn="ctr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marL="742950" indent="-28575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1430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6002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20574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000"/>
              <a:t>GET</a:t>
            </a:r>
          </a:p>
        </p:txBody>
      </p:sp>
      <p:sp>
        <p:nvSpPr>
          <p:cNvPr id="693295" name="Text Box 47"/>
          <p:cNvSpPr txBox="1">
            <a:spLocks noChangeArrowheads="1"/>
          </p:cNvSpPr>
          <p:nvPr/>
        </p:nvSpPr>
        <p:spPr bwMode="auto">
          <a:xfrm>
            <a:off x="2908300" y="5175251"/>
            <a:ext cx="1212850" cy="366713"/>
          </a:xfrm>
          <a:prstGeom prst="rect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marL="742950" indent="-28575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1430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6002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20574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800"/>
              <a:t>Response</a:t>
            </a:r>
          </a:p>
        </p:txBody>
      </p:sp>
    </p:spTree>
    <p:extLst>
      <p:ext uri="{BB962C8B-B14F-4D97-AF65-F5344CB8AC3E}">
        <p14:creationId xmlns:p14="http://schemas.microsoft.com/office/powerpoint/2010/main" xmlns="" val="2428192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 2.22222E-6 L 0.0 0.28889 " pathEditMode="relative" rAng="0" ptsTypes="AA">
                                      <p:cBhvr>
                                        <p:cTn id="6" dur="1000" fill="hold"/>
                                        <p:tgtEl>
                                          <p:spTgt spid="69327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444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5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0" dur="500"/>
                                        <p:tgtEl>
                                          <p:spTgt spid="6932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93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042 -0.01088 L 0.51389 -0.01829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174" y="-37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3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6" dur="500"/>
                                        <p:tgtEl>
                                          <p:spTgt spid="6932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64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 0.0  L 0.0 -0.33333  E" pathEditMode="relative" ptsTypes="">
                                      <p:cBhvr>
                                        <p:cTn id="30" dur="2000" fill="hold"/>
                                        <p:tgtEl>
                                          <p:spTgt spid="69329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5" presetClass="exit" presetSubtype="1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34" dur="500"/>
                                        <p:tgtEl>
                                          <p:spTgt spid="69329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93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3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0" dur="500"/>
                                        <p:tgtEl>
                                          <p:spTgt spid="6932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 0.0  L 0.0 0.33333  E" pathEditMode="relative" ptsTypes="">
                                      <p:cBhvr>
                                        <p:cTn id="44" dur="2000" fill="hold"/>
                                        <p:tgtEl>
                                          <p:spTgt spid="69327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5" presetClass="exit" presetSubtype="1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48" dur="500"/>
                                        <p:tgtEl>
                                          <p:spTgt spid="69327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93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84 -0.01875 L -0.48819 -0.0044 " pathEditMode="relative" rAng="0" ptsTypes="AA">
                                      <p:cBhvr>
                                        <p:cTn id="5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330" y="71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6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3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4" dur="500"/>
                                        <p:tgtEl>
                                          <p:spTgt spid="6932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 nodeType="clickPar">
                      <p:stCondLst>
                        <p:cond delay="indefinite"/>
                      </p:stCondLst>
                      <p:childTnLst>
                        <p:par>
                          <p:cTn id="6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7" presetID="64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 0.0  L 0.0 -0.33333  E" pathEditMode="relative" ptsTypes="">
                                      <p:cBhvr>
                                        <p:cTn id="68" dur="2000" fill="hold"/>
                                        <p:tgtEl>
                                          <p:spTgt spid="69329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93277" grpId="0" animBg="1"/>
      <p:bldP spid="693277" grpId="1" animBg="1"/>
      <p:bldP spid="693277" grpId="2" animBg="1"/>
      <p:bldP spid="693278" grpId="0" animBg="1"/>
      <p:bldP spid="693278" grpId="1" animBg="1"/>
      <p:bldP spid="693294" grpId="0" animBg="1"/>
      <p:bldP spid="693294" grpId="1" animBg="1"/>
      <p:bldP spid="693294" grpId="2" animBg="1"/>
      <p:bldP spid="693295" grpId="0" animBg="1"/>
      <p:bldP spid="693295" grpId="1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 smtClean="0"/>
              <a:t>Example:  UDP</a:t>
            </a:r>
            <a:br>
              <a:rPr lang="en-US" altLang="en-US" dirty="0" smtClean="0"/>
            </a:br>
            <a:endParaRPr lang="en-US" altLang="en-US" dirty="0" smtClean="0"/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81200" y="1447800"/>
            <a:ext cx="8229600" cy="46482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sz="2600" dirty="0" smtClean="0"/>
              <a:t>UDP is a transport layer protocol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600" dirty="0" smtClean="0"/>
              <a:t>Provides </a:t>
            </a:r>
            <a:r>
              <a:rPr lang="en-US" altLang="en-US" sz="2600" i="1" dirty="0" smtClean="0"/>
              <a:t>best-effort datagram service</a:t>
            </a:r>
            <a:r>
              <a:rPr lang="en-US" altLang="en-US" sz="2600" dirty="0" smtClean="0"/>
              <a:t> between two processes in two computers across the Internet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600" dirty="0" smtClean="0"/>
              <a:t>Port numbers distinguish various processes in the same machine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600" dirty="0" smtClean="0"/>
              <a:t>UDP is </a:t>
            </a:r>
            <a:r>
              <a:rPr lang="en-US" altLang="en-US" sz="2600" i="1" dirty="0" smtClean="0"/>
              <a:t>connectionless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600" dirty="0" smtClean="0"/>
              <a:t>Datagram is sent immediately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600" dirty="0" smtClean="0"/>
              <a:t>Quick, simple, but </a:t>
            </a:r>
            <a:r>
              <a:rPr lang="en-US" altLang="en-US" dirty="0" smtClean="0"/>
              <a:t>not reliable</a:t>
            </a:r>
          </a:p>
        </p:txBody>
      </p:sp>
    </p:spTree>
    <p:extLst>
      <p:ext uri="{BB962C8B-B14F-4D97-AF65-F5344CB8AC3E}">
        <p14:creationId xmlns:p14="http://schemas.microsoft.com/office/powerpoint/2010/main" xmlns="" val="37901869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 smtClean="0"/>
              <a:t>Example:  DNS Protocol</a:t>
            </a:r>
            <a:br>
              <a:rPr lang="en-US" altLang="en-US" dirty="0" smtClean="0"/>
            </a:br>
            <a:endParaRPr lang="en-US" altLang="en-US" dirty="0" smtClean="0"/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81200" y="1447800"/>
            <a:ext cx="8229600" cy="4648200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en-US" sz="2600" dirty="0" smtClean="0"/>
              <a:t>DNS protocol is an application layer protocol</a:t>
            </a:r>
          </a:p>
          <a:p>
            <a:pPr eaLnBrk="1" hangingPunct="1"/>
            <a:r>
              <a:rPr lang="en-US" altLang="en-US" sz="2600" dirty="0" smtClean="0"/>
              <a:t>DNS is a distributed database that resides in multiple machines in the Internet</a:t>
            </a:r>
          </a:p>
          <a:p>
            <a:pPr eaLnBrk="1" hangingPunct="1"/>
            <a:r>
              <a:rPr lang="en-US" altLang="en-US" sz="2600" dirty="0" smtClean="0"/>
              <a:t>DNS protocol allows queries of different types</a:t>
            </a:r>
          </a:p>
          <a:p>
            <a:pPr lvl="1" eaLnBrk="1" hangingPunct="1"/>
            <a:r>
              <a:rPr lang="en-US" altLang="en-US" sz="2600" dirty="0" smtClean="0"/>
              <a:t>Name-to-address or Address-to-name</a:t>
            </a:r>
          </a:p>
          <a:p>
            <a:pPr eaLnBrk="1" hangingPunct="1"/>
            <a:r>
              <a:rPr lang="en-US" altLang="en-US" sz="2600" dirty="0" smtClean="0"/>
              <a:t>DNS usually involves short messages and so uses service provided by UDP</a:t>
            </a:r>
          </a:p>
          <a:p>
            <a:pPr eaLnBrk="1" hangingPunct="1"/>
            <a:r>
              <a:rPr lang="en-US" altLang="en-US" sz="2600" dirty="0" smtClean="0"/>
              <a:t>Well-known port 53 </a:t>
            </a:r>
          </a:p>
        </p:txBody>
      </p:sp>
    </p:spTree>
    <p:extLst>
      <p:ext uri="{BB962C8B-B14F-4D97-AF65-F5344CB8AC3E}">
        <p14:creationId xmlns:p14="http://schemas.microsoft.com/office/powerpoint/2010/main" xmlns="" val="21186123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098" name="Object 2"/>
          <p:cNvGraphicFramePr>
            <a:graphicFrameLocks noChangeAspect="1"/>
          </p:cNvGraphicFramePr>
          <p:nvPr/>
        </p:nvGraphicFramePr>
        <p:xfrm>
          <a:off x="2209801" y="1371600"/>
          <a:ext cx="1127125" cy="1143000"/>
        </p:xfrm>
        <a:graphic>
          <a:graphicData uri="http://schemas.openxmlformats.org/presentationml/2006/ole">
            <p:oleObj spid="_x0000_s4213" name="Clip" r:id="rId3" imgW="704905" imgH="714286" progId="">
              <p:embed/>
            </p:oleObj>
          </a:graphicData>
        </a:graphic>
      </p:graphicFrame>
      <p:graphicFrame>
        <p:nvGraphicFramePr>
          <p:cNvPr id="4099" name="Object 3"/>
          <p:cNvGraphicFramePr>
            <a:graphicFrameLocks noChangeAspect="1"/>
          </p:cNvGraphicFramePr>
          <p:nvPr/>
        </p:nvGraphicFramePr>
        <p:xfrm>
          <a:off x="8077201" y="1524000"/>
          <a:ext cx="436563" cy="609600"/>
        </p:xfrm>
        <a:graphic>
          <a:graphicData uri="http://schemas.openxmlformats.org/presentationml/2006/ole">
            <p:oleObj spid="_x0000_s4214" name="Clip" r:id="rId4" imgW="2046118" imgH="2861953" progId="">
              <p:embed/>
            </p:oleObj>
          </a:graphicData>
        </a:graphic>
      </p:graphicFrame>
      <p:graphicFrame>
        <p:nvGraphicFramePr>
          <p:cNvPr id="4100" name="Object 4"/>
          <p:cNvGraphicFramePr>
            <a:graphicFrameLocks noChangeAspect="1"/>
          </p:cNvGraphicFramePr>
          <p:nvPr/>
        </p:nvGraphicFramePr>
        <p:xfrm>
          <a:off x="4114800" y="152400"/>
          <a:ext cx="336550" cy="685800"/>
        </p:xfrm>
        <a:graphic>
          <a:graphicData uri="http://schemas.openxmlformats.org/presentationml/2006/ole">
            <p:oleObj spid="_x0000_s4215" name="Clip" r:id="rId5" imgW="453858" imgH="908384" progId="">
              <p:embed/>
            </p:oleObj>
          </a:graphicData>
        </a:graphic>
      </p:graphicFrame>
      <p:sp>
        <p:nvSpPr>
          <p:cNvPr id="4103" name="Cloud"/>
          <p:cNvSpPr>
            <a:spLocks noChangeAspect="1" noEditPoints="1" noChangeArrowheads="1"/>
          </p:cNvSpPr>
          <p:nvPr/>
        </p:nvSpPr>
        <p:spPr bwMode="auto">
          <a:xfrm>
            <a:off x="3657601" y="762000"/>
            <a:ext cx="4151313" cy="1600200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2977 w 21600"/>
              <a:gd name="T13" fmla="*/ 3262 h 21600"/>
              <a:gd name="T14" fmla="*/ 17087 w 21600"/>
              <a:gd name="T15" fmla="*/ 17337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 extrusionOk="0">
                <a:moveTo>
                  <a:pt x="1949" y="7180"/>
                </a:moveTo>
                <a:cubicBezTo>
                  <a:pt x="841" y="7336"/>
                  <a:pt x="0" y="8613"/>
                  <a:pt x="0" y="10137"/>
                </a:cubicBezTo>
                <a:cubicBezTo>
                  <a:pt x="-1" y="11192"/>
                  <a:pt x="409" y="12169"/>
                  <a:pt x="1074" y="12702"/>
                </a:cubicBezTo>
                <a:lnTo>
                  <a:pt x="1063" y="12668"/>
                </a:lnTo>
                <a:cubicBezTo>
                  <a:pt x="685" y="13217"/>
                  <a:pt x="475" y="13940"/>
                  <a:pt x="475" y="14690"/>
                </a:cubicBezTo>
                <a:cubicBezTo>
                  <a:pt x="475" y="16325"/>
                  <a:pt x="1451" y="17650"/>
                  <a:pt x="2655" y="17650"/>
                </a:cubicBezTo>
                <a:cubicBezTo>
                  <a:pt x="2739" y="17650"/>
                  <a:pt x="2824" y="17643"/>
                  <a:pt x="2909" y="17629"/>
                </a:cubicBezTo>
                <a:lnTo>
                  <a:pt x="2897" y="17649"/>
                </a:lnTo>
                <a:cubicBezTo>
                  <a:pt x="3585" y="19288"/>
                  <a:pt x="4863" y="20300"/>
                  <a:pt x="6247" y="20300"/>
                </a:cubicBezTo>
                <a:cubicBezTo>
                  <a:pt x="6947" y="20299"/>
                  <a:pt x="7635" y="20039"/>
                  <a:pt x="8235" y="19546"/>
                </a:cubicBezTo>
                <a:lnTo>
                  <a:pt x="8229" y="19550"/>
                </a:lnTo>
                <a:cubicBezTo>
                  <a:pt x="8855" y="20829"/>
                  <a:pt x="9908" y="21597"/>
                  <a:pt x="11036" y="21597"/>
                </a:cubicBezTo>
                <a:cubicBezTo>
                  <a:pt x="12523" y="21596"/>
                  <a:pt x="13836" y="20267"/>
                  <a:pt x="14267" y="18324"/>
                </a:cubicBezTo>
                <a:lnTo>
                  <a:pt x="14270" y="18350"/>
                </a:lnTo>
                <a:cubicBezTo>
                  <a:pt x="14730" y="18740"/>
                  <a:pt x="15260" y="18947"/>
                  <a:pt x="15802" y="18947"/>
                </a:cubicBezTo>
                <a:cubicBezTo>
                  <a:pt x="17390" y="18946"/>
                  <a:pt x="18682" y="17205"/>
                  <a:pt x="18694" y="15045"/>
                </a:cubicBezTo>
                <a:lnTo>
                  <a:pt x="18689" y="15035"/>
                </a:lnTo>
                <a:cubicBezTo>
                  <a:pt x="20357" y="14710"/>
                  <a:pt x="21597" y="12765"/>
                  <a:pt x="21597" y="10472"/>
                </a:cubicBezTo>
                <a:cubicBezTo>
                  <a:pt x="21597" y="9456"/>
                  <a:pt x="21350" y="8469"/>
                  <a:pt x="20896" y="7663"/>
                </a:cubicBezTo>
                <a:lnTo>
                  <a:pt x="20889" y="7661"/>
                </a:lnTo>
                <a:cubicBezTo>
                  <a:pt x="21031" y="7208"/>
                  <a:pt x="21105" y="6721"/>
                  <a:pt x="21105" y="6228"/>
                </a:cubicBezTo>
                <a:cubicBezTo>
                  <a:pt x="21105" y="4588"/>
                  <a:pt x="20299" y="3150"/>
                  <a:pt x="19139" y="2719"/>
                </a:cubicBezTo>
                <a:lnTo>
                  <a:pt x="19148" y="2712"/>
                </a:lnTo>
                <a:cubicBezTo>
                  <a:pt x="18940" y="1142"/>
                  <a:pt x="17933" y="0"/>
                  <a:pt x="16758" y="0"/>
                </a:cubicBezTo>
                <a:cubicBezTo>
                  <a:pt x="16044" y="-1"/>
                  <a:pt x="15367" y="426"/>
                  <a:pt x="14905" y="1165"/>
                </a:cubicBezTo>
                <a:lnTo>
                  <a:pt x="14909" y="1170"/>
                </a:lnTo>
                <a:cubicBezTo>
                  <a:pt x="14497" y="432"/>
                  <a:pt x="13855" y="0"/>
                  <a:pt x="13174" y="0"/>
                </a:cubicBezTo>
                <a:cubicBezTo>
                  <a:pt x="12347" y="-1"/>
                  <a:pt x="11590" y="637"/>
                  <a:pt x="11221" y="1645"/>
                </a:cubicBezTo>
                <a:lnTo>
                  <a:pt x="11229" y="1694"/>
                </a:lnTo>
                <a:cubicBezTo>
                  <a:pt x="10730" y="1024"/>
                  <a:pt x="10058" y="650"/>
                  <a:pt x="9358" y="650"/>
                </a:cubicBezTo>
                <a:cubicBezTo>
                  <a:pt x="8372" y="649"/>
                  <a:pt x="7466" y="1391"/>
                  <a:pt x="7003" y="2578"/>
                </a:cubicBezTo>
                <a:lnTo>
                  <a:pt x="6995" y="2602"/>
                </a:lnTo>
                <a:cubicBezTo>
                  <a:pt x="6477" y="2189"/>
                  <a:pt x="5888" y="1972"/>
                  <a:pt x="5288" y="1972"/>
                </a:cubicBezTo>
                <a:cubicBezTo>
                  <a:pt x="3423" y="1972"/>
                  <a:pt x="1912" y="4029"/>
                  <a:pt x="1912" y="6567"/>
                </a:cubicBezTo>
                <a:cubicBezTo>
                  <a:pt x="1911" y="6774"/>
                  <a:pt x="1922" y="6981"/>
                  <a:pt x="1942" y="7186"/>
                </a:cubicBezTo>
                <a:close/>
              </a:path>
              <a:path w="21600" h="21600" fill="none" extrusionOk="0">
                <a:moveTo>
                  <a:pt x="1074" y="12702"/>
                </a:moveTo>
                <a:cubicBezTo>
                  <a:pt x="1407" y="12969"/>
                  <a:pt x="1786" y="13110"/>
                  <a:pt x="2172" y="13110"/>
                </a:cubicBezTo>
                <a:cubicBezTo>
                  <a:pt x="2228" y="13109"/>
                  <a:pt x="2285" y="13107"/>
                  <a:pt x="2341" y="13101"/>
                </a:cubicBezTo>
              </a:path>
              <a:path w="21600" h="21600" fill="none" extrusionOk="0">
                <a:moveTo>
                  <a:pt x="2909" y="17629"/>
                </a:moveTo>
                <a:cubicBezTo>
                  <a:pt x="3099" y="17599"/>
                  <a:pt x="3285" y="17535"/>
                  <a:pt x="3463" y="17439"/>
                </a:cubicBezTo>
              </a:path>
              <a:path w="21600" h="21600" fill="none" extrusionOk="0">
                <a:moveTo>
                  <a:pt x="7895" y="18680"/>
                </a:moveTo>
                <a:cubicBezTo>
                  <a:pt x="7983" y="18985"/>
                  <a:pt x="8095" y="19277"/>
                  <a:pt x="8229" y="19550"/>
                </a:cubicBezTo>
              </a:path>
              <a:path w="21600" h="21600" fill="none" extrusionOk="0">
                <a:moveTo>
                  <a:pt x="14267" y="18324"/>
                </a:moveTo>
                <a:cubicBezTo>
                  <a:pt x="14336" y="18013"/>
                  <a:pt x="14380" y="17693"/>
                  <a:pt x="14400" y="17370"/>
                </a:cubicBezTo>
              </a:path>
              <a:path w="21600" h="21600" fill="none" extrusionOk="0">
                <a:moveTo>
                  <a:pt x="18694" y="15045"/>
                </a:moveTo>
                <a:cubicBezTo>
                  <a:pt x="18694" y="15034"/>
                  <a:pt x="18695" y="15024"/>
                  <a:pt x="18695" y="15013"/>
                </a:cubicBezTo>
                <a:cubicBezTo>
                  <a:pt x="18695" y="13508"/>
                  <a:pt x="18063" y="12136"/>
                  <a:pt x="17069" y="11477"/>
                </a:cubicBezTo>
              </a:path>
              <a:path w="21600" h="21600" fill="none" extrusionOk="0">
                <a:moveTo>
                  <a:pt x="20165" y="8999"/>
                </a:moveTo>
                <a:cubicBezTo>
                  <a:pt x="20479" y="8635"/>
                  <a:pt x="20726" y="8177"/>
                  <a:pt x="20889" y="7661"/>
                </a:cubicBezTo>
              </a:path>
              <a:path w="21600" h="21600" fill="none" extrusionOk="0">
                <a:moveTo>
                  <a:pt x="19186" y="3344"/>
                </a:moveTo>
                <a:cubicBezTo>
                  <a:pt x="19186" y="3328"/>
                  <a:pt x="19187" y="3313"/>
                  <a:pt x="19187" y="3297"/>
                </a:cubicBezTo>
                <a:cubicBezTo>
                  <a:pt x="19187" y="3101"/>
                  <a:pt x="19174" y="2905"/>
                  <a:pt x="19148" y="2712"/>
                </a:cubicBezTo>
              </a:path>
              <a:path w="21600" h="21600" fill="none" extrusionOk="0">
                <a:moveTo>
                  <a:pt x="14905" y="1165"/>
                </a:moveTo>
                <a:cubicBezTo>
                  <a:pt x="14754" y="1408"/>
                  <a:pt x="14629" y="1679"/>
                  <a:pt x="14535" y="1971"/>
                </a:cubicBezTo>
              </a:path>
              <a:path w="21600" h="21600" fill="none" extrusionOk="0">
                <a:moveTo>
                  <a:pt x="11221" y="1645"/>
                </a:moveTo>
                <a:cubicBezTo>
                  <a:pt x="11140" y="1866"/>
                  <a:pt x="11080" y="2099"/>
                  <a:pt x="11041" y="2340"/>
                </a:cubicBezTo>
              </a:path>
              <a:path w="21600" h="21600" fill="none" extrusionOk="0">
                <a:moveTo>
                  <a:pt x="7645" y="3276"/>
                </a:moveTo>
                <a:cubicBezTo>
                  <a:pt x="7449" y="3016"/>
                  <a:pt x="7231" y="2790"/>
                  <a:pt x="6995" y="2602"/>
                </a:cubicBezTo>
              </a:path>
              <a:path w="21600" h="21600" fill="none" extrusionOk="0">
                <a:moveTo>
                  <a:pt x="1942" y="7186"/>
                </a:moveTo>
                <a:cubicBezTo>
                  <a:pt x="1966" y="7426"/>
                  <a:pt x="2004" y="7663"/>
                  <a:pt x="2056" y="7895"/>
                </a:cubicBezTo>
              </a:path>
            </a:pathLst>
          </a:cu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104" name="Rectangle 6"/>
          <p:cNvSpPr>
            <a:spLocks noChangeArrowheads="1"/>
          </p:cNvSpPr>
          <p:nvPr/>
        </p:nvSpPr>
        <p:spPr bwMode="auto">
          <a:xfrm>
            <a:off x="1905000" y="3200401"/>
            <a:ext cx="8229600" cy="2625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marL="692150" indent="-347663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1430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6002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20574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 algn="l" eaLnBrk="1" hangingPunct="1">
              <a:lnSpc>
                <a:spcPct val="90000"/>
              </a:lnSpc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</a:pPr>
            <a:r>
              <a:rPr lang="en-US" altLang="en-US" sz="2600">
                <a:solidFill>
                  <a:schemeClr val="tx1"/>
                </a:solidFill>
              </a:rPr>
              <a:t>Local Name Server:  resolve frequently-used names</a:t>
            </a:r>
          </a:p>
          <a:p>
            <a:pPr lvl="1" algn="l" eaLnBrk="1" hangingPunct="1">
              <a:lnSpc>
                <a:spcPct val="90000"/>
              </a:lnSpc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</a:pPr>
            <a:r>
              <a:rPr lang="en-US" altLang="en-US" sz="2200">
                <a:solidFill>
                  <a:schemeClr val="tx1"/>
                </a:solidFill>
              </a:rPr>
              <a:t>University department, ISP</a:t>
            </a:r>
          </a:p>
          <a:p>
            <a:pPr lvl="1" algn="l" eaLnBrk="1" hangingPunct="1">
              <a:lnSpc>
                <a:spcPct val="90000"/>
              </a:lnSpc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</a:pPr>
            <a:r>
              <a:rPr lang="en-US" altLang="en-US" sz="2200">
                <a:solidFill>
                  <a:schemeClr val="tx1"/>
                </a:solidFill>
              </a:rPr>
              <a:t>Contacts Root Name server if it cannot resolve query</a:t>
            </a:r>
          </a:p>
          <a:p>
            <a:pPr algn="l" eaLnBrk="1" hangingPunct="1">
              <a:lnSpc>
                <a:spcPct val="90000"/>
              </a:lnSpc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</a:pPr>
            <a:r>
              <a:rPr lang="en-US" altLang="en-US" sz="2600">
                <a:solidFill>
                  <a:schemeClr val="tx1"/>
                </a:solidFill>
              </a:rPr>
              <a:t>Root Name Servers:  13 globally</a:t>
            </a:r>
          </a:p>
          <a:p>
            <a:pPr lvl="1" algn="l" eaLnBrk="1" hangingPunct="1">
              <a:lnSpc>
                <a:spcPct val="90000"/>
              </a:lnSpc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</a:pPr>
            <a:r>
              <a:rPr lang="en-US" altLang="en-US" sz="2200">
                <a:solidFill>
                  <a:schemeClr val="tx1"/>
                </a:solidFill>
              </a:rPr>
              <a:t>Resolves query or refers query to Authoritative Name Server</a:t>
            </a:r>
          </a:p>
          <a:p>
            <a:pPr algn="l" eaLnBrk="1" hangingPunct="1">
              <a:lnSpc>
                <a:spcPct val="90000"/>
              </a:lnSpc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</a:pPr>
            <a:r>
              <a:rPr lang="en-US" altLang="en-US" sz="2600">
                <a:solidFill>
                  <a:schemeClr val="tx1"/>
                </a:solidFill>
              </a:rPr>
              <a:t>Authoritative Name Server:  last resort</a:t>
            </a:r>
          </a:p>
          <a:p>
            <a:pPr lvl="1" algn="l" eaLnBrk="1" hangingPunct="1">
              <a:lnSpc>
                <a:spcPct val="90000"/>
              </a:lnSpc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</a:pPr>
            <a:r>
              <a:rPr lang="en-US" altLang="en-US" sz="2200">
                <a:solidFill>
                  <a:schemeClr val="tx1"/>
                </a:solidFill>
              </a:rPr>
              <a:t>Every machine must register its address with at least two authoritative name servers</a:t>
            </a:r>
          </a:p>
        </p:txBody>
      </p:sp>
      <p:graphicFrame>
        <p:nvGraphicFramePr>
          <p:cNvPr id="4101" name="Object 11"/>
          <p:cNvGraphicFramePr>
            <a:graphicFrameLocks noChangeAspect="1"/>
          </p:cNvGraphicFramePr>
          <p:nvPr/>
        </p:nvGraphicFramePr>
        <p:xfrm>
          <a:off x="6400800" y="2362200"/>
          <a:ext cx="336550" cy="685800"/>
        </p:xfrm>
        <a:graphic>
          <a:graphicData uri="http://schemas.openxmlformats.org/presentationml/2006/ole">
            <p:oleObj spid="_x0000_s4216" name="Clip" r:id="rId6" imgW="453858" imgH="908384" progId="">
              <p:embed/>
            </p:oleObj>
          </a:graphicData>
        </a:graphic>
      </p:graphicFrame>
      <p:graphicFrame>
        <p:nvGraphicFramePr>
          <p:cNvPr id="4102" name="Object 12"/>
          <p:cNvGraphicFramePr>
            <a:graphicFrameLocks noChangeAspect="1"/>
          </p:cNvGraphicFramePr>
          <p:nvPr/>
        </p:nvGraphicFramePr>
        <p:xfrm>
          <a:off x="7696200" y="304800"/>
          <a:ext cx="336550" cy="685800"/>
        </p:xfrm>
        <a:graphic>
          <a:graphicData uri="http://schemas.openxmlformats.org/presentationml/2006/ole">
            <p:oleObj spid="_x0000_s4217" name="Clip" r:id="rId7" imgW="453858" imgH="908384" progId="">
              <p:embed/>
            </p:oleObj>
          </a:graphicData>
        </a:graphic>
      </p:graphicFrame>
      <p:sp>
        <p:nvSpPr>
          <p:cNvPr id="437267" name="Text Box 19"/>
          <p:cNvSpPr txBox="1">
            <a:spLocks noChangeArrowheads="1"/>
          </p:cNvSpPr>
          <p:nvPr/>
        </p:nvSpPr>
        <p:spPr bwMode="auto">
          <a:xfrm>
            <a:off x="3657600" y="1066801"/>
            <a:ext cx="3111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marL="742950" indent="-28575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1430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6002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20574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 algn="l" eaLnBrk="1" hangingPunct="1"/>
            <a:r>
              <a:rPr lang="en-US" altLang="en-US" sz="1800" b="1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437268" name="Text Box 20"/>
          <p:cNvSpPr txBox="1">
            <a:spLocks noChangeArrowheads="1"/>
          </p:cNvSpPr>
          <p:nvPr/>
        </p:nvSpPr>
        <p:spPr bwMode="auto">
          <a:xfrm>
            <a:off x="4876800" y="1371601"/>
            <a:ext cx="3111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marL="742950" indent="-28575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1430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6002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20574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 algn="l" eaLnBrk="1" hangingPunct="1"/>
            <a:r>
              <a:rPr lang="en-US" altLang="en-US" sz="1800" b="1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437269" name="Text Box 21"/>
          <p:cNvSpPr txBox="1">
            <a:spLocks noChangeArrowheads="1"/>
          </p:cNvSpPr>
          <p:nvPr/>
        </p:nvSpPr>
        <p:spPr bwMode="auto">
          <a:xfrm>
            <a:off x="7315200" y="1371601"/>
            <a:ext cx="3111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marL="742950" indent="-28575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1430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6002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20574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 algn="l" eaLnBrk="1" hangingPunct="1"/>
            <a:r>
              <a:rPr lang="en-US" altLang="en-US" sz="1800" b="1">
                <a:solidFill>
                  <a:schemeClr val="tx1"/>
                </a:solidFill>
              </a:rPr>
              <a:t>3</a:t>
            </a:r>
          </a:p>
        </p:txBody>
      </p:sp>
      <p:sp>
        <p:nvSpPr>
          <p:cNvPr id="437270" name="Text Box 22"/>
          <p:cNvSpPr txBox="1">
            <a:spLocks noChangeArrowheads="1"/>
          </p:cNvSpPr>
          <p:nvPr/>
        </p:nvSpPr>
        <p:spPr bwMode="auto">
          <a:xfrm>
            <a:off x="6629400" y="1219201"/>
            <a:ext cx="3111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marL="742950" indent="-28575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1430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6002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20574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 algn="l" eaLnBrk="1" hangingPunct="1"/>
            <a:r>
              <a:rPr lang="en-US" altLang="en-US" sz="1800" b="1">
                <a:solidFill>
                  <a:schemeClr val="tx1"/>
                </a:solidFill>
              </a:rPr>
              <a:t>4</a:t>
            </a:r>
          </a:p>
        </p:txBody>
      </p:sp>
      <p:sp>
        <p:nvSpPr>
          <p:cNvPr id="437271" name="Text Box 23"/>
          <p:cNvSpPr txBox="1">
            <a:spLocks noChangeArrowheads="1"/>
          </p:cNvSpPr>
          <p:nvPr/>
        </p:nvSpPr>
        <p:spPr bwMode="auto">
          <a:xfrm>
            <a:off x="5486400" y="1143001"/>
            <a:ext cx="3111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marL="742950" indent="-28575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1430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6002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20574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 algn="l" eaLnBrk="1" hangingPunct="1"/>
            <a:r>
              <a:rPr lang="en-US" altLang="en-US" sz="1800" b="1">
                <a:solidFill>
                  <a:schemeClr val="tx1"/>
                </a:solidFill>
              </a:rPr>
              <a:t>5</a:t>
            </a:r>
          </a:p>
        </p:txBody>
      </p:sp>
      <p:sp>
        <p:nvSpPr>
          <p:cNvPr id="437272" name="Text Box 24"/>
          <p:cNvSpPr txBox="1">
            <a:spLocks noChangeArrowheads="1"/>
          </p:cNvSpPr>
          <p:nvPr/>
        </p:nvSpPr>
        <p:spPr bwMode="auto">
          <a:xfrm>
            <a:off x="3962400" y="1752601"/>
            <a:ext cx="3111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marL="742950" indent="-28575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1430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6002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20574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 algn="l" eaLnBrk="1" hangingPunct="1"/>
            <a:r>
              <a:rPr lang="en-US" altLang="en-US" sz="1800" b="1">
                <a:solidFill>
                  <a:schemeClr val="tx1"/>
                </a:solidFill>
              </a:rPr>
              <a:t>6</a:t>
            </a:r>
          </a:p>
        </p:txBody>
      </p:sp>
      <p:sp>
        <p:nvSpPr>
          <p:cNvPr id="4111" name="Text Box 25"/>
          <p:cNvSpPr txBox="1">
            <a:spLocks noChangeArrowheads="1"/>
          </p:cNvSpPr>
          <p:nvPr/>
        </p:nvSpPr>
        <p:spPr bwMode="auto">
          <a:xfrm>
            <a:off x="3048000" y="76200"/>
            <a:ext cx="857250" cy="915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marL="742950" indent="-28575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1430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6002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20574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 algn="l" eaLnBrk="1" hangingPunct="1"/>
            <a:r>
              <a:rPr lang="en-US" altLang="en-US" sz="1800">
                <a:solidFill>
                  <a:schemeClr val="tx1"/>
                </a:solidFill>
              </a:rPr>
              <a:t>Local</a:t>
            </a:r>
          </a:p>
          <a:p>
            <a:pPr algn="l" eaLnBrk="1" hangingPunct="1"/>
            <a:r>
              <a:rPr lang="en-US" altLang="en-US" sz="1800">
                <a:solidFill>
                  <a:schemeClr val="tx1"/>
                </a:solidFill>
              </a:rPr>
              <a:t>Name</a:t>
            </a:r>
          </a:p>
          <a:p>
            <a:pPr algn="l" eaLnBrk="1" hangingPunct="1"/>
            <a:r>
              <a:rPr lang="en-US" altLang="en-US" sz="1800">
                <a:solidFill>
                  <a:schemeClr val="tx1"/>
                </a:solidFill>
              </a:rPr>
              <a:t>Server</a:t>
            </a:r>
          </a:p>
        </p:txBody>
      </p:sp>
      <p:sp>
        <p:nvSpPr>
          <p:cNvPr id="437278" name="Freeform 30"/>
          <p:cNvSpPr>
            <a:spLocks/>
          </p:cNvSpPr>
          <p:nvPr/>
        </p:nvSpPr>
        <p:spPr bwMode="auto">
          <a:xfrm>
            <a:off x="3505200" y="838200"/>
            <a:ext cx="685800" cy="876300"/>
          </a:xfrm>
          <a:custGeom>
            <a:avLst/>
            <a:gdLst>
              <a:gd name="T0" fmla="*/ 0 w 1200"/>
              <a:gd name="T1" fmla="*/ 2147483647 h 600"/>
              <a:gd name="T2" fmla="*/ 2147483647 w 1200"/>
              <a:gd name="T3" fmla="*/ 2147483647 h 600"/>
              <a:gd name="T4" fmla="*/ 2147483647 w 1200"/>
              <a:gd name="T5" fmla="*/ 2147483647 h 600"/>
              <a:gd name="T6" fmla="*/ 2147483647 w 1200"/>
              <a:gd name="T7" fmla="*/ 0 h 600"/>
              <a:gd name="T8" fmla="*/ 0 60000 65536"/>
              <a:gd name="T9" fmla="*/ 0 60000 65536"/>
              <a:gd name="T10" fmla="*/ 0 60000 65536"/>
              <a:gd name="T11" fmla="*/ 0 60000 65536"/>
              <a:gd name="T12" fmla="*/ 0 w 1200"/>
              <a:gd name="T13" fmla="*/ 0 h 600"/>
              <a:gd name="T14" fmla="*/ 1200 w 1200"/>
              <a:gd name="T15" fmla="*/ 600 h 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200" h="600">
                <a:moveTo>
                  <a:pt x="0" y="576"/>
                </a:moveTo>
                <a:cubicBezTo>
                  <a:pt x="0" y="588"/>
                  <a:pt x="0" y="600"/>
                  <a:pt x="144" y="576"/>
                </a:cubicBezTo>
                <a:cubicBezTo>
                  <a:pt x="288" y="552"/>
                  <a:pt x="688" y="528"/>
                  <a:pt x="864" y="432"/>
                </a:cubicBezTo>
                <a:cubicBezTo>
                  <a:pt x="1040" y="336"/>
                  <a:pt x="1144" y="64"/>
                  <a:pt x="1200" y="0"/>
                </a:cubicBezTo>
              </a:path>
            </a:pathLst>
          </a:custGeom>
          <a:noFill/>
          <a:ln w="38100" cmpd="sng">
            <a:solidFill>
              <a:schemeClr val="accent2"/>
            </a:solidFill>
            <a:round/>
            <a:headEnd type="non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37279" name="Freeform 31"/>
          <p:cNvSpPr>
            <a:spLocks/>
          </p:cNvSpPr>
          <p:nvPr/>
        </p:nvSpPr>
        <p:spPr bwMode="auto">
          <a:xfrm>
            <a:off x="4343400" y="838200"/>
            <a:ext cx="1905000" cy="1752600"/>
          </a:xfrm>
          <a:custGeom>
            <a:avLst/>
            <a:gdLst>
              <a:gd name="T0" fmla="*/ 0 w 1200"/>
              <a:gd name="T1" fmla="*/ 0 h 1104"/>
              <a:gd name="T2" fmla="*/ 2147483647 w 1200"/>
              <a:gd name="T3" fmla="*/ 2147483647 h 1104"/>
              <a:gd name="T4" fmla="*/ 2147483647 w 1200"/>
              <a:gd name="T5" fmla="*/ 2147483647 h 1104"/>
              <a:gd name="T6" fmla="*/ 0 60000 65536"/>
              <a:gd name="T7" fmla="*/ 0 60000 65536"/>
              <a:gd name="T8" fmla="*/ 0 60000 65536"/>
              <a:gd name="T9" fmla="*/ 0 w 1200"/>
              <a:gd name="T10" fmla="*/ 0 h 1104"/>
              <a:gd name="T11" fmla="*/ 1200 w 1200"/>
              <a:gd name="T12" fmla="*/ 1104 h 110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200" h="1104">
                <a:moveTo>
                  <a:pt x="0" y="0"/>
                </a:moveTo>
                <a:cubicBezTo>
                  <a:pt x="20" y="148"/>
                  <a:pt x="40" y="296"/>
                  <a:pt x="240" y="480"/>
                </a:cubicBezTo>
                <a:cubicBezTo>
                  <a:pt x="440" y="664"/>
                  <a:pt x="820" y="884"/>
                  <a:pt x="1200" y="1104"/>
                </a:cubicBezTo>
              </a:path>
            </a:pathLst>
          </a:custGeom>
          <a:noFill/>
          <a:ln w="38100" cap="flat" cmpd="sng">
            <a:solidFill>
              <a:schemeClr val="accent2"/>
            </a:solidFill>
            <a:prstDash val="solid"/>
            <a:round/>
            <a:headEnd type="non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37281" name="Freeform 33"/>
          <p:cNvSpPr>
            <a:spLocks/>
          </p:cNvSpPr>
          <p:nvPr/>
        </p:nvSpPr>
        <p:spPr bwMode="auto">
          <a:xfrm>
            <a:off x="6781800" y="990600"/>
            <a:ext cx="1066800" cy="1447800"/>
          </a:xfrm>
          <a:custGeom>
            <a:avLst/>
            <a:gdLst>
              <a:gd name="T0" fmla="*/ 0 w 672"/>
              <a:gd name="T1" fmla="*/ 2147483647 h 912"/>
              <a:gd name="T2" fmla="*/ 2147483647 w 672"/>
              <a:gd name="T3" fmla="*/ 2147483647 h 912"/>
              <a:gd name="T4" fmla="*/ 2147483647 w 672"/>
              <a:gd name="T5" fmla="*/ 0 h 912"/>
              <a:gd name="T6" fmla="*/ 0 60000 65536"/>
              <a:gd name="T7" fmla="*/ 0 60000 65536"/>
              <a:gd name="T8" fmla="*/ 0 60000 65536"/>
              <a:gd name="T9" fmla="*/ 0 w 672"/>
              <a:gd name="T10" fmla="*/ 0 h 912"/>
              <a:gd name="T11" fmla="*/ 672 w 672"/>
              <a:gd name="T12" fmla="*/ 912 h 91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672" h="912">
                <a:moveTo>
                  <a:pt x="0" y="912"/>
                </a:moveTo>
                <a:cubicBezTo>
                  <a:pt x="208" y="724"/>
                  <a:pt x="416" y="536"/>
                  <a:pt x="528" y="384"/>
                </a:cubicBezTo>
                <a:cubicBezTo>
                  <a:pt x="640" y="232"/>
                  <a:pt x="656" y="116"/>
                  <a:pt x="672" y="0"/>
                </a:cubicBezTo>
              </a:path>
            </a:pathLst>
          </a:custGeom>
          <a:noFill/>
          <a:ln w="38100" cap="flat" cmpd="sng">
            <a:solidFill>
              <a:schemeClr val="accent2"/>
            </a:solidFill>
            <a:prstDash val="solid"/>
            <a:round/>
            <a:headEnd type="non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37282" name="Freeform 34"/>
          <p:cNvSpPr>
            <a:spLocks/>
          </p:cNvSpPr>
          <p:nvPr/>
        </p:nvSpPr>
        <p:spPr bwMode="auto">
          <a:xfrm>
            <a:off x="6553200" y="914400"/>
            <a:ext cx="1066800" cy="1447800"/>
          </a:xfrm>
          <a:custGeom>
            <a:avLst/>
            <a:gdLst>
              <a:gd name="T0" fmla="*/ 2147483647 w 672"/>
              <a:gd name="T1" fmla="*/ 0 h 912"/>
              <a:gd name="T2" fmla="*/ 2147483647 w 672"/>
              <a:gd name="T3" fmla="*/ 2147483647 h 912"/>
              <a:gd name="T4" fmla="*/ 0 w 672"/>
              <a:gd name="T5" fmla="*/ 2147483647 h 912"/>
              <a:gd name="T6" fmla="*/ 0 60000 65536"/>
              <a:gd name="T7" fmla="*/ 0 60000 65536"/>
              <a:gd name="T8" fmla="*/ 0 60000 65536"/>
              <a:gd name="T9" fmla="*/ 0 w 672"/>
              <a:gd name="T10" fmla="*/ 0 h 912"/>
              <a:gd name="T11" fmla="*/ 672 w 672"/>
              <a:gd name="T12" fmla="*/ 912 h 91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672" h="912">
                <a:moveTo>
                  <a:pt x="672" y="0"/>
                </a:moveTo>
                <a:cubicBezTo>
                  <a:pt x="536" y="92"/>
                  <a:pt x="400" y="184"/>
                  <a:pt x="288" y="336"/>
                </a:cubicBezTo>
                <a:cubicBezTo>
                  <a:pt x="176" y="488"/>
                  <a:pt x="88" y="700"/>
                  <a:pt x="0" y="912"/>
                </a:cubicBezTo>
              </a:path>
            </a:pathLst>
          </a:custGeom>
          <a:noFill/>
          <a:ln w="38100" cap="flat" cmpd="sng">
            <a:solidFill>
              <a:schemeClr val="accent2"/>
            </a:solidFill>
            <a:prstDash val="solid"/>
            <a:round/>
            <a:headEnd type="non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37283" name="Freeform 35"/>
          <p:cNvSpPr>
            <a:spLocks/>
          </p:cNvSpPr>
          <p:nvPr/>
        </p:nvSpPr>
        <p:spPr bwMode="auto">
          <a:xfrm>
            <a:off x="4419600" y="685800"/>
            <a:ext cx="1905000" cy="1676400"/>
          </a:xfrm>
          <a:custGeom>
            <a:avLst/>
            <a:gdLst>
              <a:gd name="T0" fmla="*/ 2147483647 w 1200"/>
              <a:gd name="T1" fmla="*/ 2147483647 h 1056"/>
              <a:gd name="T2" fmla="*/ 2147483647 w 1200"/>
              <a:gd name="T3" fmla="*/ 2147483647 h 1056"/>
              <a:gd name="T4" fmla="*/ 0 w 1200"/>
              <a:gd name="T5" fmla="*/ 0 h 1056"/>
              <a:gd name="T6" fmla="*/ 0 60000 65536"/>
              <a:gd name="T7" fmla="*/ 0 60000 65536"/>
              <a:gd name="T8" fmla="*/ 0 60000 65536"/>
              <a:gd name="T9" fmla="*/ 0 w 1200"/>
              <a:gd name="T10" fmla="*/ 0 h 1056"/>
              <a:gd name="T11" fmla="*/ 1200 w 1200"/>
              <a:gd name="T12" fmla="*/ 1056 h 105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200" h="1056">
                <a:moveTo>
                  <a:pt x="1200" y="1056"/>
                </a:moveTo>
                <a:cubicBezTo>
                  <a:pt x="1180" y="952"/>
                  <a:pt x="1160" y="848"/>
                  <a:pt x="960" y="672"/>
                </a:cubicBezTo>
                <a:cubicBezTo>
                  <a:pt x="760" y="496"/>
                  <a:pt x="380" y="248"/>
                  <a:pt x="0" y="0"/>
                </a:cubicBezTo>
              </a:path>
            </a:pathLst>
          </a:custGeom>
          <a:noFill/>
          <a:ln w="38100" cap="flat" cmpd="sng">
            <a:solidFill>
              <a:schemeClr val="accent2"/>
            </a:solidFill>
            <a:prstDash val="solid"/>
            <a:round/>
            <a:headEnd type="non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37284" name="Freeform 36"/>
          <p:cNvSpPr>
            <a:spLocks/>
          </p:cNvSpPr>
          <p:nvPr/>
        </p:nvSpPr>
        <p:spPr bwMode="auto">
          <a:xfrm>
            <a:off x="3505200" y="914400"/>
            <a:ext cx="812800" cy="1066800"/>
          </a:xfrm>
          <a:custGeom>
            <a:avLst/>
            <a:gdLst>
              <a:gd name="T0" fmla="*/ 2147483647 w 512"/>
              <a:gd name="T1" fmla="*/ 0 h 672"/>
              <a:gd name="T2" fmla="*/ 2147483647 w 512"/>
              <a:gd name="T3" fmla="*/ 2147483647 h 672"/>
              <a:gd name="T4" fmla="*/ 0 w 512"/>
              <a:gd name="T5" fmla="*/ 2147483647 h 672"/>
              <a:gd name="T6" fmla="*/ 0 60000 65536"/>
              <a:gd name="T7" fmla="*/ 0 60000 65536"/>
              <a:gd name="T8" fmla="*/ 0 60000 65536"/>
              <a:gd name="T9" fmla="*/ 0 w 512"/>
              <a:gd name="T10" fmla="*/ 0 h 672"/>
              <a:gd name="T11" fmla="*/ 512 w 512"/>
              <a:gd name="T12" fmla="*/ 672 h 67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512" h="672">
                <a:moveTo>
                  <a:pt x="480" y="0"/>
                </a:moveTo>
                <a:cubicBezTo>
                  <a:pt x="496" y="160"/>
                  <a:pt x="512" y="320"/>
                  <a:pt x="432" y="432"/>
                </a:cubicBezTo>
                <a:cubicBezTo>
                  <a:pt x="352" y="544"/>
                  <a:pt x="176" y="608"/>
                  <a:pt x="0" y="672"/>
                </a:cubicBezTo>
              </a:path>
            </a:pathLst>
          </a:custGeom>
          <a:noFill/>
          <a:ln w="38100" cap="flat" cmpd="sng">
            <a:solidFill>
              <a:schemeClr val="accent2"/>
            </a:solidFill>
            <a:prstDash val="solid"/>
            <a:round/>
            <a:headEnd type="non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118" name="Text Box 37"/>
          <p:cNvSpPr txBox="1">
            <a:spLocks noChangeArrowheads="1"/>
          </p:cNvSpPr>
          <p:nvPr/>
        </p:nvSpPr>
        <p:spPr bwMode="auto">
          <a:xfrm>
            <a:off x="6934200" y="2286000"/>
            <a:ext cx="857250" cy="915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marL="742950" indent="-28575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1430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6002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20574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 algn="l" eaLnBrk="1" hangingPunct="1"/>
            <a:r>
              <a:rPr lang="en-US" altLang="en-US" sz="1800">
                <a:solidFill>
                  <a:schemeClr val="tx1"/>
                </a:solidFill>
              </a:rPr>
              <a:t>Root</a:t>
            </a:r>
          </a:p>
          <a:p>
            <a:pPr algn="l" eaLnBrk="1" hangingPunct="1"/>
            <a:r>
              <a:rPr lang="en-US" altLang="en-US" sz="1800">
                <a:solidFill>
                  <a:schemeClr val="tx1"/>
                </a:solidFill>
              </a:rPr>
              <a:t>Name</a:t>
            </a:r>
          </a:p>
          <a:p>
            <a:pPr algn="l" eaLnBrk="1" hangingPunct="1"/>
            <a:r>
              <a:rPr lang="en-US" altLang="en-US" sz="1800">
                <a:solidFill>
                  <a:schemeClr val="tx1"/>
                </a:solidFill>
              </a:rPr>
              <a:t>Server</a:t>
            </a:r>
          </a:p>
        </p:txBody>
      </p:sp>
      <p:sp>
        <p:nvSpPr>
          <p:cNvPr id="4119" name="Text Box 38"/>
          <p:cNvSpPr txBox="1">
            <a:spLocks noChangeArrowheads="1"/>
          </p:cNvSpPr>
          <p:nvPr/>
        </p:nvSpPr>
        <p:spPr bwMode="auto">
          <a:xfrm>
            <a:off x="8077200" y="228600"/>
            <a:ext cx="1454150" cy="915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marL="742950" indent="-28575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1430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6002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20574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 algn="l" eaLnBrk="1" hangingPunct="1"/>
            <a:r>
              <a:rPr lang="en-US" altLang="en-US" sz="1800">
                <a:solidFill>
                  <a:schemeClr val="tx1"/>
                </a:solidFill>
              </a:rPr>
              <a:t>Authoritative</a:t>
            </a:r>
          </a:p>
          <a:p>
            <a:pPr algn="l" eaLnBrk="1" hangingPunct="1"/>
            <a:r>
              <a:rPr lang="en-US" altLang="en-US" sz="1800">
                <a:solidFill>
                  <a:schemeClr val="tx1"/>
                </a:solidFill>
              </a:rPr>
              <a:t>Name</a:t>
            </a:r>
          </a:p>
          <a:p>
            <a:pPr algn="l" eaLnBrk="1" hangingPunct="1"/>
            <a:r>
              <a:rPr lang="en-US" altLang="en-US" sz="1800">
                <a:solidFill>
                  <a:schemeClr val="tx1"/>
                </a:solidFill>
              </a:rPr>
              <a:t>Server</a:t>
            </a:r>
          </a:p>
        </p:txBody>
      </p:sp>
    </p:spTree>
    <p:extLst>
      <p:ext uri="{BB962C8B-B14F-4D97-AF65-F5344CB8AC3E}">
        <p14:creationId xmlns:p14="http://schemas.microsoft.com/office/powerpoint/2010/main" xmlns="" val="41353552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7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4372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7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4372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7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437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7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4372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2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7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4372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7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4372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2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7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4372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3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7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500"/>
                                        <p:tgtEl>
                                          <p:spTgt spid="4372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3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7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4372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4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72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4372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4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7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4372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4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7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1" dur="500"/>
                                        <p:tgtEl>
                                          <p:spTgt spid="4372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7267" grpId="0"/>
      <p:bldP spid="437268" grpId="0"/>
      <p:bldP spid="437269" grpId="0"/>
      <p:bldP spid="437270" grpId="0"/>
      <p:bldP spid="437271" grpId="0"/>
      <p:bldP spid="437272" grpId="0"/>
      <p:bldP spid="437278" grpId="0" animBg="1"/>
      <p:bldP spid="437279" grpId="0" animBg="1"/>
      <p:bldP spid="437281" grpId="0" animBg="1"/>
      <p:bldP spid="437282" grpId="0" animBg="1"/>
      <p:bldP spid="437283" grpId="0" animBg="1"/>
      <p:bldP spid="437284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 smtClean="0"/>
              <a:t>Summary</a:t>
            </a:r>
            <a:br>
              <a:rPr lang="en-US" altLang="en-US" dirty="0" smtClean="0"/>
            </a:br>
            <a:endParaRPr lang="en-US" altLang="en-US" dirty="0" smtClean="0"/>
          </a:p>
        </p:txBody>
      </p:sp>
      <p:sp>
        <p:nvSpPr>
          <p:cNvPr id="19459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1981200" y="1295401"/>
            <a:ext cx="8229600" cy="4683125"/>
          </a:xfrm>
        </p:spPr>
        <p:txBody>
          <a:bodyPr>
            <a:normAutofit lnSpcReduction="10000"/>
          </a:bodyPr>
          <a:lstStyle/>
          <a:p>
            <a:pPr eaLnBrk="1" hangingPunct="1">
              <a:lnSpc>
                <a:spcPct val="80000"/>
              </a:lnSpc>
            </a:pPr>
            <a:r>
              <a:rPr lang="en-US" altLang="en-US" sz="2800" dirty="0"/>
              <a:t>Layers:  </a:t>
            </a:r>
            <a:r>
              <a:rPr lang="en-US" altLang="en-US" sz="2800" dirty="0" smtClean="0"/>
              <a:t>related </a:t>
            </a:r>
            <a:r>
              <a:rPr lang="en-US" altLang="en-US" sz="2800" dirty="0"/>
              <a:t>communications functions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en-US" sz="2400" dirty="0"/>
              <a:t>Application Layer:  HTTP, DNS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en-US" sz="2400" dirty="0"/>
              <a:t>Transport Layer:  TCP, UDP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en-US" sz="2400" dirty="0"/>
              <a:t>Network Layer:  IP</a:t>
            </a:r>
            <a:r>
              <a:rPr lang="en-US" altLang="en-US" dirty="0" smtClean="0"/>
              <a:t> 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2800" dirty="0"/>
              <a:t>Services:  a protocol provides a communications service to the layer above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en-US" sz="2400" dirty="0"/>
              <a:t>TCP provides connection-oriented reliable byte transfer service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en-US" sz="2400" dirty="0"/>
              <a:t>UDP provides best-effort datagram service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2800" dirty="0"/>
              <a:t>Each layer builds on services of lower layers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en-US" sz="2400" dirty="0"/>
              <a:t>HTTP builds on top of TCP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en-US" sz="2400" dirty="0"/>
              <a:t>DNS builds on top of UDP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en-US" sz="2400" dirty="0"/>
              <a:t>TCP and UDP build on top of IP</a:t>
            </a:r>
          </a:p>
        </p:txBody>
      </p:sp>
    </p:spTree>
    <p:extLst>
      <p:ext uri="{BB962C8B-B14F-4D97-AF65-F5344CB8AC3E}">
        <p14:creationId xmlns:p14="http://schemas.microsoft.com/office/powerpoint/2010/main" xmlns="" val="25139576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3500"/>
              <a:t>Network Architecture Evolution</a:t>
            </a:r>
          </a:p>
        </p:txBody>
      </p:sp>
      <p:graphicFrame>
        <p:nvGraphicFramePr>
          <p:cNvPr id="1026" name="Object 4"/>
          <p:cNvGraphicFramePr>
            <a:graphicFrameLocks noChangeAspect="1"/>
          </p:cNvGraphicFramePr>
          <p:nvPr>
            <p:ph idx="1"/>
          </p:nvPr>
        </p:nvGraphicFramePr>
        <p:xfrm>
          <a:off x="2590800" y="1701801"/>
          <a:ext cx="7239000" cy="3394075"/>
        </p:xfrm>
        <a:graphic>
          <a:graphicData uri="http://schemas.openxmlformats.org/presentationml/2006/ole">
            <p:oleObj spid="_x0000_s5140" name="Worksheet" r:id="rId3" imgW="4565880" imgH="2369520" progId="Excel.Sheet.8">
              <p:embed/>
            </p:oleObj>
          </a:graphicData>
        </a:graphic>
      </p:graphicFrame>
      <p:sp>
        <p:nvSpPr>
          <p:cNvPr id="1028" name="Text Box 6"/>
          <p:cNvSpPr txBox="1">
            <a:spLocks noChangeArrowheads="1"/>
          </p:cNvSpPr>
          <p:nvPr/>
        </p:nvSpPr>
        <p:spPr bwMode="auto">
          <a:xfrm>
            <a:off x="2438400" y="5105400"/>
            <a:ext cx="12128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en-US" altLang="en-US"/>
              <a:t>Telegraph</a:t>
            </a:r>
          </a:p>
          <a:p>
            <a:pPr eaLnBrk="1" hangingPunct="1">
              <a:spcBef>
                <a:spcPct val="0"/>
              </a:spcBef>
            </a:pPr>
            <a:r>
              <a:rPr lang="en-US" altLang="en-US"/>
              <a:t>networks</a:t>
            </a:r>
          </a:p>
        </p:txBody>
      </p:sp>
      <p:sp>
        <p:nvSpPr>
          <p:cNvPr id="1029" name="Text Box 7"/>
          <p:cNvSpPr txBox="1">
            <a:spLocks noChangeArrowheads="1"/>
          </p:cNvSpPr>
          <p:nvPr/>
        </p:nvSpPr>
        <p:spPr bwMode="auto">
          <a:xfrm>
            <a:off x="4470400" y="5149850"/>
            <a:ext cx="12636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en-US" altLang="en-US"/>
              <a:t>Telephone</a:t>
            </a:r>
          </a:p>
          <a:p>
            <a:pPr eaLnBrk="1" hangingPunct="1">
              <a:spcBef>
                <a:spcPct val="0"/>
              </a:spcBef>
            </a:pPr>
            <a:r>
              <a:rPr lang="en-US" altLang="en-US"/>
              <a:t>networks</a:t>
            </a:r>
          </a:p>
        </p:txBody>
      </p:sp>
      <p:sp>
        <p:nvSpPr>
          <p:cNvPr id="1030" name="Text Box 8"/>
          <p:cNvSpPr txBox="1">
            <a:spLocks noChangeArrowheads="1"/>
          </p:cNvSpPr>
          <p:nvPr/>
        </p:nvSpPr>
        <p:spPr bwMode="auto">
          <a:xfrm>
            <a:off x="6508750" y="5105400"/>
            <a:ext cx="1797050" cy="915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en-US" altLang="en-US"/>
              <a:t>Internet, Optical</a:t>
            </a:r>
          </a:p>
          <a:p>
            <a:pPr eaLnBrk="1" hangingPunct="1">
              <a:spcBef>
                <a:spcPct val="0"/>
              </a:spcBef>
            </a:pPr>
            <a:r>
              <a:rPr lang="en-US" altLang="en-US"/>
              <a:t>&amp; Wireless </a:t>
            </a:r>
          </a:p>
          <a:p>
            <a:pPr eaLnBrk="1" hangingPunct="1">
              <a:spcBef>
                <a:spcPct val="0"/>
              </a:spcBef>
            </a:pPr>
            <a:r>
              <a:rPr lang="en-US" altLang="en-US"/>
              <a:t>networks</a:t>
            </a:r>
          </a:p>
        </p:txBody>
      </p:sp>
      <p:sp>
        <p:nvSpPr>
          <p:cNvPr id="1031" name="Text Box 9"/>
          <p:cNvSpPr txBox="1">
            <a:spLocks noChangeArrowheads="1"/>
          </p:cNvSpPr>
          <p:nvPr/>
        </p:nvSpPr>
        <p:spPr bwMode="auto">
          <a:xfrm rot="-5400000">
            <a:off x="882650" y="2857500"/>
            <a:ext cx="26860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en-US" altLang="en-US"/>
              <a:t>Information transfer</a:t>
            </a:r>
          </a:p>
          <a:p>
            <a:pPr eaLnBrk="1" hangingPunct="1">
              <a:spcBef>
                <a:spcPct val="0"/>
              </a:spcBef>
            </a:pPr>
            <a:r>
              <a:rPr lang="en-US" altLang="en-US"/>
              <a:t>per second (bits/second)</a:t>
            </a:r>
          </a:p>
        </p:txBody>
      </p:sp>
      <p:sp>
        <p:nvSpPr>
          <p:cNvPr id="1032" name="Text Box 10"/>
          <p:cNvSpPr txBox="1">
            <a:spLocks noChangeArrowheads="1"/>
          </p:cNvSpPr>
          <p:nvPr/>
        </p:nvSpPr>
        <p:spPr bwMode="auto">
          <a:xfrm>
            <a:off x="8458200" y="5029200"/>
            <a:ext cx="1479550" cy="915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en-US" altLang="en-US"/>
              <a:t>Next Generation Internet</a:t>
            </a:r>
          </a:p>
        </p:txBody>
      </p:sp>
      <p:sp>
        <p:nvSpPr>
          <p:cNvPr id="1033" name="Text Box 11"/>
          <p:cNvSpPr txBox="1">
            <a:spLocks noChangeArrowheads="1"/>
          </p:cNvSpPr>
          <p:nvPr/>
        </p:nvSpPr>
        <p:spPr bwMode="auto">
          <a:xfrm>
            <a:off x="8915400" y="1752600"/>
            <a:ext cx="4318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 eaLnBrk="1" hangingPunct="1">
              <a:spcBef>
                <a:spcPct val="0"/>
              </a:spcBef>
            </a:pPr>
            <a:r>
              <a:rPr lang="en-US" altLang="en-US" sz="3200" b="1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xmlns="" val="11453049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467627" y="353870"/>
            <a:ext cx="6936398" cy="5967600"/>
          </a:xfrm>
        </p:spPr>
      </p:pic>
      <p:sp>
        <p:nvSpPr>
          <p:cNvPr id="5" name="TextBox 4"/>
          <p:cNvSpPr txBox="1"/>
          <p:nvPr/>
        </p:nvSpPr>
        <p:spPr>
          <a:xfrm>
            <a:off x="4346532" y="6321470"/>
            <a:ext cx="3669594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/>
              <a:t>Image Source: http://www.itero.co/cloud-computing-recruitment/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9031266" y="5874707"/>
            <a:ext cx="25309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Example: </a:t>
            </a:r>
            <a:r>
              <a:rPr lang="en-US" b="1" dirty="0" smtClean="0">
                <a:hlinkClick r:id="rId4"/>
              </a:rPr>
              <a:t>Amazon Echo</a:t>
            </a:r>
            <a:endParaRPr lang="en-US" b="1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045873" y="3938205"/>
            <a:ext cx="1859071" cy="18590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47259667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146393" y="338203"/>
            <a:ext cx="7824767" cy="587470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206663" y="6313119"/>
            <a:ext cx="5939446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/>
              <a:t>Image Source: http://www.slideshare.net/iahmed91/zayn-digital-cloudcomputing-architecture-v1c-40561364</a:t>
            </a:r>
          </a:p>
        </p:txBody>
      </p:sp>
    </p:spTree>
    <p:extLst>
      <p:ext uri="{BB962C8B-B14F-4D97-AF65-F5344CB8AC3E}">
        <p14:creationId xmlns:p14="http://schemas.microsoft.com/office/powerpoint/2010/main" xmlns="" val="104187600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157467" y="1803747"/>
            <a:ext cx="5669510" cy="4296427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231466" y="6325644"/>
            <a:ext cx="3275256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/>
              <a:t>Image Source: http://www.mdpi.com/1424-8220/14/3/5074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74105" y="310194"/>
            <a:ext cx="5931922" cy="368230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61371" y="3979971"/>
            <a:ext cx="6266459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/>
              <a:t>Image Source: http://www.incits.org/news-events/press-releases/rapid-progress-on-standards-for-sensor-networks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097280" y="5669280"/>
            <a:ext cx="41320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More Works with </a:t>
            </a:r>
            <a:r>
              <a:rPr lang="en-US" b="1" dirty="0" smtClean="0">
                <a:hlinkClick r:id="rId5"/>
              </a:rPr>
              <a:t>Networks and Sensors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xmlns="" val="135269852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4" descr="globalnetwork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276279" y="2851150"/>
            <a:ext cx="4325938" cy="3244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What is Computer Networks?</a:t>
            </a:r>
          </a:p>
        </p:txBody>
      </p:sp>
      <p:sp>
        <p:nvSpPr>
          <p:cNvPr id="8110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A collection of autonomous computers interconnected by a single or multiple technologies</a:t>
            </a:r>
          </a:p>
          <a:p>
            <a:pPr marL="742950" lvl="1" indent="-285750"/>
            <a:r>
              <a:rPr lang="en-US" altLang="en-US" smtClean="0"/>
              <a:t>Interconnected via: </a:t>
            </a:r>
          </a:p>
          <a:p>
            <a:pPr marL="1143000" lvl="2" indent="-228600"/>
            <a:r>
              <a:rPr lang="en-US" altLang="en-US" smtClean="0"/>
              <a:t>Copper wire</a:t>
            </a:r>
          </a:p>
          <a:p>
            <a:pPr marL="1143000" lvl="2" indent="-228600"/>
            <a:r>
              <a:rPr lang="en-US" altLang="en-US" smtClean="0"/>
              <a:t>Fiber optics</a:t>
            </a:r>
          </a:p>
          <a:p>
            <a:pPr marL="1143000" lvl="2" indent="-228600"/>
            <a:r>
              <a:rPr lang="en-US" altLang="en-US" smtClean="0"/>
              <a:t>Microwaves</a:t>
            </a:r>
          </a:p>
          <a:p>
            <a:pPr marL="1143000" lvl="2" indent="-228600"/>
            <a:r>
              <a:rPr lang="en-US" altLang="en-US" smtClean="0"/>
              <a:t>Infrared</a:t>
            </a:r>
          </a:p>
          <a:p>
            <a:pPr marL="1143000" lvl="2" indent="-228600"/>
            <a:r>
              <a:rPr lang="en-US" altLang="en-US" smtClean="0"/>
              <a:t>Communication satellites, etc.</a:t>
            </a:r>
          </a:p>
        </p:txBody>
      </p:sp>
      <p:sp>
        <p:nvSpPr>
          <p:cNvPr id="6149" name="TextBox 3"/>
          <p:cNvSpPr txBox="1">
            <a:spLocks noChangeArrowheads="1"/>
          </p:cNvSpPr>
          <p:nvPr/>
        </p:nvSpPr>
        <p:spPr bwMode="auto">
          <a:xfrm>
            <a:off x="6589016" y="6187440"/>
            <a:ext cx="3700463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200" dirty="0"/>
              <a:t>Image Source: www.transcribeyourclass.ca/hts.html</a:t>
            </a:r>
          </a:p>
        </p:txBody>
      </p:sp>
    </p:spTree>
    <p:extLst>
      <p:ext uri="{BB962C8B-B14F-4D97-AF65-F5344CB8AC3E}">
        <p14:creationId xmlns:p14="http://schemas.microsoft.com/office/powerpoint/2010/main" xmlns="" val="10018887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10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10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10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10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10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10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10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1011" grpId="0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History of Internet</a:t>
            </a:r>
            <a:br>
              <a:rPr lang="en-US" dirty="0" smtClean="0"/>
            </a:br>
            <a:endParaRPr lang="en-US" dirty="0"/>
          </a:p>
        </p:txBody>
      </p:sp>
      <p:pic>
        <p:nvPicPr>
          <p:cNvPr id="4" name="Content Placeholder 3" descr="historyoftheinternet-timeline-s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51130" y="1260247"/>
            <a:ext cx="9038790" cy="4835754"/>
          </a:xfrm>
        </p:spPr>
      </p:pic>
      <p:sp>
        <p:nvSpPr>
          <p:cNvPr id="5" name="TextBox 4"/>
          <p:cNvSpPr txBox="1"/>
          <p:nvPr/>
        </p:nvSpPr>
        <p:spPr>
          <a:xfrm>
            <a:off x="2702560" y="6334780"/>
            <a:ext cx="603402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smtClean="0"/>
              <a:t>Image Source: </a:t>
            </a:r>
            <a:r>
              <a:rPr lang="en-US" sz="1000" u="sng" dirty="0" smtClean="0">
                <a:hlinkClick r:id="rId3"/>
              </a:rPr>
              <a:t>http://malonemediagroup.com/history-of-the-internet-timeline-an-ever-evolving-digital-world/</a:t>
            </a:r>
            <a:endParaRPr lang="en-US" sz="1000" dirty="0" smtClean="0"/>
          </a:p>
          <a:p>
            <a:endParaRPr lang="en-US" dirty="0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History of </a:t>
            </a:r>
            <a:r>
              <a:rPr lang="en-US" dirty="0" err="1" smtClean="0"/>
              <a:t>Cellphones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pic>
        <p:nvPicPr>
          <p:cNvPr id="4" name="Content Placeholder 3" descr="mobilephone1-780x390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89280" y="1392635"/>
            <a:ext cx="5545931" cy="2772966"/>
          </a:xfrm>
        </p:spPr>
      </p:pic>
      <p:pic>
        <p:nvPicPr>
          <p:cNvPr id="5" name="Picture 4" descr="mobilephone2-780x341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51782" y="3738881"/>
            <a:ext cx="6390968" cy="2794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210560" y="6299200"/>
            <a:ext cx="493436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smtClean="0"/>
              <a:t>Image Source: </a:t>
            </a:r>
            <a:r>
              <a:rPr lang="en-US" sz="1000" u="sng" dirty="0" smtClean="0">
                <a:hlinkClick r:id="rId4"/>
              </a:rPr>
              <a:t>http://www.ef.org.vt.edu/2013/11/the-evolution-of-the-mobile-phone.html</a:t>
            </a:r>
            <a:endParaRPr lang="en-US" sz="1000" dirty="0" smtClean="0"/>
          </a:p>
          <a:p>
            <a:endParaRPr lang="en-US" sz="10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Placeholder 6"/>
          <p:cNvPicPr>
            <a:picLocks noGrp="1" noChangeAspect="1"/>
          </p:cNvPicPr>
          <p:nvPr>
            <p:ph type="pic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286" r="2286"/>
          <a:stretch>
            <a:fillRect/>
          </a:stretch>
        </p:blipFill>
        <p:spPr>
          <a:xfrm>
            <a:off x="2198114" y="422888"/>
            <a:ext cx="7672396" cy="6038992"/>
          </a:xfrm>
        </p:spPr>
      </p:pic>
      <p:sp>
        <p:nvSpPr>
          <p:cNvPr id="8" name="TextBox 7"/>
          <p:cNvSpPr txBox="1"/>
          <p:nvPr/>
        </p:nvSpPr>
        <p:spPr>
          <a:xfrm>
            <a:off x="2668028" y="6372757"/>
            <a:ext cx="6426759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/>
              <a:t>Image Source: http://www.freshersadda.net/2014/09/03/computer-networks-basics-ibps-sbi-rrb-computer-awareness/</a:t>
            </a:r>
          </a:p>
        </p:txBody>
      </p:sp>
    </p:spTree>
    <p:extLst>
      <p:ext uri="{BB962C8B-B14F-4D97-AF65-F5344CB8AC3E}">
        <p14:creationId xmlns:p14="http://schemas.microsoft.com/office/powerpoint/2010/main" xmlns="" val="31591379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Placeholder 4"/>
          <p:cNvPicPr>
            <a:picLocks noGrp="1" noChangeAspect="1"/>
          </p:cNvPicPr>
          <p:nvPr>
            <p:ph type="pic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0645" b="10645"/>
          <a:stretch>
            <a:fillRect/>
          </a:stretch>
        </p:blipFill>
        <p:spPr>
          <a:xfrm>
            <a:off x="200416" y="200417"/>
            <a:ext cx="11849622" cy="6438191"/>
          </a:xfrm>
        </p:spPr>
      </p:pic>
    </p:spTree>
    <p:extLst>
      <p:ext uri="{BB962C8B-B14F-4D97-AF65-F5344CB8AC3E}">
        <p14:creationId xmlns:p14="http://schemas.microsoft.com/office/powerpoint/2010/main" xmlns="" val="26798946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78335" y="375780"/>
            <a:ext cx="10058400" cy="61248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82128905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3500"/>
              <a:t>Classification of interconnected processors by scale.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81200" y="1371601"/>
            <a:ext cx="8229600" cy="4754563"/>
          </a:xfrm>
        </p:spPr>
        <p:txBody>
          <a:bodyPr/>
          <a:lstStyle/>
          <a:p>
            <a:pPr marL="609600" indent="-609600"/>
            <a:endParaRPr lang="en-US" altLang="en-US" smtClean="0"/>
          </a:p>
        </p:txBody>
      </p:sp>
      <p:pic>
        <p:nvPicPr>
          <p:cNvPr id="13316" name="Picture 4" descr="1-0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23999" y="2206626"/>
            <a:ext cx="6159500" cy="405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7" name="Picture 4" descr="network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215313" y="1965960"/>
            <a:ext cx="2452688" cy="1839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8" name="TextBox 5"/>
          <p:cNvSpPr txBox="1">
            <a:spLocks noChangeArrowheads="1"/>
          </p:cNvSpPr>
          <p:nvPr/>
        </p:nvSpPr>
        <p:spPr bwMode="auto">
          <a:xfrm>
            <a:off x="8017159" y="3831748"/>
            <a:ext cx="3201987" cy="21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800" dirty="0"/>
              <a:t>Image Source:  www.imagine-net-tech.com/network_services.html</a:t>
            </a:r>
          </a:p>
        </p:txBody>
      </p:sp>
    </p:spTree>
    <p:extLst>
      <p:ext uri="{BB962C8B-B14F-4D97-AF65-F5344CB8AC3E}">
        <p14:creationId xmlns:p14="http://schemas.microsoft.com/office/powerpoint/2010/main" xmlns="" val="54554617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261472" y="263047"/>
            <a:ext cx="9448282" cy="613236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228053" y="6413995"/>
            <a:ext cx="556113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/>
              <a:t>Image Source: http://www.afifmaulana-kbsm.com/2015/04/pengertian-jaringan-lanmanwan-dan.html</a:t>
            </a:r>
          </a:p>
        </p:txBody>
      </p:sp>
    </p:spTree>
    <p:extLst>
      <p:ext uri="{BB962C8B-B14F-4D97-AF65-F5344CB8AC3E}">
        <p14:creationId xmlns:p14="http://schemas.microsoft.com/office/powerpoint/2010/main" xmlns="" val="50783919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176054" y="1356856"/>
            <a:ext cx="6524625" cy="489585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57566" y="267221"/>
            <a:ext cx="4762500" cy="44196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86078" y="4885151"/>
            <a:ext cx="473398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smtClean="0"/>
              <a:t>Image Source: </a:t>
            </a:r>
            <a:r>
              <a:rPr lang="en-US" sz="1000" dirty="0"/>
              <a:t>https://</a:t>
            </a:r>
            <a:r>
              <a:rPr lang="en-US" sz="1000" dirty="0" smtClean="0"/>
              <a:t>mozillaignite.org/apps/list/health-it/index.html%3Fpage=2.html</a:t>
            </a:r>
            <a:endParaRPr lang="en-US" sz="1000" dirty="0"/>
          </a:p>
        </p:txBody>
      </p:sp>
      <p:sp>
        <p:nvSpPr>
          <p:cNvPr id="5" name="TextBox 4"/>
          <p:cNvSpPr txBox="1"/>
          <p:nvPr/>
        </p:nvSpPr>
        <p:spPr>
          <a:xfrm>
            <a:off x="6071372" y="6363222"/>
            <a:ext cx="473398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smtClean="0"/>
              <a:t>Image Source: </a:t>
            </a:r>
            <a:r>
              <a:rPr lang="en-US" sz="1000" dirty="0"/>
              <a:t>https://</a:t>
            </a:r>
            <a:r>
              <a:rPr lang="en-US" sz="1000" dirty="0" smtClean="0"/>
              <a:t>mozillaignite.org/apps/list/health-it/index.html%3Fpage=2.html</a:t>
            </a:r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xmlns="" val="1013702287"/>
      </p:ext>
    </p:extLst>
  </p:cSld>
  <p:clrMapOvr>
    <a:masterClrMapping/>
  </p:clrMapOvr>
</p:sld>
</file>

<file path=ppt/theme/theme1.xml><?xml version="1.0" encoding="utf-8"?>
<a:theme xmlns:a="http://schemas.openxmlformats.org/drawingml/2006/main" name="Basis">
  <a:themeElements>
    <a:clrScheme name="Basis">
      <a:dk1>
        <a:srgbClr val="000000"/>
      </a:dk1>
      <a:lt1>
        <a:srgbClr val="FFFFFF"/>
      </a:lt1>
      <a:dk2>
        <a:srgbClr val="565349"/>
      </a:dk2>
      <a:lt2>
        <a:srgbClr val="DDDDDD"/>
      </a:lt2>
      <a:accent1>
        <a:srgbClr val="A6B727"/>
      </a:accent1>
      <a:accent2>
        <a:srgbClr val="DF5327"/>
      </a:accent2>
      <a:accent3>
        <a:srgbClr val="FE9E00"/>
      </a:accent3>
      <a:accent4>
        <a:srgbClr val="418AB3"/>
      </a:accent4>
      <a:accent5>
        <a:srgbClr val="D7D447"/>
      </a:accent5>
      <a:accent6>
        <a:srgbClr val="818183"/>
      </a:accent6>
      <a:hlink>
        <a:srgbClr val="F59E00"/>
      </a:hlink>
      <a:folHlink>
        <a:srgbClr val="B2B2B2"/>
      </a:folHlink>
    </a:clrScheme>
    <a:fontScheme name="Basis">
      <a:majorFont>
        <a:latin typeface="Corbel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Basis">
      <a:fillStyleLst>
        <a:solidFill>
          <a:schemeClr val="phClr"/>
        </a:solidFill>
        <a:solidFill>
          <a:schemeClr val="phClr">
            <a:tint val="55000"/>
            <a:satMod val="13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  <a:satMod val="105000"/>
              </a:schemeClr>
            </a:gs>
            <a:gs pos="100000">
              <a:schemeClr val="phClr">
                <a:shade val="80000"/>
                <a:satMod val="12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5397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27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95000"/>
            <a:satMod val="140000"/>
          </a:schemeClr>
        </a:solidFill>
        <a:solidFill>
          <a:schemeClr val="phClr">
            <a:tint val="90000"/>
            <a:shade val="85000"/>
            <a:satMod val="160000"/>
            <a:lumMod val="11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Basis" id="{5665723A-49BA-4B57-8411-A56F8F207965}" vid="{ACC63D00-1EE0-4159-BF5A-6FF02000B71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TM03457444[[fn=Basis]]</Template>
  <TotalTime>136</TotalTime>
  <Words>1161</Words>
  <Application>Microsoft Office PowerPoint</Application>
  <PresentationFormat>Custom</PresentationFormat>
  <Paragraphs>270</Paragraphs>
  <Slides>31</Slides>
  <Notes>19</Notes>
  <HiddenSlides>1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31</vt:i4>
      </vt:variant>
    </vt:vector>
  </HeadingPairs>
  <TitlesOfParts>
    <vt:vector size="34" baseType="lpstr">
      <vt:lpstr>Basis</vt:lpstr>
      <vt:lpstr>Clip</vt:lpstr>
      <vt:lpstr>Worksheet</vt:lpstr>
      <vt:lpstr>Computer networks</vt:lpstr>
      <vt:lpstr>Slide 2</vt:lpstr>
      <vt:lpstr>What is Computer Networks?</vt:lpstr>
      <vt:lpstr>Slide 4</vt:lpstr>
      <vt:lpstr>Slide 5</vt:lpstr>
      <vt:lpstr>Slide 6</vt:lpstr>
      <vt:lpstr>Classification of interconnected processors by scale.</vt:lpstr>
      <vt:lpstr>Slide 8</vt:lpstr>
      <vt:lpstr>Slide 9</vt:lpstr>
      <vt:lpstr>Slide 10</vt:lpstr>
      <vt:lpstr>What is a protocol?</vt:lpstr>
      <vt:lpstr>What is a communication network?</vt:lpstr>
      <vt:lpstr>7-Layer OSI Reference Model </vt:lpstr>
      <vt:lpstr>Slide 14</vt:lpstr>
      <vt:lpstr>Web Browsing Application</vt:lpstr>
      <vt:lpstr>1. DNS </vt:lpstr>
      <vt:lpstr>2. TCP </vt:lpstr>
      <vt:lpstr>3.  HTTP </vt:lpstr>
      <vt:lpstr>Example:  TCP </vt:lpstr>
      <vt:lpstr>Example:  HTTP </vt:lpstr>
      <vt:lpstr>HTTP uses service of TCP </vt:lpstr>
      <vt:lpstr>Example:  UDP </vt:lpstr>
      <vt:lpstr>Example:  DNS Protocol </vt:lpstr>
      <vt:lpstr>Slide 24</vt:lpstr>
      <vt:lpstr>Summary </vt:lpstr>
      <vt:lpstr>Network Architecture Evolution</vt:lpstr>
      <vt:lpstr>Slide 27</vt:lpstr>
      <vt:lpstr>Slide 28</vt:lpstr>
      <vt:lpstr>Slide 29</vt:lpstr>
      <vt:lpstr>History of Internet </vt:lpstr>
      <vt:lpstr>History of Cellphones </vt:lpstr>
    </vt:vector>
  </TitlesOfParts>
  <Company>Radford University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Computer networks</dc:title>
  <dc:creator>Lee, Hwajung</dc:creator>
  <cp:lastModifiedBy>Hwajung</cp:lastModifiedBy>
  <cp:revision>20</cp:revision>
  <dcterms:created xsi:type="dcterms:W3CDTF">2015-11-11T21:58:26Z</dcterms:created>
  <dcterms:modified xsi:type="dcterms:W3CDTF">2015-11-12T19:00:27Z</dcterms:modified>
</cp:coreProperties>
</file>