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notesMasterIdLst>
    <p:notesMasterId r:id="rId19"/>
  </p:notesMasterIdLst>
  <p:sldIdLst>
    <p:sldId id="256" r:id="rId2"/>
    <p:sldId id="265" r:id="rId3"/>
    <p:sldId id="257" r:id="rId4"/>
    <p:sldId id="259" r:id="rId5"/>
    <p:sldId id="260" r:id="rId6"/>
    <p:sldId id="261" r:id="rId7"/>
    <p:sldId id="266" r:id="rId8"/>
    <p:sldId id="267" r:id="rId9"/>
    <p:sldId id="287" r:id="rId10"/>
    <p:sldId id="288" r:id="rId11"/>
    <p:sldId id="289" r:id="rId12"/>
    <p:sldId id="290" r:id="rId13"/>
    <p:sldId id="291" r:id="rId14"/>
    <p:sldId id="283" r:id="rId15"/>
    <p:sldId id="282" r:id="rId16"/>
    <p:sldId id="285" r:id="rId17"/>
    <p:sldId id="28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014" autoAdjust="0"/>
    <p:restoredTop sz="66743" autoAdjust="0"/>
  </p:normalViewPr>
  <p:slideViewPr>
    <p:cSldViewPr snapToGrid="0">
      <p:cViewPr varScale="1">
        <p:scale>
          <a:sx n="47" d="100"/>
          <a:sy n="47" d="100"/>
        </p:scale>
        <p:origin x="-16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01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306FE-0BDA-41AB-8642-18AD35EBC6B1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40667-3FCE-48F4-88C1-982FEE15D7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0078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te.org/maps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tools.ietf.org/html/rfc1918" TargetMode="External"/><Relationship Id="rId5" Type="http://schemas.openxmlformats.org/officeDocument/2006/relationships/hyperlink" Target="https://en.wikipedia.org/wiki/Classful_network" TargetMode="External"/><Relationship Id="rId4" Type="http://schemas.openxmlformats.org/officeDocument/2006/relationships/hyperlink" Target="https://en.wikipedia.org/wiki/IP_address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40667-3FCE-48F4-88C1-982FEE15D74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2836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http://www.afifmaulana-kbsm.com/2015/04/pengertian-jaringan-lanmanwan-dan.html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40667-3FCE-48F4-88C1-982FEE15D74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07179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https://mozillaignite.org/apps/list/health-it/index.html%3Fpage=2.html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40667-3FCE-48F4-88C1-982FEE15D74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0273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40667-3FCE-48F4-88C1-982FEE15D74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05689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40667-3FCE-48F4-88C1-982FEE15D74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0787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40667-3FCE-48F4-88C1-982FEE15D74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9038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40667-3FCE-48F4-88C1-982FEE15D74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4475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Computer Networks?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40667-3FCE-48F4-88C1-982FEE15D74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9407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https://en.wikipedia.org/wiki/Computer_network#/media/File:Internet_map_1024.jpg</a:t>
            </a:r>
          </a:p>
          <a:p>
            <a:endParaRPr lang="en-US" dirty="0" smtClean="0"/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Partial map of the Internet based on the January 15, 2005 data found on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opte.org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Each line is drawn between two nodes, representing two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en:IP address"/>
              </a:rPr>
              <a:t>IP addresses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length of the lines are indicative of the delay between those two nodes. This graph represents less than 30% of the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en:Classful network"/>
              </a:rPr>
              <a:t>Class C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networks reachable by the data collection program in early 2005. Lines are color-coded according to their corresponding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RFC 1918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allocation as follows: Dark blue: net, ca, us Green: com, org Red: mil,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Yellow: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jp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au, de Magenta: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it,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Gold: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White: unknown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40667-3FCE-48F4-88C1-982FEE15D74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5397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40667-3FCE-48F4-88C1-982FEE15D74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5148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40667-3FCE-48F4-88C1-982FEE15D74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3609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40667-3FCE-48F4-88C1-982FEE15D74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7483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40667-3FCE-48F4-88C1-982FEE15D74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4822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40667-3FCE-48F4-88C1-982FEE15D74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3808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447800"/>
            <a:ext cx="5384800" cy="4683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447801"/>
            <a:ext cx="5384800" cy="2265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65563"/>
            <a:ext cx="5384800" cy="2265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1F6471-3D85-4D06-B4CC-D312908B28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80374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11/12/2015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11/12/2015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11/12/2015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11/12/2015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11/12/2015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11/12/2015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f.org.vt.edu/2013/11/the-evolution-of-the-mobile-phone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hyperlink" Target="https://www.youtube.com/watch?v=KkOCeAtKHIc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bhPCvwHnk_Q" TargetMode="Externa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alonemediagroup.com/history-of-the-internet-timeline-an-ever-evolving-digital-world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Computer networks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Hwajung Lee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0240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</a:t>
            </a:r>
            <a:r>
              <a:rPr lang="en-US" dirty="0" err="1" smtClean="0"/>
              <a:t>Cellphones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mobilephone1-780x39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9280" y="1392635"/>
            <a:ext cx="5545931" cy="2772966"/>
          </a:xfrm>
        </p:spPr>
      </p:pic>
      <p:pic>
        <p:nvPicPr>
          <p:cNvPr id="5" name="Picture 4" descr="mobilephone2-780x34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1782" y="3738881"/>
            <a:ext cx="6390968" cy="279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10560" y="6299200"/>
            <a:ext cx="4934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Image Source: </a:t>
            </a:r>
            <a:r>
              <a:rPr lang="en-US" sz="1000" u="sng" dirty="0" smtClean="0">
                <a:hlinkClick r:id="rId4"/>
              </a:rPr>
              <a:t>http://www.ef.org.vt.edu/2013/11/the-evolution-of-the-mobile-phone.html</a:t>
            </a:r>
            <a:endParaRPr lang="en-US" sz="1000" dirty="0" smtClean="0"/>
          </a:p>
          <a:p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/>
              <a:t>Classification of interconnected processors by scale.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371601"/>
            <a:ext cx="8229600" cy="4754563"/>
          </a:xfrm>
        </p:spPr>
        <p:txBody>
          <a:bodyPr/>
          <a:lstStyle/>
          <a:p>
            <a:pPr marL="609600" indent="-609600"/>
            <a:endParaRPr lang="en-US" altLang="en-US" smtClean="0"/>
          </a:p>
        </p:txBody>
      </p:sp>
      <p:pic>
        <p:nvPicPr>
          <p:cNvPr id="13316" name="Picture 4" descr="1-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3999" y="2206626"/>
            <a:ext cx="6159500" cy="405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networ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15313" y="1965960"/>
            <a:ext cx="2452688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8017159" y="3831748"/>
            <a:ext cx="32019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800" dirty="0"/>
              <a:t>Image Source:  www.imagine-net-tech.com/network_services.html</a:t>
            </a:r>
          </a:p>
        </p:txBody>
      </p:sp>
    </p:spTree>
    <p:extLst>
      <p:ext uri="{BB962C8B-B14F-4D97-AF65-F5344CB8AC3E}">
        <p14:creationId xmlns:p14="http://schemas.microsoft.com/office/powerpoint/2010/main" xmlns="" val="5455461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1472" y="263047"/>
            <a:ext cx="9448282" cy="61323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28053" y="6413995"/>
            <a:ext cx="55611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Image Source: http://www.afifmaulana-kbsm.com/2015/04/pengertian-jaringan-lanmanwan-dan.html</a:t>
            </a:r>
          </a:p>
        </p:txBody>
      </p:sp>
    </p:spTree>
    <p:extLst>
      <p:ext uri="{BB962C8B-B14F-4D97-AF65-F5344CB8AC3E}">
        <p14:creationId xmlns:p14="http://schemas.microsoft.com/office/powerpoint/2010/main" xmlns="" val="507839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6054" y="1356856"/>
            <a:ext cx="6524625" cy="4895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566" y="267221"/>
            <a:ext cx="4762500" cy="441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6078" y="4885151"/>
            <a:ext cx="47339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Image Source: </a:t>
            </a:r>
            <a:r>
              <a:rPr lang="en-US" sz="1000" dirty="0"/>
              <a:t>https://</a:t>
            </a:r>
            <a:r>
              <a:rPr lang="en-US" sz="1000" dirty="0" smtClean="0"/>
              <a:t>mozillaignite.org/apps/list/health-it/index.html%3Fpage=2.html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6071372" y="6363222"/>
            <a:ext cx="47339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Image Source: </a:t>
            </a:r>
            <a:r>
              <a:rPr lang="en-US" sz="1000" dirty="0"/>
              <a:t>https://</a:t>
            </a:r>
            <a:r>
              <a:rPr lang="en-US" sz="1000" dirty="0" smtClean="0"/>
              <a:t>mozillaignite.org/apps/list/health-it/index.html%3Fpage=2.html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1013702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/>
              <a:t>Network Architecture Evolution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idx="1"/>
          </p:nvPr>
        </p:nvGraphicFramePr>
        <p:xfrm>
          <a:off x="2590800" y="1701801"/>
          <a:ext cx="7239000" cy="3394075"/>
        </p:xfrm>
        <a:graphic>
          <a:graphicData uri="http://schemas.openxmlformats.org/presentationml/2006/ole">
            <p:oleObj spid="_x0000_s5140" name="Worksheet" r:id="rId3" imgW="4565880" imgH="2369520" progId="Excel.Sheet.8">
              <p:embed/>
            </p:oleObj>
          </a:graphicData>
        </a:graphic>
      </p:graphicFrame>
      <p:sp>
        <p:nvSpPr>
          <p:cNvPr id="1028" name="Text Box 6"/>
          <p:cNvSpPr txBox="1">
            <a:spLocks noChangeArrowheads="1"/>
          </p:cNvSpPr>
          <p:nvPr/>
        </p:nvSpPr>
        <p:spPr bwMode="auto">
          <a:xfrm>
            <a:off x="2438400" y="5105400"/>
            <a:ext cx="1212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/>
              <a:t>Telegraph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networks</a:t>
            </a:r>
          </a:p>
        </p:txBody>
      </p:sp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4470400" y="5149850"/>
            <a:ext cx="1263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/>
              <a:t>Telephone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networks</a:t>
            </a:r>
          </a:p>
        </p:txBody>
      </p:sp>
      <p:sp>
        <p:nvSpPr>
          <p:cNvPr id="1030" name="Text Box 8"/>
          <p:cNvSpPr txBox="1">
            <a:spLocks noChangeArrowheads="1"/>
          </p:cNvSpPr>
          <p:nvPr/>
        </p:nvSpPr>
        <p:spPr bwMode="auto">
          <a:xfrm>
            <a:off x="6508750" y="5105400"/>
            <a:ext cx="17970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/>
              <a:t>Internet, Optical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&amp; Wireless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networks</a:t>
            </a:r>
          </a:p>
        </p:txBody>
      </p:sp>
      <p:sp>
        <p:nvSpPr>
          <p:cNvPr id="1031" name="Text Box 9"/>
          <p:cNvSpPr txBox="1">
            <a:spLocks noChangeArrowheads="1"/>
          </p:cNvSpPr>
          <p:nvPr/>
        </p:nvSpPr>
        <p:spPr bwMode="auto">
          <a:xfrm rot="-5400000">
            <a:off x="882650" y="2857500"/>
            <a:ext cx="2686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/>
              <a:t>Information transfer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per second (bits/second)</a:t>
            </a:r>
          </a:p>
        </p:txBody>
      </p:sp>
      <p:sp>
        <p:nvSpPr>
          <p:cNvPr id="1032" name="Text Box 10"/>
          <p:cNvSpPr txBox="1">
            <a:spLocks noChangeArrowheads="1"/>
          </p:cNvSpPr>
          <p:nvPr/>
        </p:nvSpPr>
        <p:spPr bwMode="auto">
          <a:xfrm>
            <a:off x="8458200" y="5029200"/>
            <a:ext cx="14795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/>
              <a:t>Next Generation Internet</a:t>
            </a:r>
          </a:p>
        </p:txBody>
      </p:sp>
      <p:sp>
        <p:nvSpPr>
          <p:cNvPr id="1033" name="Text Box 11"/>
          <p:cNvSpPr txBox="1">
            <a:spLocks noChangeArrowheads="1"/>
          </p:cNvSpPr>
          <p:nvPr/>
        </p:nvSpPr>
        <p:spPr bwMode="auto">
          <a:xfrm>
            <a:off x="8915400" y="1752600"/>
            <a:ext cx="43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3200" b="1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114530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7627" y="353870"/>
            <a:ext cx="6936398" cy="5967600"/>
          </a:xfrm>
        </p:spPr>
      </p:pic>
      <p:sp>
        <p:nvSpPr>
          <p:cNvPr id="5" name="TextBox 4"/>
          <p:cNvSpPr txBox="1"/>
          <p:nvPr/>
        </p:nvSpPr>
        <p:spPr>
          <a:xfrm>
            <a:off x="4346532" y="6321470"/>
            <a:ext cx="3669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Image Source: http://www.itero.co/cloud-computing-recruitment/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31266" y="5874707"/>
            <a:ext cx="2530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Example: </a:t>
            </a:r>
            <a:r>
              <a:rPr lang="en-US" b="1" dirty="0" smtClean="0">
                <a:hlinkClick r:id="rId4"/>
              </a:rPr>
              <a:t>Amazon Echo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5873" y="3938205"/>
            <a:ext cx="1859071" cy="185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2596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6393" y="338203"/>
            <a:ext cx="7824767" cy="58747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6663" y="6313119"/>
            <a:ext cx="59394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Image Source: http://www.slideshare.net/iahmed91/zayn-digital-cloudcomputing-architecture-v1c-40561364</a:t>
            </a:r>
          </a:p>
        </p:txBody>
      </p:sp>
    </p:spTree>
    <p:extLst>
      <p:ext uri="{BB962C8B-B14F-4D97-AF65-F5344CB8AC3E}">
        <p14:creationId xmlns:p14="http://schemas.microsoft.com/office/powerpoint/2010/main" xmlns="" val="1041876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7467" y="1803747"/>
            <a:ext cx="5669510" cy="42964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31466" y="6325644"/>
            <a:ext cx="32752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Image Source: http://www.mdpi.com/1424-8220/14/3/5074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105" y="310194"/>
            <a:ext cx="5931922" cy="36823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371" y="3979971"/>
            <a:ext cx="62664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Image Source: http://www.incits.org/news-events/press-releases/rapid-progress-on-standards-for-sensor-networks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7280" y="5669280"/>
            <a:ext cx="4132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More Works with </a:t>
            </a:r>
            <a:r>
              <a:rPr lang="en-US" b="1" dirty="0" smtClean="0">
                <a:hlinkClick r:id="rId5"/>
              </a:rPr>
              <a:t>Networks and Sensors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352698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globalnetwor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6279" y="2851150"/>
            <a:ext cx="4325938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What is Computer Networks?</a:t>
            </a:r>
          </a:p>
        </p:txBody>
      </p:sp>
      <p:sp>
        <p:nvSpPr>
          <p:cNvPr id="81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dirty="0" smtClean="0"/>
              <a:t>A collection of autonomous computers interconnected by a single or multiple technologies</a:t>
            </a:r>
          </a:p>
          <a:p>
            <a:pPr marL="742950" lvl="1" indent="-285750"/>
            <a:r>
              <a:rPr lang="en-US" altLang="en-US" sz="3200" dirty="0" smtClean="0"/>
              <a:t>Interconnected via: </a:t>
            </a:r>
          </a:p>
          <a:p>
            <a:pPr marL="1143000" lvl="2" indent="-228600"/>
            <a:r>
              <a:rPr lang="en-US" altLang="en-US" sz="2800" dirty="0" smtClean="0"/>
              <a:t>Copper wire</a:t>
            </a:r>
          </a:p>
          <a:p>
            <a:pPr marL="1143000" lvl="2" indent="-228600"/>
            <a:r>
              <a:rPr lang="en-US" altLang="en-US" sz="2800" dirty="0" smtClean="0"/>
              <a:t>Fiber optics</a:t>
            </a:r>
          </a:p>
          <a:p>
            <a:pPr marL="1143000" lvl="2" indent="-228600"/>
            <a:r>
              <a:rPr lang="en-US" altLang="en-US" sz="2800" dirty="0" smtClean="0"/>
              <a:t>Microwaves</a:t>
            </a:r>
          </a:p>
          <a:p>
            <a:pPr marL="1143000" lvl="2" indent="-228600"/>
            <a:r>
              <a:rPr lang="en-US" altLang="en-US" sz="2800" dirty="0" smtClean="0"/>
              <a:t>Infrared</a:t>
            </a:r>
          </a:p>
          <a:p>
            <a:pPr marL="1143000" lvl="2" indent="-228600"/>
            <a:r>
              <a:rPr lang="en-US" altLang="en-US" sz="2800" dirty="0" smtClean="0"/>
              <a:t>Communication satellites, etc.</a:t>
            </a:r>
          </a:p>
        </p:txBody>
      </p:sp>
      <p:sp>
        <p:nvSpPr>
          <p:cNvPr id="6149" name="TextBox 3"/>
          <p:cNvSpPr txBox="1">
            <a:spLocks noChangeArrowheads="1"/>
          </p:cNvSpPr>
          <p:nvPr/>
        </p:nvSpPr>
        <p:spPr bwMode="auto">
          <a:xfrm>
            <a:off x="6589016" y="6187440"/>
            <a:ext cx="37004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/>
              <a:t>Image Source: www.transcribeyourclass.ca/hts.html</a:t>
            </a:r>
          </a:p>
        </p:txBody>
      </p:sp>
    </p:spTree>
    <p:extLst>
      <p:ext uri="{BB962C8B-B14F-4D97-AF65-F5344CB8AC3E}">
        <p14:creationId xmlns:p14="http://schemas.microsoft.com/office/powerpoint/2010/main" xmlns="" val="100188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10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86" r="2286"/>
          <a:stretch>
            <a:fillRect/>
          </a:stretch>
        </p:blipFill>
        <p:spPr>
          <a:xfrm>
            <a:off x="1622042" y="429341"/>
            <a:ext cx="7664198" cy="6032538"/>
          </a:xfrm>
        </p:spPr>
      </p:pic>
      <p:sp>
        <p:nvSpPr>
          <p:cNvPr id="8" name="TextBox 7"/>
          <p:cNvSpPr txBox="1"/>
          <p:nvPr/>
        </p:nvSpPr>
        <p:spPr>
          <a:xfrm>
            <a:off x="2668028" y="6372757"/>
            <a:ext cx="64267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Image Source: http://www.freshersadda.net/2014/09/03/computer-networks-basics-ibps-sbi-rrb-computer-awareness/</a:t>
            </a:r>
          </a:p>
        </p:txBody>
      </p:sp>
    </p:spTree>
    <p:extLst>
      <p:ext uri="{BB962C8B-B14F-4D97-AF65-F5344CB8AC3E}">
        <p14:creationId xmlns:p14="http://schemas.microsoft.com/office/powerpoint/2010/main" xmlns="" val="315913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645" b="10645"/>
          <a:stretch>
            <a:fillRect/>
          </a:stretch>
        </p:blipFill>
        <p:spPr>
          <a:xfrm>
            <a:off x="200416" y="200417"/>
            <a:ext cx="11849622" cy="6438191"/>
          </a:xfrm>
        </p:spPr>
      </p:pic>
    </p:spTree>
    <p:extLst>
      <p:ext uri="{BB962C8B-B14F-4D97-AF65-F5344CB8AC3E}">
        <p14:creationId xmlns:p14="http://schemas.microsoft.com/office/powerpoint/2010/main" xmlns="" val="267989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8335" y="375780"/>
            <a:ext cx="10058400" cy="612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1289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1535" y="313151"/>
            <a:ext cx="8417490" cy="631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0556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is a protocol?</a:t>
            </a:r>
          </a:p>
        </p:txBody>
      </p:sp>
      <p:pic>
        <p:nvPicPr>
          <p:cNvPr id="8195" name="Picture 3" descr="agreement-1152x86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5516" y="3591024"/>
            <a:ext cx="3667125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6743983" y="6340574"/>
            <a:ext cx="50419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/>
              <a:t>Image Source: www.wallpapers.eu.com/view/agreement-1152x864.html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76401"/>
            <a:ext cx="8458200" cy="46831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 smtClean="0"/>
              <a:t>Communications between computers requires very specific unambiguous rules</a:t>
            </a:r>
          </a:p>
          <a:p>
            <a:pPr eaLnBrk="1" hangingPunct="1"/>
            <a:r>
              <a:rPr lang="en-US" altLang="en-US" sz="3200" dirty="0" smtClean="0"/>
              <a:t>A protocol is a set of rules that governs how two or more communicating parties are to interact</a:t>
            </a:r>
          </a:p>
          <a:p>
            <a:pPr lvl="1" eaLnBrk="1" hangingPunct="1"/>
            <a:r>
              <a:rPr lang="en-US" altLang="en-US" sz="2800" dirty="0" smtClean="0"/>
              <a:t>Internet Protocol (IP)</a:t>
            </a:r>
          </a:p>
          <a:p>
            <a:pPr lvl="1" eaLnBrk="1" hangingPunct="1"/>
            <a:r>
              <a:rPr lang="en-US" altLang="en-US" sz="2800" dirty="0" smtClean="0"/>
              <a:t>Transmission Control Protocol (TCP)</a:t>
            </a:r>
          </a:p>
          <a:p>
            <a:pPr lvl="1" eaLnBrk="1" hangingPunct="1"/>
            <a:r>
              <a:rPr lang="en-US" altLang="en-US" sz="2800" dirty="0" err="1" smtClean="0"/>
              <a:t>HyperText</a:t>
            </a:r>
            <a:r>
              <a:rPr lang="en-US" altLang="en-US" sz="2800" dirty="0" smtClean="0"/>
              <a:t> Transfer Protocol (HTTP)</a:t>
            </a:r>
          </a:p>
          <a:p>
            <a:pPr lvl="1" eaLnBrk="1" hangingPunct="1"/>
            <a:r>
              <a:rPr lang="en-US" altLang="en-US" sz="2800" dirty="0" smtClean="0"/>
              <a:t>Simple Mail Transfer Protocol (SMTP)</a:t>
            </a:r>
          </a:p>
        </p:txBody>
      </p:sp>
    </p:spTree>
    <p:extLst>
      <p:ext uri="{BB962C8B-B14F-4D97-AF65-F5344CB8AC3E}">
        <p14:creationId xmlns:p14="http://schemas.microsoft.com/office/powerpoint/2010/main" xmlns="" val="150416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/>
              <a:t>What is a communication network?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2590800"/>
            <a:ext cx="8534400" cy="1600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600"/>
              <a:t>The equipment (hardware &amp; software) and facilities that provide the basic communication service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Virtually invisible to the user;  Usually represented by a cloud</a:t>
            </a:r>
          </a:p>
        </p:txBody>
      </p:sp>
      <p:sp>
        <p:nvSpPr>
          <p:cNvPr id="9220" name="Rectangle 13"/>
          <p:cNvSpPr>
            <a:spLocks noChangeArrowheads="1"/>
          </p:cNvSpPr>
          <p:nvPr/>
        </p:nvSpPr>
        <p:spPr bwMode="auto">
          <a:xfrm>
            <a:off x="1981200" y="4308476"/>
            <a:ext cx="40386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600"/>
              <a:t>Equipment</a:t>
            </a:r>
          </a:p>
          <a:p>
            <a:pPr lvl="1" algn="l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200"/>
              <a:t>Routers, servers, switches,  multiplexers, hubs, modems, …</a:t>
            </a:r>
          </a:p>
        </p:txBody>
      </p:sp>
      <p:sp>
        <p:nvSpPr>
          <p:cNvPr id="9221" name="Rectangle 14"/>
          <p:cNvSpPr>
            <a:spLocks noChangeArrowheads="1"/>
          </p:cNvSpPr>
          <p:nvPr/>
        </p:nvSpPr>
        <p:spPr bwMode="auto">
          <a:xfrm>
            <a:off x="6172200" y="4308476"/>
            <a:ext cx="40386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600"/>
              <a:t>Facilities</a:t>
            </a:r>
          </a:p>
          <a:p>
            <a:pPr lvl="1" algn="l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200"/>
              <a:t>Copper wires, coaxial cables, optical fiber</a:t>
            </a:r>
          </a:p>
          <a:p>
            <a:pPr lvl="1" algn="l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200"/>
              <a:t>Ducts, conduits, telephone poles …</a:t>
            </a:r>
          </a:p>
        </p:txBody>
      </p:sp>
      <p:sp>
        <p:nvSpPr>
          <p:cNvPr id="9222" name="Text Box 17"/>
          <p:cNvSpPr txBox="1">
            <a:spLocks noChangeArrowheads="1"/>
          </p:cNvSpPr>
          <p:nvPr/>
        </p:nvSpPr>
        <p:spPr bwMode="auto">
          <a:xfrm>
            <a:off x="1752600" y="6248400"/>
            <a:ext cx="8731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2400" b="1" i="1">
                <a:solidFill>
                  <a:schemeClr val="tx2"/>
                </a:solidFill>
              </a:rPr>
              <a:t>How are communication networks designed and operated?</a:t>
            </a:r>
          </a:p>
        </p:txBody>
      </p:sp>
      <p:pic>
        <p:nvPicPr>
          <p:cNvPr id="9223" name="Picture 12" descr="aha-network-icons-45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948" y="1009571"/>
            <a:ext cx="2007014" cy="149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Box 13"/>
          <p:cNvSpPr txBox="1">
            <a:spLocks noChangeArrowheads="1"/>
          </p:cNvSpPr>
          <p:nvPr/>
        </p:nvSpPr>
        <p:spPr bwMode="auto">
          <a:xfrm>
            <a:off x="6815138" y="2286000"/>
            <a:ext cx="38528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800" dirty="0"/>
              <a:t>Image Source: http://www.freeiconsdownload.com/Free_Downloads.asp?id=485</a:t>
            </a:r>
          </a:p>
        </p:txBody>
      </p:sp>
    </p:spTree>
    <p:extLst>
      <p:ext uri="{BB962C8B-B14F-4D97-AF65-F5344CB8AC3E}">
        <p14:creationId xmlns:p14="http://schemas.microsoft.com/office/powerpoint/2010/main" xmlns="" val="317496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Internet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historyoftheinternet-timeline-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1130" y="1260247"/>
            <a:ext cx="9038790" cy="4835754"/>
          </a:xfrm>
        </p:spPr>
      </p:pic>
      <p:sp>
        <p:nvSpPr>
          <p:cNvPr id="5" name="TextBox 4"/>
          <p:cNvSpPr txBox="1"/>
          <p:nvPr/>
        </p:nvSpPr>
        <p:spPr>
          <a:xfrm>
            <a:off x="2702560" y="6334780"/>
            <a:ext cx="6034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Image Source: </a:t>
            </a:r>
            <a:r>
              <a:rPr lang="en-US" sz="1000" u="sng" dirty="0" smtClean="0">
                <a:hlinkClick r:id="rId3"/>
              </a:rPr>
              <a:t>http://malonemediagroup.com/history-of-the-internet-timeline-an-ever-evolving-digital-world/</a:t>
            </a:r>
            <a:endParaRPr lang="en-US" sz="10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187</TotalTime>
  <Words>332</Words>
  <Application>Microsoft Office PowerPoint</Application>
  <PresentationFormat>Custom</PresentationFormat>
  <Paragraphs>78</Paragraphs>
  <Slides>17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Basis</vt:lpstr>
      <vt:lpstr>Worksheet</vt:lpstr>
      <vt:lpstr>Computer networks</vt:lpstr>
      <vt:lpstr>What is Computer Networks?</vt:lpstr>
      <vt:lpstr>Slide 3</vt:lpstr>
      <vt:lpstr>Slide 4</vt:lpstr>
      <vt:lpstr>Slide 5</vt:lpstr>
      <vt:lpstr>Slide 6</vt:lpstr>
      <vt:lpstr>What is a protocol?</vt:lpstr>
      <vt:lpstr>What is a communication network?</vt:lpstr>
      <vt:lpstr>History of Internet </vt:lpstr>
      <vt:lpstr>History of Cellphones </vt:lpstr>
      <vt:lpstr>Classification of interconnected processors by scale.</vt:lpstr>
      <vt:lpstr>Slide 12</vt:lpstr>
      <vt:lpstr>Slide 13</vt:lpstr>
      <vt:lpstr>Network Architecture Evolution</vt:lpstr>
      <vt:lpstr>Slide 15</vt:lpstr>
      <vt:lpstr>Slide 16</vt:lpstr>
      <vt:lpstr>Slide 17</vt:lpstr>
    </vt:vector>
  </TitlesOfParts>
  <Company>Radford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networks</dc:title>
  <dc:creator>Lee, Hwajung</dc:creator>
  <cp:lastModifiedBy>Hwajung</cp:lastModifiedBy>
  <cp:revision>24</cp:revision>
  <dcterms:created xsi:type="dcterms:W3CDTF">2015-11-11T21:58:26Z</dcterms:created>
  <dcterms:modified xsi:type="dcterms:W3CDTF">2015-11-12T19:51:21Z</dcterms:modified>
</cp:coreProperties>
</file>