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312" r:id="rId3"/>
    <p:sldId id="319" r:id="rId4"/>
    <p:sldId id="299" r:id="rId5"/>
    <p:sldId id="320" r:id="rId6"/>
    <p:sldId id="265" r:id="rId7"/>
    <p:sldId id="278" r:id="rId8"/>
    <p:sldId id="295" r:id="rId9"/>
    <p:sldId id="297" r:id="rId10"/>
    <p:sldId id="314"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600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90834" autoAdjust="0"/>
  </p:normalViewPr>
  <p:slideViewPr>
    <p:cSldViewPr snapToGrid="0">
      <p:cViewPr varScale="1">
        <p:scale>
          <a:sx n="58" d="100"/>
          <a:sy n="58" d="100"/>
        </p:scale>
        <p:origin x="700"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CEE2C0B-5384-4FC4-8BCB-5F183697E017}" type="datetimeFigureOut">
              <a:rPr lang="en-US" smtClean="0"/>
              <a:t>3/22/2025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C627483-B3CE-45EF-8572-08923DC6D668}" type="slidenum">
              <a:rPr lang="en-US" smtClean="0"/>
              <a:t>‹#›</a:t>
            </a:fld>
            <a:endParaRPr lang="en-US"/>
          </a:p>
        </p:txBody>
      </p:sp>
    </p:spTree>
    <p:extLst>
      <p:ext uri="{BB962C8B-B14F-4D97-AF65-F5344CB8AC3E}">
        <p14:creationId xmlns:p14="http://schemas.microsoft.com/office/powerpoint/2010/main" val="205899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27483-B3CE-45EF-8572-08923DC6D668}" type="slidenum">
              <a:rPr lang="en-US" smtClean="0"/>
              <a:t>1</a:t>
            </a:fld>
            <a:endParaRPr lang="en-US"/>
          </a:p>
        </p:txBody>
      </p:sp>
    </p:spTree>
    <p:extLst>
      <p:ext uri="{BB962C8B-B14F-4D97-AF65-F5344CB8AC3E}">
        <p14:creationId xmlns:p14="http://schemas.microsoft.com/office/powerpoint/2010/main" val="87374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27483-B3CE-45EF-8572-08923DC6D668}" type="slidenum">
              <a:rPr lang="en-US" smtClean="0"/>
              <a:t>2</a:t>
            </a:fld>
            <a:endParaRPr lang="en-US"/>
          </a:p>
        </p:txBody>
      </p:sp>
    </p:spTree>
    <p:extLst>
      <p:ext uri="{BB962C8B-B14F-4D97-AF65-F5344CB8AC3E}">
        <p14:creationId xmlns:p14="http://schemas.microsoft.com/office/powerpoint/2010/main" val="319665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Curriculum: supporting multiple paths/degrees with a core foundation</a:t>
            </a:r>
          </a:p>
          <a:p>
            <a:endParaRPr lang="en-US" dirty="0"/>
          </a:p>
          <a:p>
            <a:r>
              <a:rPr lang="en-US" dirty="0"/>
              <a:t>New Curriculum</a:t>
            </a:r>
          </a:p>
          <a:p>
            <a:r>
              <a:rPr lang="en-US" dirty="0"/>
              <a:t>https://docs.google.com/document/d/1aSfhInUmFpBDcr2Z2iw5T1OzKJySqjTqtkzyc4ljoSI/edit</a:t>
            </a:r>
          </a:p>
          <a:p>
            <a:endParaRPr lang="en-US" dirty="0"/>
          </a:p>
        </p:txBody>
      </p:sp>
      <p:sp>
        <p:nvSpPr>
          <p:cNvPr id="4" name="Slide Number Placeholder 3"/>
          <p:cNvSpPr>
            <a:spLocks noGrp="1"/>
          </p:cNvSpPr>
          <p:nvPr>
            <p:ph type="sldNum" sz="quarter" idx="5"/>
          </p:nvPr>
        </p:nvSpPr>
        <p:spPr/>
        <p:txBody>
          <a:bodyPr/>
          <a:lstStyle/>
          <a:p>
            <a:fld id="{9C627483-B3CE-45EF-8572-08923DC6D668}" type="slidenum">
              <a:rPr lang="en-US" smtClean="0"/>
              <a:t>4</a:t>
            </a:fld>
            <a:endParaRPr lang="en-US"/>
          </a:p>
        </p:txBody>
      </p:sp>
    </p:spTree>
    <p:extLst>
      <p:ext uri="{BB962C8B-B14F-4D97-AF65-F5344CB8AC3E}">
        <p14:creationId xmlns:p14="http://schemas.microsoft.com/office/powerpoint/2010/main" val="405905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6E92B-1174-BB98-B2B1-079D6F05A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0B453-01F2-246A-0FEE-5141FBEB5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38BD0-DF4E-DFF3-2048-5B47BF59B0C3}"/>
              </a:ext>
            </a:extLst>
          </p:cNvPr>
          <p:cNvSpPr>
            <a:spLocks noGrp="1"/>
          </p:cNvSpPr>
          <p:nvPr>
            <p:ph type="body" idx="1"/>
          </p:nvPr>
        </p:nvSpPr>
        <p:spPr/>
        <p:txBody>
          <a:bodyPr/>
          <a:lstStyle/>
          <a:p>
            <a:r>
              <a:rPr lang="en-US" dirty="0"/>
              <a:t>Curriculum: supporting multiple paths/degrees with a core foundation</a:t>
            </a:r>
          </a:p>
          <a:p>
            <a:endParaRPr lang="en-US" dirty="0"/>
          </a:p>
          <a:p>
            <a:r>
              <a:rPr lang="en-US" dirty="0"/>
              <a:t>New Curriculum</a:t>
            </a:r>
          </a:p>
          <a:p>
            <a:r>
              <a:rPr lang="en-US" dirty="0"/>
              <a:t>https://docs.google.com/document/d/1aSfhInUmFpBDcr2Z2iw5T1OzKJySqjTqtkzyc4ljoSI/edit</a:t>
            </a:r>
          </a:p>
          <a:p>
            <a:endParaRPr lang="en-US" dirty="0"/>
          </a:p>
        </p:txBody>
      </p:sp>
      <p:sp>
        <p:nvSpPr>
          <p:cNvPr id="4" name="Slide Number Placeholder 3">
            <a:extLst>
              <a:ext uri="{FF2B5EF4-FFF2-40B4-BE49-F238E27FC236}">
                <a16:creationId xmlns:a16="http://schemas.microsoft.com/office/drawing/2014/main" id="{907372AF-FF03-BE8A-9D6E-C53DFA7C8755}"/>
              </a:ext>
            </a:extLst>
          </p:cNvPr>
          <p:cNvSpPr>
            <a:spLocks noGrp="1"/>
          </p:cNvSpPr>
          <p:nvPr>
            <p:ph type="sldNum" sz="quarter" idx="5"/>
          </p:nvPr>
        </p:nvSpPr>
        <p:spPr/>
        <p:txBody>
          <a:bodyPr/>
          <a:lstStyle/>
          <a:p>
            <a:fld id="{9C627483-B3CE-45EF-8572-08923DC6D668}" type="slidenum">
              <a:rPr lang="en-US" smtClean="0"/>
              <a:t>5</a:t>
            </a:fld>
            <a:endParaRPr lang="en-US"/>
          </a:p>
        </p:txBody>
      </p:sp>
    </p:spTree>
    <p:extLst>
      <p:ext uri="{BB962C8B-B14F-4D97-AF65-F5344CB8AC3E}">
        <p14:creationId xmlns:p14="http://schemas.microsoft.com/office/powerpoint/2010/main" val="57858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27483-B3CE-45EF-8572-08923DC6D668}" type="slidenum">
              <a:rPr lang="en-US" smtClean="0"/>
              <a:t>6</a:t>
            </a:fld>
            <a:endParaRPr lang="en-US"/>
          </a:p>
        </p:txBody>
      </p:sp>
    </p:spTree>
    <p:extLst>
      <p:ext uri="{BB962C8B-B14F-4D97-AF65-F5344CB8AC3E}">
        <p14:creationId xmlns:p14="http://schemas.microsoft.com/office/powerpoint/2010/main" val="419170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27483-B3CE-45EF-8572-08923DC6D668}" type="slidenum">
              <a:rPr lang="en-US" smtClean="0"/>
              <a:t>7</a:t>
            </a:fld>
            <a:endParaRPr lang="en-US"/>
          </a:p>
        </p:txBody>
      </p:sp>
    </p:spTree>
    <p:extLst>
      <p:ext uri="{BB962C8B-B14F-4D97-AF65-F5344CB8AC3E}">
        <p14:creationId xmlns:p14="http://schemas.microsoft.com/office/powerpoint/2010/main" val="3353690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A274-D5A1-B3A2-1265-D00D6DA8F61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E16B6D5-4975-A5B6-3EEB-294DEB951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0488D8-78A5-F2EF-2FE6-F3D8E5E93FD3}"/>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5" name="Footer Placeholder 4">
            <a:extLst>
              <a:ext uri="{FF2B5EF4-FFF2-40B4-BE49-F238E27FC236}">
                <a16:creationId xmlns:a16="http://schemas.microsoft.com/office/drawing/2014/main" id="{6521A55C-6F65-D822-879E-266D41E21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7E48-E054-B838-7D90-2B95E9B376AA}"/>
              </a:ext>
            </a:extLst>
          </p:cNvPr>
          <p:cNvSpPr>
            <a:spLocks noGrp="1"/>
          </p:cNvSpPr>
          <p:nvPr>
            <p:ph type="sldNum" sz="quarter" idx="12"/>
          </p:nvPr>
        </p:nvSpPr>
        <p:spPr/>
        <p:txBody>
          <a:bodyPr/>
          <a:lstStyle/>
          <a:p>
            <a:fld id="{1F2587E9-16D7-45A5-9C91-5AF60C734C71}" type="slidenum">
              <a:rPr lang="en-US" smtClean="0"/>
              <a:t>‹#›</a:t>
            </a:fld>
            <a:endParaRPr lang="en-US"/>
          </a:p>
        </p:txBody>
      </p:sp>
      <p:pic>
        <p:nvPicPr>
          <p:cNvPr id="7" name="Picture 6" descr="A red plaid pattern&#10;&#10;Description automatically generated">
            <a:extLst>
              <a:ext uri="{FF2B5EF4-FFF2-40B4-BE49-F238E27FC236}">
                <a16:creationId xmlns:a16="http://schemas.microsoft.com/office/drawing/2014/main" id="{F0EDD8D6-7127-4680-BAF9-DD7656785C3D}"/>
              </a:ext>
            </a:extLst>
          </p:cNvPr>
          <p:cNvPicPr>
            <a:picLocks noChangeAspect="1"/>
          </p:cNvPicPr>
          <p:nvPr userDrawn="1"/>
        </p:nvPicPr>
        <p:blipFill rotWithShape="1">
          <a:blip r:embed="rId2"/>
          <a:srcRect b="90355"/>
          <a:stretch/>
        </p:blipFill>
        <p:spPr>
          <a:xfrm>
            <a:off x="-58648" y="5955289"/>
            <a:ext cx="12309296" cy="948107"/>
          </a:xfrm>
          <a:prstGeom prst="rect">
            <a:avLst/>
          </a:prstGeom>
        </p:spPr>
      </p:pic>
      <p:pic>
        <p:nvPicPr>
          <p:cNvPr id="8" name="Picture 7" descr="A black and white logo&#10;&#10;Description automatically generated">
            <a:extLst>
              <a:ext uri="{FF2B5EF4-FFF2-40B4-BE49-F238E27FC236}">
                <a16:creationId xmlns:a16="http://schemas.microsoft.com/office/drawing/2014/main" id="{BACB93C1-1053-4483-A3C5-22937CB99132}"/>
              </a:ext>
            </a:extLst>
          </p:cNvPr>
          <p:cNvPicPr>
            <a:picLocks noChangeAspect="1"/>
          </p:cNvPicPr>
          <p:nvPr userDrawn="1"/>
        </p:nvPicPr>
        <p:blipFill>
          <a:blip r:embed="rId3"/>
          <a:stretch>
            <a:fillRect/>
          </a:stretch>
        </p:blipFill>
        <p:spPr>
          <a:xfrm>
            <a:off x="9242424" y="6170417"/>
            <a:ext cx="2317751" cy="517849"/>
          </a:xfrm>
          <a:prstGeom prst="rect">
            <a:avLst/>
          </a:prstGeom>
        </p:spPr>
      </p:pic>
    </p:spTree>
    <p:extLst>
      <p:ext uri="{BB962C8B-B14F-4D97-AF65-F5344CB8AC3E}">
        <p14:creationId xmlns:p14="http://schemas.microsoft.com/office/powerpoint/2010/main" val="205493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B52-CC4A-2C1A-4736-9E993B9E08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26F7F9-467C-6C52-48E0-D528654A8E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76662-B53F-227B-2B00-8EF0B7DD86CC}"/>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5" name="Footer Placeholder 4">
            <a:extLst>
              <a:ext uri="{FF2B5EF4-FFF2-40B4-BE49-F238E27FC236}">
                <a16:creationId xmlns:a16="http://schemas.microsoft.com/office/drawing/2014/main" id="{58E867C0-3A34-E199-55EE-4B3AC9D13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A6F52-DA40-66FA-ADB8-B3C7E4AA7E0D}"/>
              </a:ext>
            </a:extLst>
          </p:cNvPr>
          <p:cNvSpPr>
            <a:spLocks noGrp="1"/>
          </p:cNvSpPr>
          <p:nvPr>
            <p:ph type="sldNum" sz="quarter" idx="12"/>
          </p:nvPr>
        </p:nvSpPr>
        <p:spPr/>
        <p:txBody>
          <a:bodyPr/>
          <a:lstStyle/>
          <a:p>
            <a:fld id="{1F2587E9-16D7-45A5-9C91-5AF60C734C71}" type="slidenum">
              <a:rPr lang="en-US" smtClean="0"/>
              <a:t>‹#›</a:t>
            </a:fld>
            <a:endParaRPr lang="en-US"/>
          </a:p>
        </p:txBody>
      </p:sp>
    </p:spTree>
    <p:extLst>
      <p:ext uri="{BB962C8B-B14F-4D97-AF65-F5344CB8AC3E}">
        <p14:creationId xmlns:p14="http://schemas.microsoft.com/office/powerpoint/2010/main" val="269049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BFF5CC-678A-EF77-5594-759D917575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DB9C4-1F2C-8A55-3083-97E6297CA9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1A5EA-1081-5F13-EFAB-21F12B3B7C94}"/>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5" name="Footer Placeholder 4">
            <a:extLst>
              <a:ext uri="{FF2B5EF4-FFF2-40B4-BE49-F238E27FC236}">
                <a16:creationId xmlns:a16="http://schemas.microsoft.com/office/drawing/2014/main" id="{DDC07742-9CC7-BC62-1778-BD492ABB3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C53A1-95E1-0E17-D485-B8BC8D362458}"/>
              </a:ext>
            </a:extLst>
          </p:cNvPr>
          <p:cNvSpPr>
            <a:spLocks noGrp="1"/>
          </p:cNvSpPr>
          <p:nvPr>
            <p:ph type="sldNum" sz="quarter" idx="12"/>
          </p:nvPr>
        </p:nvSpPr>
        <p:spPr/>
        <p:txBody>
          <a:bodyPr/>
          <a:lstStyle/>
          <a:p>
            <a:fld id="{1F2587E9-16D7-45A5-9C91-5AF60C734C71}" type="slidenum">
              <a:rPr lang="en-US" smtClean="0"/>
              <a:t>‹#›</a:t>
            </a:fld>
            <a:endParaRPr lang="en-US"/>
          </a:p>
        </p:txBody>
      </p:sp>
    </p:spTree>
    <p:extLst>
      <p:ext uri="{BB962C8B-B14F-4D97-AF65-F5344CB8AC3E}">
        <p14:creationId xmlns:p14="http://schemas.microsoft.com/office/powerpoint/2010/main" val="306531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2F3D-9EF3-8A7E-3CD3-98EBD7990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998579-02D9-D548-6AAD-C038DE00D3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5C21-D1E3-B2B4-3373-197FBAA05238}"/>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5" name="Footer Placeholder 4">
            <a:extLst>
              <a:ext uri="{FF2B5EF4-FFF2-40B4-BE49-F238E27FC236}">
                <a16:creationId xmlns:a16="http://schemas.microsoft.com/office/drawing/2014/main" id="{2766FA2F-9354-D6A2-4E07-A87A81367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52E19-E385-7FAA-5A8C-9668CCEA16C7}"/>
              </a:ext>
            </a:extLst>
          </p:cNvPr>
          <p:cNvSpPr>
            <a:spLocks noGrp="1"/>
          </p:cNvSpPr>
          <p:nvPr>
            <p:ph type="sldNum" sz="quarter" idx="12"/>
          </p:nvPr>
        </p:nvSpPr>
        <p:spPr/>
        <p:txBody>
          <a:bodyPr/>
          <a:lstStyle/>
          <a:p>
            <a:fld id="{1F2587E9-16D7-45A5-9C91-5AF60C734C71}" type="slidenum">
              <a:rPr lang="en-US" smtClean="0"/>
              <a:t>‹#›</a:t>
            </a:fld>
            <a:endParaRPr lang="en-US"/>
          </a:p>
        </p:txBody>
      </p:sp>
    </p:spTree>
    <p:extLst>
      <p:ext uri="{BB962C8B-B14F-4D97-AF65-F5344CB8AC3E}">
        <p14:creationId xmlns:p14="http://schemas.microsoft.com/office/powerpoint/2010/main" val="148259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AF63-BEC5-7FD1-8AD6-021721047C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E7BE37-ADD1-AE10-ACEA-D08254BD7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26A09-6AB8-62D0-B59D-4769C660492A}"/>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5" name="Footer Placeholder 4">
            <a:extLst>
              <a:ext uri="{FF2B5EF4-FFF2-40B4-BE49-F238E27FC236}">
                <a16:creationId xmlns:a16="http://schemas.microsoft.com/office/drawing/2014/main" id="{752B6CA3-50B6-BED0-22E3-09976070B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F9442-2673-F274-61CF-A8683FCD9A2C}"/>
              </a:ext>
            </a:extLst>
          </p:cNvPr>
          <p:cNvSpPr>
            <a:spLocks noGrp="1"/>
          </p:cNvSpPr>
          <p:nvPr>
            <p:ph type="sldNum" sz="quarter" idx="12"/>
          </p:nvPr>
        </p:nvSpPr>
        <p:spPr/>
        <p:txBody>
          <a:bodyPr/>
          <a:lstStyle/>
          <a:p>
            <a:fld id="{1F2587E9-16D7-45A5-9C91-5AF60C734C71}" type="slidenum">
              <a:rPr lang="en-US" smtClean="0"/>
              <a:t>‹#›</a:t>
            </a:fld>
            <a:endParaRPr lang="en-US"/>
          </a:p>
        </p:txBody>
      </p:sp>
      <p:pic>
        <p:nvPicPr>
          <p:cNvPr id="7" name="Picture 6" descr="A red plaid pattern&#10;&#10;Description automatically generated">
            <a:extLst>
              <a:ext uri="{FF2B5EF4-FFF2-40B4-BE49-F238E27FC236}">
                <a16:creationId xmlns:a16="http://schemas.microsoft.com/office/drawing/2014/main" id="{96147D4B-1F6C-422A-8947-279F7EA5AA07}"/>
              </a:ext>
            </a:extLst>
          </p:cNvPr>
          <p:cNvPicPr>
            <a:picLocks noChangeAspect="1"/>
          </p:cNvPicPr>
          <p:nvPr userDrawn="1"/>
        </p:nvPicPr>
        <p:blipFill rotWithShape="1">
          <a:blip r:embed="rId2"/>
          <a:srcRect b="90355"/>
          <a:stretch/>
        </p:blipFill>
        <p:spPr>
          <a:xfrm>
            <a:off x="-58648" y="5955289"/>
            <a:ext cx="12309296" cy="948107"/>
          </a:xfrm>
          <a:prstGeom prst="rect">
            <a:avLst/>
          </a:prstGeom>
        </p:spPr>
      </p:pic>
      <p:pic>
        <p:nvPicPr>
          <p:cNvPr id="8" name="Picture 7" descr="A black and white logo&#10;&#10;Description automatically generated">
            <a:extLst>
              <a:ext uri="{FF2B5EF4-FFF2-40B4-BE49-F238E27FC236}">
                <a16:creationId xmlns:a16="http://schemas.microsoft.com/office/drawing/2014/main" id="{E49773F2-E025-4306-BA71-0DF51E718D84}"/>
              </a:ext>
            </a:extLst>
          </p:cNvPr>
          <p:cNvPicPr>
            <a:picLocks noChangeAspect="1"/>
          </p:cNvPicPr>
          <p:nvPr userDrawn="1"/>
        </p:nvPicPr>
        <p:blipFill>
          <a:blip r:embed="rId3"/>
          <a:stretch>
            <a:fillRect/>
          </a:stretch>
        </p:blipFill>
        <p:spPr>
          <a:xfrm>
            <a:off x="9242424" y="6170417"/>
            <a:ext cx="2317751" cy="517849"/>
          </a:xfrm>
          <a:prstGeom prst="rect">
            <a:avLst/>
          </a:prstGeom>
        </p:spPr>
      </p:pic>
    </p:spTree>
    <p:extLst>
      <p:ext uri="{BB962C8B-B14F-4D97-AF65-F5344CB8AC3E}">
        <p14:creationId xmlns:p14="http://schemas.microsoft.com/office/powerpoint/2010/main" val="146117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E644-468F-E350-BB4A-1631B883D0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9054E5-273A-176D-D48A-BFE48A81A2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F6023D-815A-CB9C-EEBC-D3BA082E5D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DB824C-84A7-0459-DAB6-3F737311B2F3}"/>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6" name="Footer Placeholder 5">
            <a:extLst>
              <a:ext uri="{FF2B5EF4-FFF2-40B4-BE49-F238E27FC236}">
                <a16:creationId xmlns:a16="http://schemas.microsoft.com/office/drawing/2014/main" id="{786B3833-4475-EB52-CF3B-4471640F9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14A57-50D7-41B8-BE3D-B0D857B53682}"/>
              </a:ext>
            </a:extLst>
          </p:cNvPr>
          <p:cNvSpPr>
            <a:spLocks noGrp="1"/>
          </p:cNvSpPr>
          <p:nvPr>
            <p:ph type="sldNum" sz="quarter" idx="12"/>
          </p:nvPr>
        </p:nvSpPr>
        <p:spPr/>
        <p:txBody>
          <a:bodyPr/>
          <a:lstStyle/>
          <a:p>
            <a:fld id="{1F2587E9-16D7-45A5-9C91-5AF60C734C71}" type="slidenum">
              <a:rPr lang="en-US" smtClean="0"/>
              <a:t>‹#›</a:t>
            </a:fld>
            <a:endParaRPr lang="en-US"/>
          </a:p>
        </p:txBody>
      </p:sp>
    </p:spTree>
    <p:extLst>
      <p:ext uri="{BB962C8B-B14F-4D97-AF65-F5344CB8AC3E}">
        <p14:creationId xmlns:p14="http://schemas.microsoft.com/office/powerpoint/2010/main" val="341088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65FC-615A-55C5-BAD8-7A283507BF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76ED24-7E5F-261D-AB69-6648E68CF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B890D-4703-C898-3FFF-3267D37F15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74D180-BBD9-CEB7-99D4-8CEA19890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07BB25-3922-F47F-0835-1DEBAC4B1D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0D6C88-9857-6C72-1F93-C21C3C98D64F}"/>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8" name="Footer Placeholder 7">
            <a:extLst>
              <a:ext uri="{FF2B5EF4-FFF2-40B4-BE49-F238E27FC236}">
                <a16:creationId xmlns:a16="http://schemas.microsoft.com/office/drawing/2014/main" id="{7D30A355-826C-3956-5C0A-2A00E03DF7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AA95E4-EA18-4087-AD4D-8E9A061EFE6D}"/>
              </a:ext>
            </a:extLst>
          </p:cNvPr>
          <p:cNvSpPr>
            <a:spLocks noGrp="1"/>
          </p:cNvSpPr>
          <p:nvPr>
            <p:ph type="sldNum" sz="quarter" idx="12"/>
          </p:nvPr>
        </p:nvSpPr>
        <p:spPr/>
        <p:txBody>
          <a:bodyPr/>
          <a:lstStyle/>
          <a:p>
            <a:fld id="{1F2587E9-16D7-45A5-9C91-5AF60C734C71}" type="slidenum">
              <a:rPr lang="en-US" smtClean="0"/>
              <a:t>‹#›</a:t>
            </a:fld>
            <a:endParaRPr lang="en-US"/>
          </a:p>
        </p:txBody>
      </p:sp>
    </p:spTree>
    <p:extLst>
      <p:ext uri="{BB962C8B-B14F-4D97-AF65-F5344CB8AC3E}">
        <p14:creationId xmlns:p14="http://schemas.microsoft.com/office/powerpoint/2010/main" val="373969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1362-F1DF-25F8-B9C1-CCF5763B7E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2F7C9E-A50A-2035-EE1F-21D83A261DC5}"/>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4" name="Footer Placeholder 3">
            <a:extLst>
              <a:ext uri="{FF2B5EF4-FFF2-40B4-BE49-F238E27FC236}">
                <a16:creationId xmlns:a16="http://schemas.microsoft.com/office/drawing/2014/main" id="{4EEE17E6-85D2-E12A-2803-9A52448ABB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341C93-0027-19A9-F17B-643A0AA20F50}"/>
              </a:ext>
            </a:extLst>
          </p:cNvPr>
          <p:cNvSpPr>
            <a:spLocks noGrp="1"/>
          </p:cNvSpPr>
          <p:nvPr>
            <p:ph type="sldNum" sz="quarter" idx="12"/>
          </p:nvPr>
        </p:nvSpPr>
        <p:spPr/>
        <p:txBody>
          <a:bodyPr/>
          <a:lstStyle/>
          <a:p>
            <a:fld id="{1F2587E9-16D7-45A5-9C91-5AF60C734C71}" type="slidenum">
              <a:rPr lang="en-US" smtClean="0"/>
              <a:t>‹#›</a:t>
            </a:fld>
            <a:endParaRPr lang="en-US"/>
          </a:p>
        </p:txBody>
      </p:sp>
    </p:spTree>
    <p:extLst>
      <p:ext uri="{BB962C8B-B14F-4D97-AF65-F5344CB8AC3E}">
        <p14:creationId xmlns:p14="http://schemas.microsoft.com/office/powerpoint/2010/main" val="418217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D8441-DDF0-E480-9E4E-FCC5B58EBB1A}"/>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3" name="Footer Placeholder 2">
            <a:extLst>
              <a:ext uri="{FF2B5EF4-FFF2-40B4-BE49-F238E27FC236}">
                <a16:creationId xmlns:a16="http://schemas.microsoft.com/office/drawing/2014/main" id="{D34B5DBE-C9D6-0884-E6BF-003C7935BA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F745F9-E731-3D90-17C1-7C49FD8C24BC}"/>
              </a:ext>
            </a:extLst>
          </p:cNvPr>
          <p:cNvSpPr>
            <a:spLocks noGrp="1"/>
          </p:cNvSpPr>
          <p:nvPr>
            <p:ph type="sldNum" sz="quarter" idx="12"/>
          </p:nvPr>
        </p:nvSpPr>
        <p:spPr/>
        <p:txBody>
          <a:bodyPr/>
          <a:lstStyle/>
          <a:p>
            <a:fld id="{1F2587E9-16D7-45A5-9C91-5AF60C734C71}" type="slidenum">
              <a:rPr lang="en-US" smtClean="0"/>
              <a:t>‹#›</a:t>
            </a:fld>
            <a:endParaRPr lang="en-US"/>
          </a:p>
        </p:txBody>
      </p:sp>
    </p:spTree>
    <p:extLst>
      <p:ext uri="{BB962C8B-B14F-4D97-AF65-F5344CB8AC3E}">
        <p14:creationId xmlns:p14="http://schemas.microsoft.com/office/powerpoint/2010/main" val="424484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9AC4-C87A-27C0-BC1D-429CEA360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D2C49D-EE96-1134-4828-45B41BE63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CCC68A-431A-2D8E-A12D-51D239D38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C6853-FB91-5A07-9971-A9309379621B}"/>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6" name="Footer Placeholder 5">
            <a:extLst>
              <a:ext uri="{FF2B5EF4-FFF2-40B4-BE49-F238E27FC236}">
                <a16:creationId xmlns:a16="http://schemas.microsoft.com/office/drawing/2014/main" id="{6336D9ED-FD4C-E2C7-9E2D-8EF5F1A60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FD377-C38A-79D1-8B37-4C997B396C47}"/>
              </a:ext>
            </a:extLst>
          </p:cNvPr>
          <p:cNvSpPr>
            <a:spLocks noGrp="1"/>
          </p:cNvSpPr>
          <p:nvPr>
            <p:ph type="sldNum" sz="quarter" idx="12"/>
          </p:nvPr>
        </p:nvSpPr>
        <p:spPr/>
        <p:txBody>
          <a:bodyPr/>
          <a:lstStyle/>
          <a:p>
            <a:fld id="{1F2587E9-16D7-45A5-9C91-5AF60C734C71}" type="slidenum">
              <a:rPr lang="en-US" smtClean="0"/>
              <a:t>‹#›</a:t>
            </a:fld>
            <a:endParaRPr lang="en-US"/>
          </a:p>
        </p:txBody>
      </p:sp>
    </p:spTree>
    <p:extLst>
      <p:ext uri="{BB962C8B-B14F-4D97-AF65-F5344CB8AC3E}">
        <p14:creationId xmlns:p14="http://schemas.microsoft.com/office/powerpoint/2010/main" val="188315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EF60-E2BA-BBD6-A68D-49F85C31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B26EE7-70C2-A064-17CB-8195DF784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6F46E-FDF2-E246-200F-5CDD01B3B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2810D-0D9A-6FE4-75A0-9198E0661E35}"/>
              </a:ext>
            </a:extLst>
          </p:cNvPr>
          <p:cNvSpPr>
            <a:spLocks noGrp="1"/>
          </p:cNvSpPr>
          <p:nvPr>
            <p:ph type="dt" sz="half" idx="10"/>
          </p:nvPr>
        </p:nvSpPr>
        <p:spPr/>
        <p:txBody>
          <a:bodyPr/>
          <a:lstStyle/>
          <a:p>
            <a:fld id="{86088637-AE38-43B5-9E8D-5AAADC7235DC}" type="datetimeFigureOut">
              <a:rPr lang="en-US" smtClean="0"/>
              <a:t>3/22/2025</a:t>
            </a:fld>
            <a:endParaRPr lang="en-US"/>
          </a:p>
        </p:txBody>
      </p:sp>
      <p:sp>
        <p:nvSpPr>
          <p:cNvPr id="6" name="Footer Placeholder 5">
            <a:extLst>
              <a:ext uri="{FF2B5EF4-FFF2-40B4-BE49-F238E27FC236}">
                <a16:creationId xmlns:a16="http://schemas.microsoft.com/office/drawing/2014/main" id="{BEE1FE64-4EC7-95FD-27B8-848751FC6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B706A-2365-E815-CFB3-643616E3B1F5}"/>
              </a:ext>
            </a:extLst>
          </p:cNvPr>
          <p:cNvSpPr>
            <a:spLocks noGrp="1"/>
          </p:cNvSpPr>
          <p:nvPr>
            <p:ph type="sldNum" sz="quarter" idx="12"/>
          </p:nvPr>
        </p:nvSpPr>
        <p:spPr/>
        <p:txBody>
          <a:bodyPr/>
          <a:lstStyle/>
          <a:p>
            <a:fld id="{1F2587E9-16D7-45A5-9C91-5AF60C734C71}" type="slidenum">
              <a:rPr lang="en-US" smtClean="0"/>
              <a:t>‹#›</a:t>
            </a:fld>
            <a:endParaRPr lang="en-US"/>
          </a:p>
        </p:txBody>
      </p:sp>
    </p:spTree>
    <p:extLst>
      <p:ext uri="{BB962C8B-B14F-4D97-AF65-F5344CB8AC3E}">
        <p14:creationId xmlns:p14="http://schemas.microsoft.com/office/powerpoint/2010/main" val="209028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6CE2D-7A6A-663D-C01E-12039CBE8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FA4DDF1-1CCF-B65F-D232-B343E3282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5D5C2-C0C4-B711-A521-5D509B3AE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88637-AE38-43B5-9E8D-5AAADC7235DC}" type="datetimeFigureOut">
              <a:rPr lang="en-US" smtClean="0"/>
              <a:t>3/22/2025</a:t>
            </a:fld>
            <a:endParaRPr lang="en-US"/>
          </a:p>
        </p:txBody>
      </p:sp>
      <p:sp>
        <p:nvSpPr>
          <p:cNvPr id="5" name="Footer Placeholder 4">
            <a:extLst>
              <a:ext uri="{FF2B5EF4-FFF2-40B4-BE49-F238E27FC236}">
                <a16:creationId xmlns:a16="http://schemas.microsoft.com/office/drawing/2014/main" id="{5D913D4F-7D6D-2E1F-E773-1676CD567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6CF2BE-E2CA-3732-949B-77E255057C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587E9-16D7-45A5-9C91-5AF60C734C71}" type="slidenum">
              <a:rPr lang="en-US" smtClean="0"/>
              <a:t>‹#›</a:t>
            </a:fld>
            <a:endParaRPr lang="en-US"/>
          </a:p>
        </p:txBody>
      </p:sp>
    </p:spTree>
    <p:extLst>
      <p:ext uri="{BB962C8B-B14F-4D97-AF65-F5344CB8AC3E}">
        <p14:creationId xmlns:p14="http://schemas.microsoft.com/office/powerpoint/2010/main" val="304699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research.schev.edu/rdPage.aspx?rdReport=EOM.EOM_DegreeWageDebt_Inst&amp;rdRequestForwarding=Form" TargetMode="Externa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3D70-0DD8-42E8-B2DA-86940EE828AE}"/>
              </a:ext>
            </a:extLst>
          </p:cNvPr>
          <p:cNvSpPr>
            <a:spLocks noGrp="1"/>
          </p:cNvSpPr>
          <p:nvPr>
            <p:ph type="ctrTitle"/>
          </p:nvPr>
        </p:nvSpPr>
        <p:spPr>
          <a:xfrm>
            <a:off x="405204" y="1231641"/>
            <a:ext cx="11381591" cy="1810140"/>
          </a:xfrm>
        </p:spPr>
        <p:txBody>
          <a:bodyPr>
            <a:normAutofit/>
          </a:bodyPr>
          <a:lstStyle/>
          <a:p>
            <a:r>
              <a:rPr lang="en-US" sz="8000" b="0" dirty="0">
                <a:solidFill>
                  <a:schemeClr val="bg1"/>
                </a:solidFill>
                <a:latin typeface="Aptos" panose="020B0004020202020204" pitchFamily="34" charset="0"/>
              </a:rPr>
              <a:t>SCIS</a:t>
            </a:r>
            <a:br>
              <a:rPr lang="en-US" sz="4800" b="0" dirty="0">
                <a:solidFill>
                  <a:schemeClr val="bg1"/>
                </a:solidFill>
                <a:latin typeface="Aptos" panose="020B0004020202020204" pitchFamily="34" charset="0"/>
              </a:rPr>
            </a:br>
            <a:r>
              <a:rPr lang="en-US" sz="4000" b="0" dirty="0">
                <a:solidFill>
                  <a:schemeClr val="bg1"/>
                </a:solidFill>
                <a:latin typeface="Aptos" panose="020B0004020202020204" pitchFamily="34" charset="0"/>
              </a:rPr>
              <a:t>School of Computing and Information Sciences</a:t>
            </a:r>
            <a:endParaRPr lang="en-US" sz="4800" b="0" dirty="0">
              <a:solidFill>
                <a:schemeClr val="bg1"/>
              </a:solidFill>
              <a:latin typeface="Aptos" panose="020B0004020202020204" pitchFamily="34" charset="0"/>
            </a:endParaRPr>
          </a:p>
        </p:txBody>
      </p:sp>
      <p:sp>
        <p:nvSpPr>
          <p:cNvPr id="3" name="Subtitle 2">
            <a:extLst>
              <a:ext uri="{FF2B5EF4-FFF2-40B4-BE49-F238E27FC236}">
                <a16:creationId xmlns:a16="http://schemas.microsoft.com/office/drawing/2014/main" id="{C0408A2A-01D3-4F9B-BDB8-24CBEE093121}"/>
              </a:ext>
            </a:extLst>
          </p:cNvPr>
          <p:cNvSpPr>
            <a:spLocks noGrp="1"/>
          </p:cNvSpPr>
          <p:nvPr>
            <p:ph type="subTitle" idx="1"/>
          </p:nvPr>
        </p:nvSpPr>
        <p:spPr>
          <a:xfrm>
            <a:off x="3474098" y="4406747"/>
            <a:ext cx="5968482" cy="1079038"/>
          </a:xfrm>
        </p:spPr>
        <p:txBody>
          <a:bodyPr>
            <a:normAutofit fontScale="25000" lnSpcReduction="20000"/>
          </a:bodyPr>
          <a:lstStyle/>
          <a:p>
            <a:pPr algn="l"/>
            <a:endParaRPr lang="en-US" dirty="0"/>
          </a:p>
          <a:p>
            <a:pPr marL="0" marR="0" algn="l" fontAlgn="base">
              <a:lnSpc>
                <a:spcPct val="120000"/>
              </a:lnSpc>
              <a:spcBef>
                <a:spcPts val="0"/>
              </a:spcBef>
            </a:pPr>
            <a:r>
              <a:rPr lang="en-US" sz="9600" b="0" i="0" dirty="0">
                <a:solidFill>
                  <a:schemeClr val="bg1"/>
                </a:solidFill>
                <a:effectLst/>
              </a:rPr>
              <a:t>Dr. Hwajung Lee, Director and Professor</a:t>
            </a:r>
          </a:p>
          <a:p>
            <a:pPr marL="0" marR="0" algn="l" fontAlgn="base">
              <a:lnSpc>
                <a:spcPct val="120000"/>
              </a:lnSpc>
              <a:spcBef>
                <a:spcPts val="0"/>
              </a:spcBef>
            </a:pPr>
            <a:r>
              <a:rPr lang="en-US" sz="9600" b="0" i="0" dirty="0">
                <a:solidFill>
                  <a:schemeClr val="bg1"/>
                </a:solidFill>
                <a:effectLst/>
              </a:rPr>
              <a:t>Dr. Nathaniel Lahn, Assistant Professor</a:t>
            </a:r>
          </a:p>
        </p:txBody>
      </p:sp>
    </p:spTree>
    <p:extLst>
      <p:ext uri="{BB962C8B-B14F-4D97-AF65-F5344CB8AC3E}">
        <p14:creationId xmlns:p14="http://schemas.microsoft.com/office/powerpoint/2010/main" val="2218971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6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3D70-0DD8-42E8-B2DA-86940EE828AE}"/>
              </a:ext>
            </a:extLst>
          </p:cNvPr>
          <p:cNvSpPr>
            <a:spLocks noGrp="1"/>
          </p:cNvSpPr>
          <p:nvPr>
            <p:ph type="ctrTitle"/>
          </p:nvPr>
        </p:nvSpPr>
        <p:spPr>
          <a:xfrm>
            <a:off x="405204" y="1122363"/>
            <a:ext cx="11381591" cy="2387600"/>
          </a:xfrm>
        </p:spPr>
        <p:txBody>
          <a:bodyPr>
            <a:normAutofit/>
          </a:bodyPr>
          <a:lstStyle/>
          <a:p>
            <a:r>
              <a:rPr lang="en-US" sz="9800" b="0" dirty="0">
                <a:solidFill>
                  <a:schemeClr val="bg1"/>
                </a:solidFill>
                <a:latin typeface="+mn-lt"/>
              </a:rPr>
              <a:t>Thank you</a:t>
            </a:r>
            <a:endParaRPr lang="en-US" sz="4800" b="0" dirty="0">
              <a:solidFill>
                <a:schemeClr val="bg1"/>
              </a:solidFill>
              <a:latin typeface="+mn-lt"/>
            </a:endParaRPr>
          </a:p>
        </p:txBody>
      </p:sp>
      <p:sp>
        <p:nvSpPr>
          <p:cNvPr id="3" name="Subtitle 2">
            <a:extLst>
              <a:ext uri="{FF2B5EF4-FFF2-40B4-BE49-F238E27FC236}">
                <a16:creationId xmlns:a16="http://schemas.microsoft.com/office/drawing/2014/main" id="{300965A8-4BA3-BFF4-2F35-02CDFFDF8A1E}"/>
              </a:ext>
            </a:extLst>
          </p:cNvPr>
          <p:cNvSpPr>
            <a:spLocks noGrp="1"/>
          </p:cNvSpPr>
          <p:nvPr>
            <p:ph type="subTitle" idx="1"/>
          </p:nvPr>
        </p:nvSpPr>
        <p:spPr>
          <a:xfrm>
            <a:off x="3222921" y="4605051"/>
            <a:ext cx="5968482" cy="1046303"/>
          </a:xfrm>
        </p:spPr>
        <p:txBody>
          <a:bodyPr>
            <a:normAutofit fontScale="25000" lnSpcReduction="20000"/>
          </a:bodyPr>
          <a:lstStyle/>
          <a:p>
            <a:pPr algn="l"/>
            <a:endParaRPr lang="en-US" dirty="0"/>
          </a:p>
          <a:p>
            <a:pPr marL="0" marR="0" algn="l" fontAlgn="base">
              <a:lnSpc>
                <a:spcPct val="120000"/>
              </a:lnSpc>
              <a:spcBef>
                <a:spcPts val="0"/>
              </a:spcBef>
            </a:pPr>
            <a:r>
              <a:rPr lang="en-US" sz="9600" b="0" i="0" dirty="0">
                <a:solidFill>
                  <a:schemeClr val="bg1"/>
                </a:solidFill>
                <a:effectLst/>
              </a:rPr>
              <a:t>Dr. Hwajung Lee, Director and Professor</a:t>
            </a:r>
          </a:p>
          <a:p>
            <a:pPr marL="0" marR="0" algn="l" fontAlgn="base">
              <a:lnSpc>
                <a:spcPct val="120000"/>
              </a:lnSpc>
              <a:spcBef>
                <a:spcPts val="0"/>
              </a:spcBef>
            </a:pPr>
            <a:r>
              <a:rPr lang="en-US" sz="9600" b="0" i="0" dirty="0">
                <a:solidFill>
                  <a:schemeClr val="bg1"/>
                </a:solidFill>
                <a:effectLst/>
              </a:rPr>
              <a:t>Dr. Nathaniel Lahn, Assistant Professor</a:t>
            </a:r>
          </a:p>
        </p:txBody>
      </p:sp>
    </p:spTree>
    <p:extLst>
      <p:ext uri="{BB962C8B-B14F-4D97-AF65-F5344CB8AC3E}">
        <p14:creationId xmlns:p14="http://schemas.microsoft.com/office/powerpoint/2010/main" val="212130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8100-B7A3-40C4-B3A4-F07015A053E8}"/>
              </a:ext>
            </a:extLst>
          </p:cNvPr>
          <p:cNvSpPr>
            <a:spLocks noGrp="1"/>
          </p:cNvSpPr>
          <p:nvPr>
            <p:ph type="title"/>
          </p:nvPr>
        </p:nvSpPr>
        <p:spPr>
          <a:xfrm>
            <a:off x="502298" y="148987"/>
            <a:ext cx="10515600" cy="1325563"/>
          </a:xfrm>
        </p:spPr>
        <p:txBody>
          <a:bodyPr/>
          <a:lstStyle/>
          <a:p>
            <a:pPr algn="ctr"/>
            <a:r>
              <a:rPr lang="en-US" dirty="0">
                <a:latin typeface="+mn-lt"/>
              </a:rPr>
              <a:t>Why SCIS at RU?</a:t>
            </a:r>
          </a:p>
        </p:txBody>
      </p:sp>
      <p:sp>
        <p:nvSpPr>
          <p:cNvPr id="3" name="Content Placeholder 2">
            <a:extLst>
              <a:ext uri="{FF2B5EF4-FFF2-40B4-BE49-F238E27FC236}">
                <a16:creationId xmlns:a16="http://schemas.microsoft.com/office/drawing/2014/main" id="{DAD126B0-B18E-484A-BC5C-B4CCB7226E80}"/>
              </a:ext>
            </a:extLst>
          </p:cNvPr>
          <p:cNvSpPr>
            <a:spLocks noGrp="1"/>
          </p:cNvSpPr>
          <p:nvPr>
            <p:ph idx="1"/>
          </p:nvPr>
        </p:nvSpPr>
        <p:spPr>
          <a:xfrm>
            <a:off x="429208" y="1595535"/>
            <a:ext cx="11355355" cy="4404043"/>
          </a:xfrm>
        </p:spPr>
        <p:txBody>
          <a:bodyPr>
            <a:normAutofit/>
          </a:bodyPr>
          <a:lstStyle/>
          <a:p>
            <a:r>
              <a:rPr lang="en-US" sz="3400" b="1" dirty="0"/>
              <a:t> </a:t>
            </a:r>
            <a:r>
              <a:rPr lang="en-US" sz="3400" b="1" dirty="0">
                <a:solidFill>
                  <a:srgbClr val="0000FF"/>
                </a:solidFill>
              </a:rPr>
              <a:t>Promotes Student Success</a:t>
            </a:r>
            <a:endParaRPr lang="en-US" sz="3400" dirty="0">
              <a:solidFill>
                <a:srgbClr val="0000FF"/>
              </a:solidFill>
            </a:endParaRPr>
          </a:p>
          <a:p>
            <a:pPr lvl="1"/>
            <a:r>
              <a:rPr lang="en-US" sz="2600" dirty="0"/>
              <a:t>High faculty/student engagement</a:t>
            </a:r>
          </a:p>
          <a:p>
            <a:pPr lvl="1"/>
            <a:r>
              <a:rPr lang="en-US" sz="2600" dirty="0"/>
              <a:t>Well balanced curriculum with theory, hands-on, and experiential learning</a:t>
            </a:r>
          </a:p>
          <a:p>
            <a:pPr lvl="1"/>
            <a:endParaRPr lang="en-US" sz="2600" dirty="0"/>
          </a:p>
          <a:p>
            <a:r>
              <a:rPr lang="en-US" sz="3400" b="1" dirty="0"/>
              <a:t>Offers </a:t>
            </a:r>
            <a:r>
              <a:rPr lang="en-US" sz="3400" b="1" dirty="0">
                <a:solidFill>
                  <a:srgbClr val="0000FF"/>
                </a:solidFill>
              </a:rPr>
              <a:t>Diverse Pathways </a:t>
            </a:r>
            <a:r>
              <a:rPr lang="en-US" sz="3400" b="1" dirty="0"/>
              <a:t>to Student Opportunities</a:t>
            </a:r>
            <a:endParaRPr lang="en-US" sz="3400" dirty="0"/>
          </a:p>
          <a:p>
            <a:pPr lvl="1"/>
            <a:r>
              <a:rPr lang="en-US" sz="2600" dirty="0"/>
              <a:t>Curriculum enables students to find their passion</a:t>
            </a:r>
          </a:p>
          <a:p>
            <a:pPr lvl="1"/>
            <a:r>
              <a:rPr lang="en-US" sz="2600" dirty="0">
                <a:solidFill>
                  <a:srgbClr val="0000FF"/>
                </a:solidFill>
              </a:rPr>
              <a:t>Concentrations </a:t>
            </a:r>
            <a:r>
              <a:rPr lang="en-US" sz="2600" dirty="0"/>
              <a:t>Provide Depth and Increase Starting Salaries</a:t>
            </a:r>
          </a:p>
          <a:p>
            <a:pPr marL="457200" lvl="1" indent="0">
              <a:buNone/>
            </a:pPr>
            <a:endParaRPr lang="en-US" sz="2600" dirty="0"/>
          </a:p>
          <a:p>
            <a:r>
              <a:rPr lang="en-US" sz="3200" b="1" dirty="0"/>
              <a:t>Accessible </a:t>
            </a:r>
            <a:r>
              <a:rPr lang="en-US" sz="3200" b="1" dirty="0">
                <a:solidFill>
                  <a:srgbClr val="0000FF"/>
                </a:solidFill>
              </a:rPr>
              <a:t>Double Major </a:t>
            </a:r>
            <a:r>
              <a:rPr lang="en-US" sz="3200" dirty="0"/>
              <a:t>in Computer Science and Cybersecurity</a:t>
            </a:r>
          </a:p>
        </p:txBody>
      </p:sp>
    </p:spTree>
    <p:extLst>
      <p:ext uri="{BB962C8B-B14F-4D97-AF65-F5344CB8AC3E}">
        <p14:creationId xmlns:p14="http://schemas.microsoft.com/office/powerpoint/2010/main" val="337277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08AF-9A5F-247D-EB26-D7D79BEB4D97}"/>
              </a:ext>
            </a:extLst>
          </p:cNvPr>
          <p:cNvSpPr>
            <a:spLocks noGrp="1"/>
          </p:cNvSpPr>
          <p:nvPr>
            <p:ph type="title"/>
          </p:nvPr>
        </p:nvSpPr>
        <p:spPr>
          <a:xfrm>
            <a:off x="447869" y="106204"/>
            <a:ext cx="11056776" cy="976148"/>
          </a:xfrm>
        </p:spPr>
        <p:txBody>
          <a:bodyPr>
            <a:normAutofit/>
          </a:bodyPr>
          <a:lstStyle/>
          <a:p>
            <a:pPr algn="ctr"/>
            <a:r>
              <a:rPr lang="en-US" sz="4000" i="0" dirty="0">
                <a:solidFill>
                  <a:srgbClr val="000000"/>
                </a:solidFill>
                <a:effectLst/>
                <a:latin typeface="+mn-lt"/>
              </a:rPr>
              <a:t>School of Computing and Information Sciences</a:t>
            </a:r>
            <a:endParaRPr lang="en-US" sz="4000" dirty="0">
              <a:latin typeface="+mn-lt"/>
            </a:endParaRPr>
          </a:p>
        </p:txBody>
      </p:sp>
      <p:sp>
        <p:nvSpPr>
          <p:cNvPr id="3" name="Content Placeholder 2">
            <a:extLst>
              <a:ext uri="{FF2B5EF4-FFF2-40B4-BE49-F238E27FC236}">
                <a16:creationId xmlns:a16="http://schemas.microsoft.com/office/drawing/2014/main" id="{49E7A41A-3E1C-5117-AE58-6E68E59ECFED}"/>
              </a:ext>
            </a:extLst>
          </p:cNvPr>
          <p:cNvSpPr>
            <a:spLocks noGrp="1"/>
          </p:cNvSpPr>
          <p:nvPr>
            <p:ph idx="1"/>
          </p:nvPr>
        </p:nvSpPr>
        <p:spPr>
          <a:xfrm>
            <a:off x="1231641" y="1493885"/>
            <a:ext cx="10527967" cy="4981560"/>
          </a:xfrm>
        </p:spPr>
        <p:txBody>
          <a:bodyPr>
            <a:normAutofit/>
          </a:bodyPr>
          <a:lstStyle/>
          <a:p>
            <a:pPr marL="0" marR="0" algn="l" fontAlgn="base">
              <a:spcBef>
                <a:spcPts val="0"/>
              </a:spcBef>
              <a:spcAft>
                <a:spcPts val="0"/>
              </a:spcAft>
            </a:pPr>
            <a:r>
              <a:rPr lang="en-US" sz="2400" b="0" i="0" dirty="0">
                <a:solidFill>
                  <a:srgbClr val="0000FF"/>
                </a:solidFill>
                <a:effectLst/>
              </a:rPr>
              <a:t>Computer Science </a:t>
            </a:r>
            <a:r>
              <a:rPr lang="en-US" sz="2400" b="0" i="0" dirty="0">
                <a:solidFill>
                  <a:srgbClr val="000000"/>
                </a:solidFill>
                <a:effectLst/>
              </a:rPr>
              <a:t>Program, B.S. offers concentrations in</a:t>
            </a:r>
            <a:endParaRPr lang="en-US" sz="2400" b="0" i="0" dirty="0">
              <a:solidFill>
                <a:srgbClr val="242424"/>
              </a:solidFill>
              <a:effectLst/>
            </a:endParaRPr>
          </a:p>
          <a:p>
            <a:pPr marL="457200" lvl="1" indent="0" fontAlgn="base">
              <a:spcBef>
                <a:spcPts val="0"/>
              </a:spcBef>
              <a:buNone/>
            </a:pPr>
            <a:r>
              <a:rPr lang="en-US" b="0" i="0" dirty="0">
                <a:solidFill>
                  <a:srgbClr val="000000"/>
                </a:solidFill>
                <a:effectLst/>
              </a:rPr>
              <a:t>Advanced </a:t>
            </a:r>
            <a:r>
              <a:rPr lang="en-US" b="1" i="0" dirty="0">
                <a:solidFill>
                  <a:srgbClr val="000000"/>
                </a:solidFill>
                <a:effectLst/>
              </a:rPr>
              <a:t>Computer Science </a:t>
            </a:r>
            <a:r>
              <a:rPr lang="en-US" b="0" i="0" dirty="0">
                <a:solidFill>
                  <a:srgbClr val="000000"/>
                </a:solidFill>
                <a:effectLst/>
              </a:rPr>
              <a:t>(ABET accredited)</a:t>
            </a:r>
            <a:endParaRPr lang="en-US" b="0" i="0" dirty="0">
              <a:solidFill>
                <a:srgbClr val="242424"/>
              </a:solidFill>
              <a:effectLst/>
            </a:endParaRPr>
          </a:p>
          <a:p>
            <a:pPr marL="457200" lvl="1" indent="0" fontAlgn="base">
              <a:spcBef>
                <a:spcPts val="0"/>
              </a:spcBef>
              <a:buNone/>
            </a:pPr>
            <a:r>
              <a:rPr lang="en-US" b="0" i="0" dirty="0">
                <a:solidFill>
                  <a:srgbClr val="000000"/>
                </a:solidFill>
                <a:effectLst/>
              </a:rPr>
              <a:t>Advanced </a:t>
            </a:r>
            <a:r>
              <a:rPr lang="en-US" b="1" i="0" dirty="0">
                <a:solidFill>
                  <a:srgbClr val="000000"/>
                </a:solidFill>
                <a:effectLst/>
              </a:rPr>
              <a:t>Database</a:t>
            </a:r>
            <a:endParaRPr lang="en-US" b="1" i="0" dirty="0">
              <a:solidFill>
                <a:srgbClr val="242424"/>
              </a:solidFill>
              <a:effectLst/>
            </a:endParaRPr>
          </a:p>
          <a:p>
            <a:pPr marL="457200" lvl="1" indent="0" fontAlgn="base">
              <a:spcBef>
                <a:spcPts val="0"/>
              </a:spcBef>
              <a:buNone/>
            </a:pPr>
            <a:r>
              <a:rPr lang="en-US" b="0" i="0" dirty="0">
                <a:solidFill>
                  <a:srgbClr val="000000"/>
                </a:solidFill>
                <a:effectLst/>
              </a:rPr>
              <a:t>Advanced </a:t>
            </a:r>
            <a:r>
              <a:rPr lang="en-US" b="1" i="0" dirty="0">
                <a:solidFill>
                  <a:srgbClr val="000000"/>
                </a:solidFill>
                <a:effectLst/>
              </a:rPr>
              <a:t>Networks</a:t>
            </a:r>
            <a:endParaRPr lang="en-US" b="1" i="0" dirty="0">
              <a:solidFill>
                <a:srgbClr val="242424"/>
              </a:solidFill>
              <a:effectLst/>
            </a:endParaRPr>
          </a:p>
          <a:p>
            <a:pPr marL="457200" lvl="1" indent="0" fontAlgn="base">
              <a:spcBef>
                <a:spcPts val="0"/>
              </a:spcBef>
              <a:buNone/>
            </a:pPr>
            <a:r>
              <a:rPr lang="en-US" b="0" i="0" dirty="0">
                <a:solidFill>
                  <a:srgbClr val="000000"/>
                </a:solidFill>
                <a:effectLst/>
              </a:rPr>
              <a:t>Advanced </a:t>
            </a:r>
            <a:r>
              <a:rPr lang="en-US" b="1" i="0" dirty="0">
                <a:solidFill>
                  <a:srgbClr val="000000"/>
                </a:solidFill>
                <a:effectLst/>
              </a:rPr>
              <a:t>Software Engineering</a:t>
            </a:r>
          </a:p>
          <a:p>
            <a:pPr marL="0" marR="0" indent="0" algn="l" fontAlgn="base">
              <a:spcBef>
                <a:spcPts val="0"/>
              </a:spcBef>
              <a:spcAft>
                <a:spcPts val="0"/>
              </a:spcAft>
              <a:buNone/>
            </a:pPr>
            <a:r>
              <a:rPr lang="en-US" sz="2400" dirty="0">
                <a:solidFill>
                  <a:srgbClr val="000000"/>
                </a:solidFill>
              </a:rPr>
              <a:t>              </a:t>
            </a:r>
            <a:endParaRPr lang="en-US" sz="2400" b="0" i="0" dirty="0">
              <a:solidFill>
                <a:srgbClr val="242424"/>
              </a:solidFill>
              <a:effectLst/>
            </a:endParaRPr>
          </a:p>
          <a:p>
            <a:pPr marL="0" marR="0" algn="l" fontAlgn="base">
              <a:spcBef>
                <a:spcPts val="0"/>
              </a:spcBef>
              <a:spcAft>
                <a:spcPts val="0"/>
              </a:spcAft>
            </a:pPr>
            <a:r>
              <a:rPr lang="en-US" sz="2400" b="0" i="0" dirty="0">
                <a:solidFill>
                  <a:srgbClr val="0000FF"/>
                </a:solidFill>
                <a:effectLst/>
              </a:rPr>
              <a:t>Cybersecurity Program</a:t>
            </a:r>
            <a:r>
              <a:rPr lang="en-US" sz="2400" b="0" i="0" dirty="0">
                <a:solidFill>
                  <a:srgbClr val="000000"/>
                </a:solidFill>
                <a:effectLst/>
              </a:rPr>
              <a:t>, B.S. </a:t>
            </a:r>
          </a:p>
          <a:p>
            <a:pPr marL="0" marR="0" indent="0" algn="l" fontAlgn="base">
              <a:spcBef>
                <a:spcPts val="0"/>
              </a:spcBef>
              <a:spcAft>
                <a:spcPts val="0"/>
              </a:spcAft>
              <a:buNone/>
            </a:pPr>
            <a:r>
              <a:rPr lang="en-US" sz="2400" dirty="0">
                <a:solidFill>
                  <a:srgbClr val="000000"/>
                </a:solidFill>
              </a:rPr>
              <a:t>              </a:t>
            </a:r>
            <a:r>
              <a:rPr lang="en-US" sz="2400" b="0" i="0" dirty="0">
                <a:solidFill>
                  <a:srgbClr val="000000"/>
                </a:solidFill>
                <a:effectLst/>
              </a:rPr>
              <a:t>(Virginia’s first ABET accredited; NSA CAE accredited)</a:t>
            </a:r>
          </a:p>
          <a:p>
            <a:pPr marL="0" marR="0" algn="l" fontAlgn="base">
              <a:spcBef>
                <a:spcPts val="0"/>
              </a:spcBef>
              <a:spcAft>
                <a:spcPts val="0"/>
              </a:spcAft>
            </a:pPr>
            <a:endParaRPr lang="en-US" sz="2400" b="0" i="0" dirty="0">
              <a:solidFill>
                <a:srgbClr val="242424"/>
              </a:solidFill>
              <a:effectLst/>
            </a:endParaRPr>
          </a:p>
          <a:p>
            <a:pPr marL="0" marR="0" algn="l" fontAlgn="base">
              <a:spcBef>
                <a:spcPts val="0"/>
              </a:spcBef>
              <a:spcAft>
                <a:spcPts val="0"/>
              </a:spcAft>
            </a:pPr>
            <a:endParaRPr lang="en-US" sz="2400" b="0" i="0" dirty="0">
              <a:solidFill>
                <a:srgbClr val="242424"/>
              </a:solidFill>
              <a:effectLst/>
            </a:endParaRPr>
          </a:p>
          <a:p>
            <a:pPr marL="0" marR="0" algn="l" fontAlgn="base">
              <a:spcBef>
                <a:spcPts val="0"/>
              </a:spcBef>
              <a:spcAft>
                <a:spcPts val="0"/>
              </a:spcAft>
            </a:pPr>
            <a:endParaRPr lang="en-US" sz="2400" b="0" i="0" dirty="0">
              <a:solidFill>
                <a:srgbClr val="242424"/>
              </a:solidFill>
              <a:effectLst/>
            </a:endParaRPr>
          </a:p>
          <a:p>
            <a:pPr marL="0" marR="0" algn="l" fontAlgn="base">
              <a:spcBef>
                <a:spcPts val="0"/>
              </a:spcBef>
              <a:spcAft>
                <a:spcPts val="0"/>
              </a:spcAft>
            </a:pPr>
            <a:r>
              <a:rPr lang="en-US" sz="2400" b="0" i="0" dirty="0">
                <a:solidFill>
                  <a:srgbClr val="0000FF"/>
                </a:solidFill>
                <a:effectLst/>
              </a:rPr>
              <a:t>Accelerated M.S. </a:t>
            </a:r>
            <a:r>
              <a:rPr lang="en-US" sz="2400" b="0" i="0" dirty="0">
                <a:solidFill>
                  <a:srgbClr val="000000"/>
                </a:solidFill>
                <a:effectLst/>
              </a:rPr>
              <a:t>in Data and Information Management at RU</a:t>
            </a:r>
          </a:p>
          <a:p>
            <a:pPr marL="0" marR="0" algn="l" fontAlgn="base">
              <a:spcBef>
                <a:spcPts val="0"/>
              </a:spcBef>
              <a:spcAft>
                <a:spcPts val="0"/>
              </a:spcAft>
            </a:pPr>
            <a:r>
              <a:rPr lang="en-US" sz="2400" dirty="0">
                <a:solidFill>
                  <a:srgbClr val="000000"/>
                </a:solidFill>
              </a:rPr>
              <a:t>Accelerated M.S. and M.Eng. in Computer Science at Virginia Tech</a:t>
            </a:r>
          </a:p>
          <a:p>
            <a:pPr marL="0" marR="0" algn="l" fontAlgn="base">
              <a:spcBef>
                <a:spcPts val="0"/>
              </a:spcBef>
              <a:spcAft>
                <a:spcPts val="0"/>
              </a:spcAft>
            </a:pPr>
            <a:r>
              <a:rPr lang="en-US" sz="2400" dirty="0">
                <a:solidFill>
                  <a:srgbClr val="000000"/>
                </a:solidFill>
              </a:rPr>
              <a:t>Accelerated M.S. and M.Eng. in Computer Engineering at Virginia Tech</a:t>
            </a:r>
            <a:endParaRPr lang="en-US" sz="2400" b="0" i="0" dirty="0">
              <a:solidFill>
                <a:srgbClr val="242424"/>
              </a:solidFill>
              <a:effectLst/>
            </a:endParaRPr>
          </a:p>
          <a:p>
            <a:endParaRPr lang="en-US" dirty="0"/>
          </a:p>
        </p:txBody>
      </p:sp>
      <p:pic>
        <p:nvPicPr>
          <p:cNvPr id="4" name="Picture 3" descr="A logo for a university&#10;&#10;Description automatically generated">
            <a:extLst>
              <a:ext uri="{FF2B5EF4-FFF2-40B4-BE49-F238E27FC236}">
                <a16:creationId xmlns:a16="http://schemas.microsoft.com/office/drawing/2014/main" id="{08701A5E-B7EC-4C7B-E67B-FED8FD675AC9}"/>
              </a:ext>
            </a:extLst>
          </p:cNvPr>
          <p:cNvPicPr>
            <a:picLocks noChangeAspect="1"/>
          </p:cNvPicPr>
          <p:nvPr/>
        </p:nvPicPr>
        <p:blipFill rotWithShape="1">
          <a:blip r:embed="rId2"/>
          <a:srcRect l="8821" t="28200" r="9575" b="26744"/>
          <a:stretch/>
        </p:blipFill>
        <p:spPr>
          <a:xfrm>
            <a:off x="9579935" y="6176963"/>
            <a:ext cx="2360428" cy="681037"/>
          </a:xfrm>
          <a:prstGeom prst="rect">
            <a:avLst/>
          </a:prstGeom>
        </p:spPr>
      </p:pic>
      <p:sp>
        <p:nvSpPr>
          <p:cNvPr id="5" name="Rectangle 4">
            <a:extLst>
              <a:ext uri="{FF2B5EF4-FFF2-40B4-BE49-F238E27FC236}">
                <a16:creationId xmlns:a16="http://schemas.microsoft.com/office/drawing/2014/main" id="{441BB5C3-E928-A564-C911-701CE8F6CB43}"/>
              </a:ext>
            </a:extLst>
          </p:cNvPr>
          <p:cNvSpPr/>
          <p:nvPr/>
        </p:nvSpPr>
        <p:spPr>
          <a:xfrm>
            <a:off x="1231641" y="1068850"/>
            <a:ext cx="4077477" cy="409560"/>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Bachelor of Science Degrees</a:t>
            </a:r>
          </a:p>
        </p:txBody>
      </p:sp>
      <p:sp>
        <p:nvSpPr>
          <p:cNvPr id="6" name="Rectangle 5">
            <a:extLst>
              <a:ext uri="{FF2B5EF4-FFF2-40B4-BE49-F238E27FC236}">
                <a16:creationId xmlns:a16="http://schemas.microsoft.com/office/drawing/2014/main" id="{00830476-7AD3-8395-9A7C-D6DA51D42F66}"/>
              </a:ext>
            </a:extLst>
          </p:cNvPr>
          <p:cNvSpPr/>
          <p:nvPr/>
        </p:nvSpPr>
        <p:spPr>
          <a:xfrm>
            <a:off x="1231640" y="4674021"/>
            <a:ext cx="6941975" cy="40956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Master of Science &amp; Master of Engineering Degrees</a:t>
            </a:r>
          </a:p>
        </p:txBody>
      </p:sp>
    </p:spTree>
    <p:extLst>
      <p:ext uri="{BB962C8B-B14F-4D97-AF65-F5344CB8AC3E}">
        <p14:creationId xmlns:p14="http://schemas.microsoft.com/office/powerpoint/2010/main" val="24931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5B68-7FC5-3EA1-DA20-BC5AC01881BB}"/>
              </a:ext>
            </a:extLst>
          </p:cNvPr>
          <p:cNvSpPr>
            <a:spLocks noGrp="1"/>
          </p:cNvSpPr>
          <p:nvPr>
            <p:ph type="title"/>
          </p:nvPr>
        </p:nvSpPr>
        <p:spPr>
          <a:xfrm>
            <a:off x="846716" y="123624"/>
            <a:ext cx="10515600" cy="933641"/>
          </a:xfrm>
        </p:spPr>
        <p:txBody>
          <a:bodyPr>
            <a:normAutofit/>
          </a:bodyPr>
          <a:lstStyle/>
          <a:p>
            <a:pPr algn="ctr"/>
            <a:r>
              <a:rPr lang="en-US" sz="3600" dirty="0">
                <a:latin typeface="+mn-lt"/>
              </a:rPr>
              <a:t>B.S. Curriculum</a:t>
            </a:r>
            <a:endParaRPr lang="en-US" sz="3600" b="0" dirty="0">
              <a:latin typeface="+mn-lt"/>
            </a:endParaRPr>
          </a:p>
        </p:txBody>
      </p:sp>
      <p:sp>
        <p:nvSpPr>
          <p:cNvPr id="4" name="Rectangle: Rounded Corners 3">
            <a:extLst>
              <a:ext uri="{FF2B5EF4-FFF2-40B4-BE49-F238E27FC236}">
                <a16:creationId xmlns:a16="http://schemas.microsoft.com/office/drawing/2014/main" id="{11413EE0-DA0C-EB31-5BEF-E144BC5E1738}"/>
              </a:ext>
            </a:extLst>
          </p:cNvPr>
          <p:cNvSpPr/>
          <p:nvPr/>
        </p:nvSpPr>
        <p:spPr>
          <a:xfrm>
            <a:off x="653144" y="2313862"/>
            <a:ext cx="10814178" cy="1325563"/>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Core</a:t>
            </a:r>
            <a:r>
              <a:rPr lang="en-US" sz="2400" dirty="0">
                <a:solidFill>
                  <a:schemeClr val="tx1"/>
                </a:solidFill>
              </a:rPr>
              <a:t>: </a:t>
            </a:r>
            <a:r>
              <a:rPr lang="en-US" sz="2400" dirty="0">
                <a:solidFill>
                  <a:srgbClr val="C00000"/>
                </a:solidFill>
              </a:rPr>
              <a:t>Computer Science Program </a:t>
            </a:r>
            <a:r>
              <a:rPr lang="en-US" sz="2400" dirty="0">
                <a:solidFill>
                  <a:schemeClr val="tx1"/>
                </a:solidFill>
              </a:rPr>
              <a:t>and </a:t>
            </a:r>
            <a:r>
              <a:rPr lang="en-US" sz="2400" dirty="0">
                <a:solidFill>
                  <a:srgbClr val="0000FF"/>
                </a:solidFill>
              </a:rPr>
              <a:t>Cybersecurity Program </a:t>
            </a:r>
          </a:p>
        </p:txBody>
      </p:sp>
      <p:sp>
        <p:nvSpPr>
          <p:cNvPr id="6" name="Rectangle: Rounded Corners 5">
            <a:extLst>
              <a:ext uri="{FF2B5EF4-FFF2-40B4-BE49-F238E27FC236}">
                <a16:creationId xmlns:a16="http://schemas.microsoft.com/office/drawing/2014/main" id="{0A55F4FF-077D-4149-D8BF-49BE6A17A0AC}"/>
              </a:ext>
            </a:extLst>
          </p:cNvPr>
          <p:cNvSpPr/>
          <p:nvPr/>
        </p:nvSpPr>
        <p:spPr>
          <a:xfrm>
            <a:off x="653144" y="3700239"/>
            <a:ext cx="3745838" cy="944418"/>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Systems</a:t>
            </a:r>
          </a:p>
        </p:txBody>
      </p:sp>
      <p:sp>
        <p:nvSpPr>
          <p:cNvPr id="7" name="Rectangle: Rounded Corners 6">
            <a:extLst>
              <a:ext uri="{FF2B5EF4-FFF2-40B4-BE49-F238E27FC236}">
                <a16:creationId xmlns:a16="http://schemas.microsoft.com/office/drawing/2014/main" id="{FB68BB9A-B8DF-C4EB-9F3A-6C49BC0A8B0C}"/>
              </a:ext>
            </a:extLst>
          </p:cNvPr>
          <p:cNvSpPr/>
          <p:nvPr/>
        </p:nvSpPr>
        <p:spPr>
          <a:xfrm>
            <a:off x="4471323" y="3700239"/>
            <a:ext cx="3646310" cy="944418"/>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Security</a:t>
            </a:r>
          </a:p>
        </p:txBody>
      </p:sp>
      <p:sp>
        <p:nvSpPr>
          <p:cNvPr id="8" name="Rectangle: Rounded Corners 7">
            <a:extLst>
              <a:ext uri="{FF2B5EF4-FFF2-40B4-BE49-F238E27FC236}">
                <a16:creationId xmlns:a16="http://schemas.microsoft.com/office/drawing/2014/main" id="{FCA366F1-9E8C-1CC4-DB18-86A73057385E}"/>
              </a:ext>
            </a:extLst>
          </p:cNvPr>
          <p:cNvSpPr/>
          <p:nvPr/>
        </p:nvSpPr>
        <p:spPr>
          <a:xfrm>
            <a:off x="8189974" y="3704985"/>
            <a:ext cx="3277348" cy="944418"/>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Application Development</a:t>
            </a:r>
          </a:p>
        </p:txBody>
      </p:sp>
      <p:sp>
        <p:nvSpPr>
          <p:cNvPr id="9" name="Rectangle: Rounded Corners 8">
            <a:extLst>
              <a:ext uri="{FF2B5EF4-FFF2-40B4-BE49-F238E27FC236}">
                <a16:creationId xmlns:a16="http://schemas.microsoft.com/office/drawing/2014/main" id="{25946B4F-0661-9ED3-7500-9599097BD608}"/>
              </a:ext>
            </a:extLst>
          </p:cNvPr>
          <p:cNvSpPr/>
          <p:nvPr/>
        </p:nvSpPr>
        <p:spPr>
          <a:xfrm>
            <a:off x="7754003" y="4744156"/>
            <a:ext cx="1791811" cy="104315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 Concentration</a:t>
            </a:r>
          </a:p>
        </p:txBody>
      </p:sp>
      <p:sp>
        <p:nvSpPr>
          <p:cNvPr id="10" name="Rectangle: Rounded Corners 9">
            <a:extLst>
              <a:ext uri="{FF2B5EF4-FFF2-40B4-BE49-F238E27FC236}">
                <a16:creationId xmlns:a16="http://schemas.microsoft.com/office/drawing/2014/main" id="{46F8370B-10C6-AFD7-BFED-252F747B28CF}"/>
              </a:ext>
            </a:extLst>
          </p:cNvPr>
          <p:cNvSpPr/>
          <p:nvPr/>
        </p:nvSpPr>
        <p:spPr>
          <a:xfrm>
            <a:off x="653143" y="4758741"/>
            <a:ext cx="1606405" cy="106998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Advanced</a:t>
            </a:r>
            <a:r>
              <a:rPr lang="en-US" b="1" dirty="0">
                <a:solidFill>
                  <a:schemeClr val="bg1"/>
                </a:solidFill>
              </a:rPr>
              <a:t> Computer Science </a:t>
            </a:r>
          </a:p>
        </p:txBody>
      </p:sp>
      <p:sp>
        <p:nvSpPr>
          <p:cNvPr id="11" name="Rectangle: Rounded Corners 10">
            <a:extLst>
              <a:ext uri="{FF2B5EF4-FFF2-40B4-BE49-F238E27FC236}">
                <a16:creationId xmlns:a16="http://schemas.microsoft.com/office/drawing/2014/main" id="{29CD2410-E411-7478-7E91-F2609252A06C}"/>
              </a:ext>
            </a:extLst>
          </p:cNvPr>
          <p:cNvSpPr/>
          <p:nvPr/>
        </p:nvSpPr>
        <p:spPr>
          <a:xfrm>
            <a:off x="4147019" y="4748361"/>
            <a:ext cx="1701788" cy="106998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Advanced</a:t>
            </a:r>
            <a:r>
              <a:rPr lang="en-US" dirty="0">
                <a:solidFill>
                  <a:schemeClr val="bg1"/>
                </a:solidFill>
              </a:rPr>
              <a:t>  </a:t>
            </a:r>
            <a:r>
              <a:rPr lang="en-US" b="1" dirty="0">
                <a:solidFill>
                  <a:schemeClr val="bg1"/>
                </a:solidFill>
              </a:rPr>
              <a:t>Software Engineering</a:t>
            </a:r>
          </a:p>
        </p:txBody>
      </p:sp>
      <p:sp>
        <p:nvSpPr>
          <p:cNvPr id="12" name="Rectangle: Rounded Corners 11">
            <a:extLst>
              <a:ext uri="{FF2B5EF4-FFF2-40B4-BE49-F238E27FC236}">
                <a16:creationId xmlns:a16="http://schemas.microsoft.com/office/drawing/2014/main" id="{BF389BCA-3573-77BA-4F21-5019396DF42E}"/>
              </a:ext>
            </a:extLst>
          </p:cNvPr>
          <p:cNvSpPr/>
          <p:nvPr/>
        </p:nvSpPr>
        <p:spPr>
          <a:xfrm>
            <a:off x="2380382" y="4758407"/>
            <a:ext cx="1636940" cy="106998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Advanced </a:t>
            </a:r>
          </a:p>
          <a:p>
            <a:pPr algn="ctr"/>
            <a:r>
              <a:rPr lang="en-US" b="1" dirty="0">
                <a:solidFill>
                  <a:schemeClr val="bg1"/>
                </a:solidFill>
              </a:rPr>
              <a:t>Databases </a:t>
            </a:r>
          </a:p>
        </p:txBody>
      </p:sp>
      <p:sp>
        <p:nvSpPr>
          <p:cNvPr id="13" name="Rectangle: Rounded Corners 12">
            <a:extLst>
              <a:ext uri="{FF2B5EF4-FFF2-40B4-BE49-F238E27FC236}">
                <a16:creationId xmlns:a16="http://schemas.microsoft.com/office/drawing/2014/main" id="{DD5E4CBB-1350-1777-8976-B5FFD56741D1}"/>
              </a:ext>
            </a:extLst>
          </p:cNvPr>
          <p:cNvSpPr/>
          <p:nvPr/>
        </p:nvSpPr>
        <p:spPr>
          <a:xfrm>
            <a:off x="5950511" y="4757694"/>
            <a:ext cx="1701788" cy="106998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Advanced</a:t>
            </a:r>
            <a:r>
              <a:rPr lang="en-US" dirty="0">
                <a:solidFill>
                  <a:schemeClr val="bg1"/>
                </a:solidFill>
              </a:rPr>
              <a:t> </a:t>
            </a:r>
            <a:r>
              <a:rPr lang="en-US" b="1" dirty="0">
                <a:solidFill>
                  <a:schemeClr val="bg1"/>
                </a:solidFill>
              </a:rPr>
              <a:t>Networks</a:t>
            </a:r>
          </a:p>
        </p:txBody>
      </p:sp>
      <p:sp>
        <p:nvSpPr>
          <p:cNvPr id="14" name="Rectangle: Rounded Corners 13">
            <a:extLst>
              <a:ext uri="{FF2B5EF4-FFF2-40B4-BE49-F238E27FC236}">
                <a16:creationId xmlns:a16="http://schemas.microsoft.com/office/drawing/2014/main" id="{0DDEC1E8-C1AF-1381-6C0E-CE9839073D22}"/>
              </a:ext>
            </a:extLst>
          </p:cNvPr>
          <p:cNvSpPr/>
          <p:nvPr/>
        </p:nvSpPr>
        <p:spPr>
          <a:xfrm>
            <a:off x="9675511" y="4730742"/>
            <a:ext cx="1791811" cy="1069981"/>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Cybersecurity </a:t>
            </a:r>
          </a:p>
        </p:txBody>
      </p:sp>
      <p:sp>
        <p:nvSpPr>
          <p:cNvPr id="21" name="TextBox 20">
            <a:extLst>
              <a:ext uri="{FF2B5EF4-FFF2-40B4-BE49-F238E27FC236}">
                <a16:creationId xmlns:a16="http://schemas.microsoft.com/office/drawing/2014/main" id="{F9E1D457-273A-70BC-E115-B0E460AC0098}"/>
              </a:ext>
            </a:extLst>
          </p:cNvPr>
          <p:cNvSpPr txBox="1"/>
          <p:nvPr/>
        </p:nvSpPr>
        <p:spPr>
          <a:xfrm>
            <a:off x="7259216" y="1149597"/>
            <a:ext cx="3423275" cy="707886"/>
          </a:xfrm>
          <a:prstGeom prst="rect">
            <a:avLst/>
          </a:prstGeom>
          <a:solidFill>
            <a:schemeClr val="accent4">
              <a:lumMod val="40000"/>
              <a:lumOff val="60000"/>
            </a:schemeClr>
          </a:solidFill>
        </p:spPr>
        <p:txBody>
          <a:bodyPr wrap="square" rtlCol="0">
            <a:spAutoFit/>
          </a:bodyPr>
          <a:lstStyle/>
          <a:p>
            <a:pPr algn="ctr"/>
            <a:r>
              <a:rPr lang="en-US" sz="2000" dirty="0"/>
              <a:t>Accessible </a:t>
            </a:r>
            <a:r>
              <a:rPr lang="en-US" sz="2000" b="1" dirty="0">
                <a:solidFill>
                  <a:srgbClr val="0000FF"/>
                </a:solidFill>
              </a:rPr>
              <a:t>Double Major </a:t>
            </a:r>
          </a:p>
          <a:p>
            <a:pPr algn="ctr"/>
            <a:r>
              <a:rPr lang="en-US" sz="2000" b="1" dirty="0"/>
              <a:t>in </a:t>
            </a:r>
            <a:r>
              <a:rPr lang="en-US" sz="2000" dirty="0"/>
              <a:t>CS and Cybersecurity</a:t>
            </a:r>
          </a:p>
        </p:txBody>
      </p:sp>
      <p:sp>
        <p:nvSpPr>
          <p:cNvPr id="3" name="TextBox 2">
            <a:extLst>
              <a:ext uri="{FF2B5EF4-FFF2-40B4-BE49-F238E27FC236}">
                <a16:creationId xmlns:a16="http://schemas.microsoft.com/office/drawing/2014/main" id="{6B17C006-E4D9-06E7-070E-909CD1E0AB03}"/>
              </a:ext>
            </a:extLst>
          </p:cNvPr>
          <p:cNvSpPr txBox="1"/>
          <p:nvPr/>
        </p:nvSpPr>
        <p:spPr>
          <a:xfrm>
            <a:off x="1129159" y="1057265"/>
            <a:ext cx="5632504" cy="892552"/>
          </a:xfrm>
          <a:prstGeom prst="rect">
            <a:avLst/>
          </a:prstGeom>
          <a:solidFill>
            <a:schemeClr val="accent4">
              <a:lumMod val="40000"/>
              <a:lumOff val="60000"/>
            </a:schemeClr>
          </a:solidFill>
        </p:spPr>
        <p:txBody>
          <a:bodyPr wrap="none" rtlCol="0">
            <a:spAutoFit/>
          </a:bodyPr>
          <a:lstStyle/>
          <a:p>
            <a:r>
              <a:rPr lang="en-US" sz="2000" b="1" dirty="0"/>
              <a:t>Offers </a:t>
            </a:r>
            <a:r>
              <a:rPr lang="en-US" sz="2000" b="1" dirty="0">
                <a:solidFill>
                  <a:srgbClr val="0000FF"/>
                </a:solidFill>
              </a:rPr>
              <a:t>Diverse Pathways </a:t>
            </a:r>
            <a:r>
              <a:rPr lang="en-US" sz="2000" b="1" dirty="0"/>
              <a:t>to Student Opportunities</a:t>
            </a:r>
            <a:endParaRPr lang="en-US" sz="2000" dirty="0"/>
          </a:p>
          <a:p>
            <a:pPr lvl="1"/>
            <a:r>
              <a:rPr lang="en-US" sz="1600" dirty="0"/>
              <a:t>Curriculum enables students to find their passion</a:t>
            </a:r>
          </a:p>
          <a:p>
            <a:pPr lvl="1"/>
            <a:r>
              <a:rPr lang="en-US" sz="1600" dirty="0">
                <a:solidFill>
                  <a:srgbClr val="0000FF"/>
                </a:solidFill>
              </a:rPr>
              <a:t>Concentrations </a:t>
            </a:r>
            <a:r>
              <a:rPr lang="en-US" sz="1600" dirty="0"/>
              <a:t>Provide Depth and Increase Starting Salaries</a:t>
            </a:r>
          </a:p>
        </p:txBody>
      </p:sp>
    </p:spTree>
    <p:extLst>
      <p:ext uri="{BB962C8B-B14F-4D97-AF65-F5344CB8AC3E}">
        <p14:creationId xmlns:p14="http://schemas.microsoft.com/office/powerpoint/2010/main" val="25423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53" presetClass="exit" presetSubtype="32" fill="hold" grpId="1" nodeType="withEffect">
                                  <p:stCondLst>
                                    <p:cond delay="0"/>
                                  </p:stCondLst>
                                  <p:childTnLst>
                                    <p:anim calcmode="lin" valueType="num">
                                      <p:cBhvr>
                                        <p:cTn id="12" dur="500"/>
                                        <p:tgtEl>
                                          <p:spTgt spid="3"/>
                                        </p:tgtEl>
                                        <p:attrNameLst>
                                          <p:attrName>ppt_w</p:attrName>
                                        </p:attrNameLst>
                                      </p:cBhvr>
                                      <p:tavLst>
                                        <p:tav tm="0">
                                          <p:val>
                                            <p:strVal val="ppt_w"/>
                                          </p:val>
                                        </p:tav>
                                        <p:tav tm="100000">
                                          <p:val>
                                            <p:fltVal val="0"/>
                                          </p:val>
                                        </p:tav>
                                      </p:tavLst>
                                    </p:anim>
                                    <p:anim calcmode="lin" valueType="num">
                                      <p:cBhvr>
                                        <p:cTn id="13" dur="500"/>
                                        <p:tgtEl>
                                          <p:spTgt spid="3"/>
                                        </p:tgtEl>
                                        <p:attrNameLst>
                                          <p:attrName>ppt_h</p:attrName>
                                        </p:attrNameLst>
                                      </p:cBhvr>
                                      <p:tavLst>
                                        <p:tav tm="0">
                                          <p:val>
                                            <p:strVal val="ppt_h"/>
                                          </p:val>
                                        </p:tav>
                                        <p:tav tm="100000">
                                          <p:val>
                                            <p:fltVal val="0"/>
                                          </p:val>
                                        </p:tav>
                                      </p:tavLst>
                                    </p:anim>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D228-E765-0B66-49F8-56629DE87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ED4EB-EE73-4C48-CD4E-D0CBC565A171}"/>
              </a:ext>
            </a:extLst>
          </p:cNvPr>
          <p:cNvSpPr>
            <a:spLocks noGrp="1"/>
          </p:cNvSpPr>
          <p:nvPr>
            <p:ph type="title"/>
          </p:nvPr>
        </p:nvSpPr>
        <p:spPr>
          <a:xfrm>
            <a:off x="846716" y="123624"/>
            <a:ext cx="10515600" cy="933641"/>
          </a:xfrm>
        </p:spPr>
        <p:txBody>
          <a:bodyPr>
            <a:normAutofit/>
          </a:bodyPr>
          <a:lstStyle/>
          <a:p>
            <a:pPr algn="ctr"/>
            <a:r>
              <a:rPr lang="en-US" sz="3600" dirty="0">
                <a:latin typeface="+mn-lt"/>
              </a:rPr>
              <a:t>B.S. Curriculum</a:t>
            </a:r>
            <a:endParaRPr lang="en-US" sz="3600" b="0" dirty="0">
              <a:latin typeface="+mn-lt"/>
            </a:endParaRPr>
          </a:p>
        </p:txBody>
      </p:sp>
      <p:sp>
        <p:nvSpPr>
          <p:cNvPr id="4" name="Rectangle: Rounded Corners 3">
            <a:extLst>
              <a:ext uri="{FF2B5EF4-FFF2-40B4-BE49-F238E27FC236}">
                <a16:creationId xmlns:a16="http://schemas.microsoft.com/office/drawing/2014/main" id="{4BA4BD3E-BE3E-2E31-C4E4-552A67EBE60D}"/>
              </a:ext>
            </a:extLst>
          </p:cNvPr>
          <p:cNvSpPr/>
          <p:nvPr/>
        </p:nvSpPr>
        <p:spPr>
          <a:xfrm>
            <a:off x="653144" y="2313862"/>
            <a:ext cx="10814178" cy="1325563"/>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Core</a:t>
            </a:r>
            <a:r>
              <a:rPr lang="en-US" sz="2400" dirty="0">
                <a:solidFill>
                  <a:schemeClr val="tx1"/>
                </a:solidFill>
              </a:rPr>
              <a:t>: </a:t>
            </a:r>
            <a:r>
              <a:rPr lang="en-US" sz="2400" dirty="0">
                <a:solidFill>
                  <a:srgbClr val="C00000"/>
                </a:solidFill>
              </a:rPr>
              <a:t>Computer Science Program </a:t>
            </a:r>
            <a:r>
              <a:rPr lang="en-US" sz="2400" dirty="0">
                <a:solidFill>
                  <a:schemeClr val="tx1"/>
                </a:solidFill>
              </a:rPr>
              <a:t>and </a:t>
            </a:r>
            <a:r>
              <a:rPr lang="en-US" sz="2400" dirty="0">
                <a:solidFill>
                  <a:srgbClr val="0000FF"/>
                </a:solidFill>
              </a:rPr>
              <a:t>Cybersecurity Program </a:t>
            </a:r>
          </a:p>
        </p:txBody>
      </p:sp>
      <p:sp>
        <p:nvSpPr>
          <p:cNvPr id="6" name="Rectangle: Rounded Corners 5">
            <a:extLst>
              <a:ext uri="{FF2B5EF4-FFF2-40B4-BE49-F238E27FC236}">
                <a16:creationId xmlns:a16="http://schemas.microsoft.com/office/drawing/2014/main" id="{6B0F017C-85A1-86C8-3E5B-A86642981566}"/>
              </a:ext>
            </a:extLst>
          </p:cNvPr>
          <p:cNvSpPr/>
          <p:nvPr/>
        </p:nvSpPr>
        <p:spPr>
          <a:xfrm>
            <a:off x="653144" y="3700239"/>
            <a:ext cx="3745838" cy="944418"/>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Systems</a:t>
            </a:r>
          </a:p>
        </p:txBody>
      </p:sp>
      <p:sp>
        <p:nvSpPr>
          <p:cNvPr id="7" name="Rectangle: Rounded Corners 6">
            <a:extLst>
              <a:ext uri="{FF2B5EF4-FFF2-40B4-BE49-F238E27FC236}">
                <a16:creationId xmlns:a16="http://schemas.microsoft.com/office/drawing/2014/main" id="{C76E762E-E3DA-1DEF-BDC9-C2CEF4E1B8FD}"/>
              </a:ext>
            </a:extLst>
          </p:cNvPr>
          <p:cNvSpPr/>
          <p:nvPr/>
        </p:nvSpPr>
        <p:spPr>
          <a:xfrm>
            <a:off x="4471323" y="3700239"/>
            <a:ext cx="3646310" cy="944418"/>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Security</a:t>
            </a:r>
          </a:p>
        </p:txBody>
      </p:sp>
      <p:sp>
        <p:nvSpPr>
          <p:cNvPr id="8" name="Rectangle: Rounded Corners 7">
            <a:extLst>
              <a:ext uri="{FF2B5EF4-FFF2-40B4-BE49-F238E27FC236}">
                <a16:creationId xmlns:a16="http://schemas.microsoft.com/office/drawing/2014/main" id="{03046458-D538-2E63-F7A1-46F521F8E7DF}"/>
              </a:ext>
            </a:extLst>
          </p:cNvPr>
          <p:cNvSpPr/>
          <p:nvPr/>
        </p:nvSpPr>
        <p:spPr>
          <a:xfrm>
            <a:off x="8189974" y="3704985"/>
            <a:ext cx="3277348" cy="944418"/>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Application Development</a:t>
            </a:r>
          </a:p>
        </p:txBody>
      </p:sp>
      <p:sp>
        <p:nvSpPr>
          <p:cNvPr id="10" name="Rectangle: Rounded Corners 9">
            <a:extLst>
              <a:ext uri="{FF2B5EF4-FFF2-40B4-BE49-F238E27FC236}">
                <a16:creationId xmlns:a16="http://schemas.microsoft.com/office/drawing/2014/main" id="{DBB73B83-F515-42CF-2D06-C8BCFF0C40CD}"/>
              </a:ext>
            </a:extLst>
          </p:cNvPr>
          <p:cNvSpPr/>
          <p:nvPr/>
        </p:nvSpPr>
        <p:spPr>
          <a:xfrm>
            <a:off x="653143" y="4758741"/>
            <a:ext cx="1606405" cy="106998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Advanced</a:t>
            </a:r>
            <a:r>
              <a:rPr lang="en-US" b="1" dirty="0">
                <a:solidFill>
                  <a:schemeClr val="bg1"/>
                </a:solidFill>
              </a:rPr>
              <a:t> Computer Science </a:t>
            </a:r>
          </a:p>
        </p:txBody>
      </p:sp>
      <p:sp>
        <p:nvSpPr>
          <p:cNvPr id="11" name="Rectangle: Rounded Corners 10">
            <a:extLst>
              <a:ext uri="{FF2B5EF4-FFF2-40B4-BE49-F238E27FC236}">
                <a16:creationId xmlns:a16="http://schemas.microsoft.com/office/drawing/2014/main" id="{4969435F-0FED-282C-5384-2273E0AE80C1}"/>
              </a:ext>
            </a:extLst>
          </p:cNvPr>
          <p:cNvSpPr/>
          <p:nvPr/>
        </p:nvSpPr>
        <p:spPr>
          <a:xfrm>
            <a:off x="4466512" y="4748361"/>
            <a:ext cx="1701788" cy="106998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Advanced</a:t>
            </a:r>
            <a:r>
              <a:rPr lang="en-US" dirty="0">
                <a:solidFill>
                  <a:schemeClr val="bg1"/>
                </a:solidFill>
              </a:rPr>
              <a:t>  </a:t>
            </a:r>
            <a:r>
              <a:rPr lang="en-US" b="1" dirty="0">
                <a:solidFill>
                  <a:schemeClr val="bg1"/>
                </a:solidFill>
              </a:rPr>
              <a:t>Software Engineering</a:t>
            </a:r>
          </a:p>
        </p:txBody>
      </p:sp>
      <p:sp>
        <p:nvSpPr>
          <p:cNvPr id="12" name="Rectangle: Rounded Corners 11">
            <a:extLst>
              <a:ext uri="{FF2B5EF4-FFF2-40B4-BE49-F238E27FC236}">
                <a16:creationId xmlns:a16="http://schemas.microsoft.com/office/drawing/2014/main" id="{52787D29-7B17-8A20-3FD3-9B96C1FB9E9F}"/>
              </a:ext>
            </a:extLst>
          </p:cNvPr>
          <p:cNvSpPr/>
          <p:nvPr/>
        </p:nvSpPr>
        <p:spPr>
          <a:xfrm>
            <a:off x="2534620" y="4758407"/>
            <a:ext cx="1636940" cy="106998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Advanced </a:t>
            </a:r>
          </a:p>
          <a:p>
            <a:pPr algn="ctr"/>
            <a:r>
              <a:rPr lang="en-US" b="1" dirty="0">
                <a:solidFill>
                  <a:schemeClr val="bg1"/>
                </a:solidFill>
              </a:rPr>
              <a:t>Databases </a:t>
            </a:r>
          </a:p>
        </p:txBody>
      </p:sp>
      <p:sp>
        <p:nvSpPr>
          <p:cNvPr id="13" name="Rectangle: Rounded Corners 12">
            <a:extLst>
              <a:ext uri="{FF2B5EF4-FFF2-40B4-BE49-F238E27FC236}">
                <a16:creationId xmlns:a16="http://schemas.microsoft.com/office/drawing/2014/main" id="{FAE0709D-F8A5-A44E-924C-0FED7A8C8571}"/>
              </a:ext>
            </a:extLst>
          </p:cNvPr>
          <p:cNvSpPr/>
          <p:nvPr/>
        </p:nvSpPr>
        <p:spPr>
          <a:xfrm>
            <a:off x="6424242" y="4757694"/>
            <a:ext cx="1701788" cy="106998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Advanced</a:t>
            </a:r>
            <a:r>
              <a:rPr lang="en-US" dirty="0">
                <a:solidFill>
                  <a:schemeClr val="bg1"/>
                </a:solidFill>
              </a:rPr>
              <a:t> </a:t>
            </a:r>
            <a:r>
              <a:rPr lang="en-US" b="1" dirty="0">
                <a:solidFill>
                  <a:schemeClr val="bg1"/>
                </a:solidFill>
              </a:rPr>
              <a:t>Networks</a:t>
            </a:r>
          </a:p>
        </p:txBody>
      </p:sp>
      <p:sp>
        <p:nvSpPr>
          <p:cNvPr id="14" name="Rectangle: Rounded Corners 13">
            <a:extLst>
              <a:ext uri="{FF2B5EF4-FFF2-40B4-BE49-F238E27FC236}">
                <a16:creationId xmlns:a16="http://schemas.microsoft.com/office/drawing/2014/main" id="{E989A0DD-894D-D2DC-8D21-F239E4CF0F9F}"/>
              </a:ext>
            </a:extLst>
          </p:cNvPr>
          <p:cNvSpPr/>
          <p:nvPr/>
        </p:nvSpPr>
        <p:spPr>
          <a:xfrm>
            <a:off x="9675511" y="4730742"/>
            <a:ext cx="1791811" cy="1069981"/>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Cybersecurity </a:t>
            </a:r>
          </a:p>
        </p:txBody>
      </p:sp>
      <p:sp>
        <p:nvSpPr>
          <p:cNvPr id="21" name="TextBox 20">
            <a:extLst>
              <a:ext uri="{FF2B5EF4-FFF2-40B4-BE49-F238E27FC236}">
                <a16:creationId xmlns:a16="http://schemas.microsoft.com/office/drawing/2014/main" id="{35D0F721-71AA-9CFE-8A1E-E02EFB6D081A}"/>
              </a:ext>
            </a:extLst>
          </p:cNvPr>
          <p:cNvSpPr txBox="1"/>
          <p:nvPr/>
        </p:nvSpPr>
        <p:spPr>
          <a:xfrm>
            <a:off x="7259216" y="1149597"/>
            <a:ext cx="3423275" cy="707886"/>
          </a:xfrm>
          <a:prstGeom prst="rect">
            <a:avLst/>
          </a:prstGeom>
          <a:solidFill>
            <a:schemeClr val="accent4">
              <a:lumMod val="40000"/>
              <a:lumOff val="60000"/>
            </a:schemeClr>
          </a:solidFill>
        </p:spPr>
        <p:txBody>
          <a:bodyPr wrap="square" rtlCol="0">
            <a:spAutoFit/>
          </a:bodyPr>
          <a:lstStyle/>
          <a:p>
            <a:pPr algn="ctr"/>
            <a:r>
              <a:rPr lang="en-US" sz="2000" dirty="0"/>
              <a:t>Accessible </a:t>
            </a:r>
            <a:r>
              <a:rPr lang="en-US" sz="2000" b="1" dirty="0">
                <a:solidFill>
                  <a:srgbClr val="0000FF"/>
                </a:solidFill>
              </a:rPr>
              <a:t>Double Major </a:t>
            </a:r>
          </a:p>
          <a:p>
            <a:pPr algn="ctr"/>
            <a:r>
              <a:rPr lang="en-US" sz="2000" b="1" dirty="0"/>
              <a:t>in </a:t>
            </a:r>
            <a:r>
              <a:rPr lang="en-US" sz="2000" dirty="0"/>
              <a:t>CS and Cybersecurity</a:t>
            </a:r>
          </a:p>
        </p:txBody>
      </p:sp>
      <p:sp>
        <p:nvSpPr>
          <p:cNvPr id="3" name="TextBox 2">
            <a:extLst>
              <a:ext uri="{FF2B5EF4-FFF2-40B4-BE49-F238E27FC236}">
                <a16:creationId xmlns:a16="http://schemas.microsoft.com/office/drawing/2014/main" id="{E86340ED-FBB2-78D5-A07E-355823DCF78F}"/>
              </a:ext>
            </a:extLst>
          </p:cNvPr>
          <p:cNvSpPr txBox="1"/>
          <p:nvPr/>
        </p:nvSpPr>
        <p:spPr>
          <a:xfrm>
            <a:off x="1129159" y="1057265"/>
            <a:ext cx="5632504" cy="892552"/>
          </a:xfrm>
          <a:prstGeom prst="rect">
            <a:avLst/>
          </a:prstGeom>
          <a:solidFill>
            <a:schemeClr val="accent4">
              <a:lumMod val="40000"/>
              <a:lumOff val="60000"/>
            </a:schemeClr>
          </a:solidFill>
        </p:spPr>
        <p:txBody>
          <a:bodyPr wrap="none" rtlCol="0">
            <a:spAutoFit/>
          </a:bodyPr>
          <a:lstStyle/>
          <a:p>
            <a:r>
              <a:rPr lang="en-US" sz="2000" b="1" dirty="0"/>
              <a:t>Offers </a:t>
            </a:r>
            <a:r>
              <a:rPr lang="en-US" sz="2000" b="1" dirty="0">
                <a:solidFill>
                  <a:srgbClr val="0000FF"/>
                </a:solidFill>
              </a:rPr>
              <a:t>Diverse Pathways </a:t>
            </a:r>
            <a:r>
              <a:rPr lang="en-US" sz="2000" b="1" dirty="0"/>
              <a:t>to Student Opportunities</a:t>
            </a:r>
            <a:endParaRPr lang="en-US" sz="2000" dirty="0"/>
          </a:p>
          <a:p>
            <a:pPr lvl="1"/>
            <a:r>
              <a:rPr lang="en-US" sz="1600" dirty="0"/>
              <a:t>Curriculum enables students to find their passion</a:t>
            </a:r>
          </a:p>
          <a:p>
            <a:pPr lvl="1"/>
            <a:r>
              <a:rPr lang="en-US" sz="1600" dirty="0">
                <a:solidFill>
                  <a:srgbClr val="0000FF"/>
                </a:solidFill>
              </a:rPr>
              <a:t>Concentrations </a:t>
            </a:r>
            <a:r>
              <a:rPr lang="en-US" sz="1600" dirty="0"/>
              <a:t>Provide Depth and Increase Starting Salaries</a:t>
            </a:r>
          </a:p>
        </p:txBody>
      </p:sp>
    </p:spTree>
    <p:extLst>
      <p:ext uri="{BB962C8B-B14F-4D97-AF65-F5344CB8AC3E}">
        <p14:creationId xmlns:p14="http://schemas.microsoft.com/office/powerpoint/2010/main" val="19505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53" presetClass="exit" presetSubtype="32" fill="hold" grpId="1" nodeType="withEffect">
                                  <p:stCondLst>
                                    <p:cond delay="0"/>
                                  </p:stCondLst>
                                  <p:childTnLst>
                                    <p:anim calcmode="lin" valueType="num">
                                      <p:cBhvr>
                                        <p:cTn id="12" dur="500"/>
                                        <p:tgtEl>
                                          <p:spTgt spid="3"/>
                                        </p:tgtEl>
                                        <p:attrNameLst>
                                          <p:attrName>ppt_w</p:attrName>
                                        </p:attrNameLst>
                                      </p:cBhvr>
                                      <p:tavLst>
                                        <p:tav tm="0">
                                          <p:val>
                                            <p:strVal val="ppt_w"/>
                                          </p:val>
                                        </p:tav>
                                        <p:tav tm="100000">
                                          <p:val>
                                            <p:fltVal val="0"/>
                                          </p:val>
                                        </p:tav>
                                      </p:tavLst>
                                    </p:anim>
                                    <p:anim calcmode="lin" valueType="num">
                                      <p:cBhvr>
                                        <p:cTn id="13" dur="500"/>
                                        <p:tgtEl>
                                          <p:spTgt spid="3"/>
                                        </p:tgtEl>
                                        <p:attrNameLst>
                                          <p:attrName>ppt_h</p:attrName>
                                        </p:attrNameLst>
                                      </p:cBhvr>
                                      <p:tavLst>
                                        <p:tav tm="0">
                                          <p:val>
                                            <p:strVal val="ppt_h"/>
                                          </p:val>
                                        </p:tav>
                                        <p:tav tm="100000">
                                          <p:val>
                                            <p:fltVal val="0"/>
                                          </p:val>
                                        </p:tav>
                                      </p:tavLst>
                                    </p:anim>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2CB7DE-E69A-4D72-B873-0EEC65EFC44E}"/>
              </a:ext>
            </a:extLst>
          </p:cNvPr>
          <p:cNvPicPr>
            <a:picLocks noChangeAspect="1"/>
          </p:cNvPicPr>
          <p:nvPr/>
        </p:nvPicPr>
        <p:blipFill rotWithShape="1">
          <a:blip r:embed="rId3">
            <a:extLst>
              <a:ext uri="{28A0092B-C50C-407E-A947-70E740481C1C}">
                <a14:useLocalDpi xmlns:a14="http://schemas.microsoft.com/office/drawing/2010/main" val="0"/>
              </a:ext>
            </a:extLst>
          </a:blip>
          <a:srcRect l="2911" t="19083"/>
          <a:stretch/>
        </p:blipFill>
        <p:spPr>
          <a:xfrm>
            <a:off x="10069436" y="5757025"/>
            <a:ext cx="2131410" cy="1141954"/>
          </a:xfrm>
          <a:prstGeom prst="rect">
            <a:avLst/>
          </a:prstGeom>
        </p:spPr>
      </p:pic>
      <p:pic>
        <p:nvPicPr>
          <p:cNvPr id="46" name="Picture 45">
            <a:extLst>
              <a:ext uri="{FF2B5EF4-FFF2-40B4-BE49-F238E27FC236}">
                <a16:creationId xmlns:a16="http://schemas.microsoft.com/office/drawing/2014/main" id="{719D3CD0-573B-1B67-57F9-5BFBA4C16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88" y="813898"/>
            <a:ext cx="1739900" cy="1155700"/>
          </a:xfrm>
          <a:prstGeom prst="rect">
            <a:avLst/>
          </a:prstGeom>
        </p:spPr>
      </p:pic>
      <p:pic>
        <p:nvPicPr>
          <p:cNvPr id="48" name="Picture 47">
            <a:extLst>
              <a:ext uri="{FF2B5EF4-FFF2-40B4-BE49-F238E27FC236}">
                <a16:creationId xmlns:a16="http://schemas.microsoft.com/office/drawing/2014/main" id="{FB6012D1-45AB-10BE-ACC9-6B36FA36EA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8269" y="5571138"/>
            <a:ext cx="1490477" cy="1045558"/>
          </a:xfrm>
          <a:prstGeom prst="rect">
            <a:avLst/>
          </a:prstGeom>
        </p:spPr>
      </p:pic>
      <p:pic>
        <p:nvPicPr>
          <p:cNvPr id="50" name="Picture 49">
            <a:extLst>
              <a:ext uri="{FF2B5EF4-FFF2-40B4-BE49-F238E27FC236}">
                <a16:creationId xmlns:a16="http://schemas.microsoft.com/office/drawing/2014/main" id="{45DBD189-5E9C-5997-6F2B-DDE2D51E69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8289" y="2931241"/>
            <a:ext cx="1689100" cy="1524000"/>
          </a:xfrm>
          <a:prstGeom prst="rect">
            <a:avLst/>
          </a:prstGeom>
        </p:spPr>
      </p:pic>
      <p:pic>
        <p:nvPicPr>
          <p:cNvPr id="18" name="Picture 17">
            <a:extLst>
              <a:ext uri="{FF2B5EF4-FFF2-40B4-BE49-F238E27FC236}">
                <a16:creationId xmlns:a16="http://schemas.microsoft.com/office/drawing/2014/main" id="{F356CD03-86CA-8EF4-26A7-D695D1717E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6284" y="3641449"/>
            <a:ext cx="1277003" cy="919055"/>
          </a:xfrm>
          <a:prstGeom prst="rect">
            <a:avLst/>
          </a:prstGeom>
        </p:spPr>
      </p:pic>
      <p:pic>
        <p:nvPicPr>
          <p:cNvPr id="42" name="Picture 41">
            <a:extLst>
              <a:ext uri="{FF2B5EF4-FFF2-40B4-BE49-F238E27FC236}">
                <a16:creationId xmlns:a16="http://schemas.microsoft.com/office/drawing/2014/main" id="{82C1C0C6-869E-3536-2A0C-C65B908026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5494" y="4464388"/>
            <a:ext cx="1614690" cy="647701"/>
          </a:xfrm>
          <a:prstGeom prst="rect">
            <a:avLst/>
          </a:prstGeom>
        </p:spPr>
      </p:pic>
      <p:pic>
        <p:nvPicPr>
          <p:cNvPr id="20" name="Picture 19">
            <a:extLst>
              <a:ext uri="{FF2B5EF4-FFF2-40B4-BE49-F238E27FC236}">
                <a16:creationId xmlns:a16="http://schemas.microsoft.com/office/drawing/2014/main" id="{B5B020E5-76DC-77F0-5501-0540534AD4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086" y="4653260"/>
            <a:ext cx="2133600" cy="685800"/>
          </a:xfrm>
          <a:prstGeom prst="rect">
            <a:avLst/>
          </a:prstGeom>
        </p:spPr>
      </p:pic>
      <p:pic>
        <p:nvPicPr>
          <p:cNvPr id="22" name="Picture 21">
            <a:extLst>
              <a:ext uri="{FF2B5EF4-FFF2-40B4-BE49-F238E27FC236}">
                <a16:creationId xmlns:a16="http://schemas.microsoft.com/office/drawing/2014/main" id="{22D104CC-EF73-E65C-07D4-829475B88B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541" y="3101829"/>
            <a:ext cx="1180311" cy="1180311"/>
          </a:xfrm>
          <a:prstGeom prst="rect">
            <a:avLst/>
          </a:prstGeom>
        </p:spPr>
      </p:pic>
      <p:pic>
        <p:nvPicPr>
          <p:cNvPr id="24" name="Picture 23">
            <a:extLst>
              <a:ext uri="{FF2B5EF4-FFF2-40B4-BE49-F238E27FC236}">
                <a16:creationId xmlns:a16="http://schemas.microsoft.com/office/drawing/2014/main" id="{5529DA9B-9BC4-D82C-AA3D-D20DC4700A4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208" y="1819663"/>
            <a:ext cx="1905000" cy="1066800"/>
          </a:xfrm>
          <a:prstGeom prst="rect">
            <a:avLst/>
          </a:prstGeom>
        </p:spPr>
      </p:pic>
      <p:pic>
        <p:nvPicPr>
          <p:cNvPr id="26" name="Picture 25">
            <a:extLst>
              <a:ext uri="{FF2B5EF4-FFF2-40B4-BE49-F238E27FC236}">
                <a16:creationId xmlns:a16="http://schemas.microsoft.com/office/drawing/2014/main" id="{D3B7AA7F-B66F-F08E-AF0E-6709E50E83B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884" y="689941"/>
            <a:ext cx="1224268" cy="1224268"/>
          </a:xfrm>
          <a:prstGeom prst="rect">
            <a:avLst/>
          </a:prstGeom>
        </p:spPr>
      </p:pic>
      <p:pic>
        <p:nvPicPr>
          <p:cNvPr id="28" name="Picture 27">
            <a:extLst>
              <a:ext uri="{FF2B5EF4-FFF2-40B4-BE49-F238E27FC236}">
                <a16:creationId xmlns:a16="http://schemas.microsoft.com/office/drawing/2014/main" id="{C10257B6-5A3D-8404-2D12-A391FF60E4D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34628" y="4361332"/>
            <a:ext cx="2501900" cy="812800"/>
          </a:xfrm>
          <a:prstGeom prst="rect">
            <a:avLst/>
          </a:prstGeom>
        </p:spPr>
      </p:pic>
      <p:pic>
        <p:nvPicPr>
          <p:cNvPr id="30" name="Picture 29">
            <a:extLst>
              <a:ext uri="{FF2B5EF4-FFF2-40B4-BE49-F238E27FC236}">
                <a16:creationId xmlns:a16="http://schemas.microsoft.com/office/drawing/2014/main" id="{0AA3F842-43D2-F82B-101C-77F5DA1D3C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83208" y="2701979"/>
            <a:ext cx="1968500" cy="1028700"/>
          </a:xfrm>
          <a:prstGeom prst="rect">
            <a:avLst/>
          </a:prstGeom>
        </p:spPr>
      </p:pic>
      <p:pic>
        <p:nvPicPr>
          <p:cNvPr id="32" name="Picture 31">
            <a:extLst>
              <a:ext uri="{FF2B5EF4-FFF2-40B4-BE49-F238E27FC236}">
                <a16:creationId xmlns:a16="http://schemas.microsoft.com/office/drawing/2014/main" id="{75594963-4B7F-8336-945A-7F76FA6AAD9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65614" y="2961628"/>
            <a:ext cx="1905000" cy="1066800"/>
          </a:xfrm>
          <a:prstGeom prst="rect">
            <a:avLst/>
          </a:prstGeom>
        </p:spPr>
      </p:pic>
      <p:pic>
        <p:nvPicPr>
          <p:cNvPr id="34" name="Picture 33">
            <a:extLst>
              <a:ext uri="{FF2B5EF4-FFF2-40B4-BE49-F238E27FC236}">
                <a16:creationId xmlns:a16="http://schemas.microsoft.com/office/drawing/2014/main" id="{4C470256-2BE5-0BFB-D3AF-725D906F33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79646" y="5645768"/>
            <a:ext cx="1993900" cy="1016000"/>
          </a:xfrm>
          <a:prstGeom prst="rect">
            <a:avLst/>
          </a:prstGeom>
        </p:spPr>
      </p:pic>
      <p:pic>
        <p:nvPicPr>
          <p:cNvPr id="36" name="Picture 35">
            <a:extLst>
              <a:ext uri="{FF2B5EF4-FFF2-40B4-BE49-F238E27FC236}">
                <a16:creationId xmlns:a16="http://schemas.microsoft.com/office/drawing/2014/main" id="{DAA95C3B-B89A-D636-3B22-3615B568C5C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17817" y="1198288"/>
            <a:ext cx="1958336" cy="805715"/>
          </a:xfrm>
          <a:prstGeom prst="rect">
            <a:avLst/>
          </a:prstGeom>
        </p:spPr>
      </p:pic>
      <p:pic>
        <p:nvPicPr>
          <p:cNvPr id="38" name="Picture 37">
            <a:extLst>
              <a:ext uri="{FF2B5EF4-FFF2-40B4-BE49-F238E27FC236}">
                <a16:creationId xmlns:a16="http://schemas.microsoft.com/office/drawing/2014/main" id="{E561011F-7AF5-100E-7956-526AB72C121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36596" y="2137025"/>
            <a:ext cx="3086100" cy="647700"/>
          </a:xfrm>
          <a:prstGeom prst="rect">
            <a:avLst/>
          </a:prstGeom>
        </p:spPr>
      </p:pic>
      <p:pic>
        <p:nvPicPr>
          <p:cNvPr id="40" name="Picture 39">
            <a:extLst>
              <a:ext uri="{FF2B5EF4-FFF2-40B4-BE49-F238E27FC236}">
                <a16:creationId xmlns:a16="http://schemas.microsoft.com/office/drawing/2014/main" id="{44B3E8DD-C737-7707-4E3C-88219A55FBD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715598" y="5495087"/>
            <a:ext cx="1011124" cy="1166681"/>
          </a:xfrm>
          <a:prstGeom prst="rect">
            <a:avLst/>
          </a:prstGeom>
        </p:spPr>
      </p:pic>
      <p:pic>
        <p:nvPicPr>
          <p:cNvPr id="44" name="Picture 43">
            <a:extLst>
              <a:ext uri="{FF2B5EF4-FFF2-40B4-BE49-F238E27FC236}">
                <a16:creationId xmlns:a16="http://schemas.microsoft.com/office/drawing/2014/main" id="{3BDF1F57-A434-B0AD-65CD-3B368FBB80A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7136" y="5556868"/>
            <a:ext cx="1841500" cy="1104900"/>
          </a:xfrm>
          <a:prstGeom prst="rect">
            <a:avLst/>
          </a:prstGeom>
        </p:spPr>
      </p:pic>
      <p:grpSp>
        <p:nvGrpSpPr>
          <p:cNvPr id="23" name="Group 22">
            <a:extLst>
              <a:ext uri="{FF2B5EF4-FFF2-40B4-BE49-F238E27FC236}">
                <a16:creationId xmlns:a16="http://schemas.microsoft.com/office/drawing/2014/main" id="{CDA58EAC-6E09-0314-1CDE-88DA2AFB5643}"/>
              </a:ext>
            </a:extLst>
          </p:cNvPr>
          <p:cNvGrpSpPr/>
          <p:nvPr/>
        </p:nvGrpSpPr>
        <p:grpSpPr>
          <a:xfrm>
            <a:off x="8397356" y="990013"/>
            <a:ext cx="3281796" cy="4708479"/>
            <a:chOff x="7729344" y="1525037"/>
            <a:chExt cx="3281796" cy="4708479"/>
          </a:xfrm>
        </p:grpSpPr>
        <p:sp>
          <p:nvSpPr>
            <p:cNvPr id="25" name="TextBox 24">
              <a:extLst>
                <a:ext uri="{FF2B5EF4-FFF2-40B4-BE49-F238E27FC236}">
                  <a16:creationId xmlns:a16="http://schemas.microsoft.com/office/drawing/2014/main" id="{7548E8A8-9084-8691-6125-1C76B421984F}"/>
                </a:ext>
              </a:extLst>
            </p:cNvPr>
            <p:cNvSpPr txBox="1"/>
            <p:nvPr/>
          </p:nvSpPr>
          <p:spPr>
            <a:xfrm>
              <a:off x="7729344" y="5894962"/>
              <a:ext cx="3281796" cy="338554"/>
            </a:xfrm>
            <a:prstGeom prst="rect">
              <a:avLst/>
            </a:prstGeom>
            <a:noFill/>
          </p:spPr>
          <p:txBody>
            <a:bodyPr wrap="none" rtlCol="0">
              <a:spAutoFit/>
            </a:bodyPr>
            <a:lstStyle/>
            <a:p>
              <a:r>
                <a:rPr lang="en-US" sz="1600" dirty="0"/>
                <a:t>Chief Engineer &amp; Enterprise Architect</a:t>
              </a:r>
            </a:p>
          </p:txBody>
        </p:sp>
        <p:sp>
          <p:nvSpPr>
            <p:cNvPr id="27" name="TextBox 26">
              <a:extLst>
                <a:ext uri="{FF2B5EF4-FFF2-40B4-BE49-F238E27FC236}">
                  <a16:creationId xmlns:a16="http://schemas.microsoft.com/office/drawing/2014/main" id="{A8532655-6034-C59E-FC19-8A7B350E538C}"/>
                </a:ext>
              </a:extLst>
            </p:cNvPr>
            <p:cNvSpPr txBox="1"/>
            <p:nvPr/>
          </p:nvSpPr>
          <p:spPr>
            <a:xfrm>
              <a:off x="7729344" y="5495247"/>
              <a:ext cx="3228128" cy="338554"/>
            </a:xfrm>
            <a:prstGeom prst="rect">
              <a:avLst/>
            </a:prstGeom>
            <a:noFill/>
          </p:spPr>
          <p:txBody>
            <a:bodyPr wrap="none" rtlCol="0">
              <a:spAutoFit/>
            </a:bodyPr>
            <a:lstStyle/>
            <a:p>
              <a:r>
                <a:rPr lang="en-US" sz="1600" dirty="0"/>
                <a:t>Data Science Engineer Biostatistician</a:t>
              </a:r>
            </a:p>
          </p:txBody>
        </p:sp>
        <p:sp>
          <p:nvSpPr>
            <p:cNvPr id="29" name="TextBox 28">
              <a:extLst>
                <a:ext uri="{FF2B5EF4-FFF2-40B4-BE49-F238E27FC236}">
                  <a16:creationId xmlns:a16="http://schemas.microsoft.com/office/drawing/2014/main" id="{BDABDF39-01D9-8CE6-F159-ABE3851BEB0D}"/>
                </a:ext>
              </a:extLst>
            </p:cNvPr>
            <p:cNvSpPr txBox="1"/>
            <p:nvPr/>
          </p:nvSpPr>
          <p:spPr>
            <a:xfrm>
              <a:off x="7729344" y="4695809"/>
              <a:ext cx="2652777" cy="338554"/>
            </a:xfrm>
            <a:prstGeom prst="rect">
              <a:avLst/>
            </a:prstGeom>
            <a:noFill/>
          </p:spPr>
          <p:txBody>
            <a:bodyPr wrap="none" rtlCol="0">
              <a:spAutoFit/>
            </a:bodyPr>
            <a:lstStyle/>
            <a:p>
              <a:r>
                <a:rPr lang="en-US" sz="1600" dirty="0"/>
                <a:t>Senior Data Systems Engineer</a:t>
              </a:r>
            </a:p>
          </p:txBody>
        </p:sp>
        <p:sp>
          <p:nvSpPr>
            <p:cNvPr id="31" name="TextBox 30">
              <a:extLst>
                <a:ext uri="{FF2B5EF4-FFF2-40B4-BE49-F238E27FC236}">
                  <a16:creationId xmlns:a16="http://schemas.microsoft.com/office/drawing/2014/main" id="{BD2DC1F9-E7A3-11EE-B11E-B6FEDD465F2E}"/>
                </a:ext>
              </a:extLst>
            </p:cNvPr>
            <p:cNvSpPr txBox="1"/>
            <p:nvPr/>
          </p:nvSpPr>
          <p:spPr>
            <a:xfrm>
              <a:off x="7729344" y="2697214"/>
              <a:ext cx="2079415" cy="338554"/>
            </a:xfrm>
            <a:prstGeom prst="rect">
              <a:avLst/>
            </a:prstGeom>
            <a:noFill/>
          </p:spPr>
          <p:txBody>
            <a:bodyPr wrap="none" rtlCol="0">
              <a:spAutoFit/>
            </a:bodyPr>
            <a:lstStyle/>
            <a:p>
              <a:r>
                <a:rPr lang="en-US" sz="1600" dirty="0"/>
                <a:t>Lead Security Engineer</a:t>
              </a:r>
            </a:p>
          </p:txBody>
        </p:sp>
        <p:sp>
          <p:nvSpPr>
            <p:cNvPr id="33" name="TextBox 32">
              <a:extLst>
                <a:ext uri="{FF2B5EF4-FFF2-40B4-BE49-F238E27FC236}">
                  <a16:creationId xmlns:a16="http://schemas.microsoft.com/office/drawing/2014/main" id="{C4C00824-8C05-1760-107C-90A7C7B286AE}"/>
                </a:ext>
              </a:extLst>
            </p:cNvPr>
            <p:cNvSpPr txBox="1"/>
            <p:nvPr/>
          </p:nvSpPr>
          <p:spPr>
            <a:xfrm>
              <a:off x="7729344" y="5095528"/>
              <a:ext cx="2683427" cy="338554"/>
            </a:xfrm>
            <a:prstGeom prst="rect">
              <a:avLst/>
            </a:prstGeom>
            <a:noFill/>
          </p:spPr>
          <p:txBody>
            <a:bodyPr wrap="none" rtlCol="0">
              <a:spAutoFit/>
            </a:bodyPr>
            <a:lstStyle/>
            <a:p>
              <a:r>
                <a:rPr lang="en-US" sz="1600" dirty="0"/>
                <a:t>Senior Cybersecurity Engineer</a:t>
              </a:r>
            </a:p>
          </p:txBody>
        </p:sp>
        <p:sp>
          <p:nvSpPr>
            <p:cNvPr id="35" name="TextBox 34">
              <a:extLst>
                <a:ext uri="{FF2B5EF4-FFF2-40B4-BE49-F238E27FC236}">
                  <a16:creationId xmlns:a16="http://schemas.microsoft.com/office/drawing/2014/main" id="{E0D12225-F822-3FEA-FC4F-203DE6F4F125}"/>
                </a:ext>
              </a:extLst>
            </p:cNvPr>
            <p:cNvSpPr txBox="1"/>
            <p:nvPr/>
          </p:nvSpPr>
          <p:spPr>
            <a:xfrm>
              <a:off x="7729344" y="4296090"/>
              <a:ext cx="2623988" cy="338554"/>
            </a:xfrm>
            <a:prstGeom prst="rect">
              <a:avLst/>
            </a:prstGeom>
            <a:noFill/>
          </p:spPr>
          <p:txBody>
            <a:bodyPr wrap="none" rtlCol="0">
              <a:spAutoFit/>
            </a:bodyPr>
            <a:lstStyle/>
            <a:p>
              <a:r>
                <a:rPr lang="en-US" sz="1600" dirty="0"/>
                <a:t>Application Security Engineer</a:t>
              </a:r>
            </a:p>
          </p:txBody>
        </p:sp>
        <p:sp>
          <p:nvSpPr>
            <p:cNvPr id="37" name="TextBox 36">
              <a:extLst>
                <a:ext uri="{FF2B5EF4-FFF2-40B4-BE49-F238E27FC236}">
                  <a16:creationId xmlns:a16="http://schemas.microsoft.com/office/drawing/2014/main" id="{6509341C-2E2D-74C9-14BD-5A6796A1DBF1}"/>
                </a:ext>
              </a:extLst>
            </p:cNvPr>
            <p:cNvSpPr txBox="1"/>
            <p:nvPr/>
          </p:nvSpPr>
          <p:spPr>
            <a:xfrm>
              <a:off x="7729344" y="3096933"/>
              <a:ext cx="2157770" cy="338554"/>
            </a:xfrm>
            <a:prstGeom prst="rect">
              <a:avLst/>
            </a:prstGeom>
            <a:noFill/>
          </p:spPr>
          <p:txBody>
            <a:bodyPr wrap="none" rtlCol="0">
              <a:spAutoFit/>
            </a:bodyPr>
            <a:lstStyle/>
            <a:p>
              <a:r>
                <a:rPr lang="en-US" sz="1600" dirty="0"/>
                <a:t>Lead Software Engineer</a:t>
              </a:r>
            </a:p>
          </p:txBody>
        </p:sp>
        <p:sp>
          <p:nvSpPr>
            <p:cNvPr id="39" name="TextBox 38">
              <a:extLst>
                <a:ext uri="{FF2B5EF4-FFF2-40B4-BE49-F238E27FC236}">
                  <a16:creationId xmlns:a16="http://schemas.microsoft.com/office/drawing/2014/main" id="{A89BE739-040E-A4C3-996A-11CA993C2125}"/>
                </a:ext>
              </a:extLst>
            </p:cNvPr>
            <p:cNvSpPr txBox="1"/>
            <p:nvPr/>
          </p:nvSpPr>
          <p:spPr>
            <a:xfrm>
              <a:off x="7729344" y="3896371"/>
              <a:ext cx="2408223" cy="338554"/>
            </a:xfrm>
            <a:prstGeom prst="rect">
              <a:avLst/>
            </a:prstGeom>
            <a:noFill/>
          </p:spPr>
          <p:txBody>
            <a:bodyPr wrap="none" rtlCol="0">
              <a:spAutoFit/>
            </a:bodyPr>
            <a:lstStyle/>
            <a:p>
              <a:r>
                <a:rPr lang="en-US" sz="1600" dirty="0"/>
                <a:t>Network Security Engineer</a:t>
              </a:r>
            </a:p>
          </p:txBody>
        </p:sp>
        <p:sp>
          <p:nvSpPr>
            <p:cNvPr id="41" name="TextBox 40">
              <a:extLst>
                <a:ext uri="{FF2B5EF4-FFF2-40B4-BE49-F238E27FC236}">
                  <a16:creationId xmlns:a16="http://schemas.microsoft.com/office/drawing/2014/main" id="{86F2DA2E-6BB6-F0A7-4142-7D48FC6E89BA}"/>
                </a:ext>
              </a:extLst>
            </p:cNvPr>
            <p:cNvSpPr txBox="1"/>
            <p:nvPr/>
          </p:nvSpPr>
          <p:spPr>
            <a:xfrm>
              <a:off x="7729344" y="1897776"/>
              <a:ext cx="1353640" cy="338554"/>
            </a:xfrm>
            <a:prstGeom prst="rect">
              <a:avLst/>
            </a:prstGeom>
            <a:noFill/>
          </p:spPr>
          <p:txBody>
            <a:bodyPr wrap="none" rtlCol="0">
              <a:spAutoFit/>
            </a:bodyPr>
            <a:lstStyle/>
            <a:p>
              <a:r>
                <a:rPr lang="en-US" sz="1600" dirty="0"/>
                <a:t>Data Engineer</a:t>
              </a:r>
            </a:p>
          </p:txBody>
        </p:sp>
        <p:sp>
          <p:nvSpPr>
            <p:cNvPr id="43" name="TextBox 42">
              <a:extLst>
                <a:ext uri="{FF2B5EF4-FFF2-40B4-BE49-F238E27FC236}">
                  <a16:creationId xmlns:a16="http://schemas.microsoft.com/office/drawing/2014/main" id="{339C8F81-A399-BCFE-3975-1B64CB519603}"/>
                </a:ext>
              </a:extLst>
            </p:cNvPr>
            <p:cNvSpPr txBox="1"/>
            <p:nvPr/>
          </p:nvSpPr>
          <p:spPr>
            <a:xfrm>
              <a:off x="7729344" y="2297495"/>
              <a:ext cx="1865191" cy="338554"/>
            </a:xfrm>
            <a:prstGeom prst="rect">
              <a:avLst/>
            </a:prstGeom>
            <a:noFill/>
          </p:spPr>
          <p:txBody>
            <a:bodyPr wrap="none" rtlCol="0">
              <a:spAutoFit/>
            </a:bodyPr>
            <a:lstStyle/>
            <a:p>
              <a:r>
                <a:rPr lang="en-US" sz="1600" dirty="0"/>
                <a:t>Database Developer</a:t>
              </a:r>
            </a:p>
          </p:txBody>
        </p:sp>
        <p:sp>
          <p:nvSpPr>
            <p:cNvPr id="45" name="TextBox 44">
              <a:extLst>
                <a:ext uri="{FF2B5EF4-FFF2-40B4-BE49-F238E27FC236}">
                  <a16:creationId xmlns:a16="http://schemas.microsoft.com/office/drawing/2014/main" id="{92EC17EE-6279-705F-FBDD-BD63833EAEBF}"/>
                </a:ext>
              </a:extLst>
            </p:cNvPr>
            <p:cNvSpPr txBox="1"/>
            <p:nvPr/>
          </p:nvSpPr>
          <p:spPr>
            <a:xfrm>
              <a:off x="7729344" y="1525037"/>
              <a:ext cx="1114536" cy="338554"/>
            </a:xfrm>
            <a:prstGeom prst="rect">
              <a:avLst/>
            </a:prstGeom>
            <a:noFill/>
          </p:spPr>
          <p:txBody>
            <a:bodyPr wrap="none" rtlCol="0">
              <a:spAutoFit/>
            </a:bodyPr>
            <a:lstStyle/>
            <a:p>
              <a:r>
                <a:rPr lang="en-US" sz="1600" dirty="0"/>
                <a:t>ML/AI SME</a:t>
              </a:r>
            </a:p>
          </p:txBody>
        </p:sp>
        <p:sp>
          <p:nvSpPr>
            <p:cNvPr id="47" name="TextBox 46">
              <a:extLst>
                <a:ext uri="{FF2B5EF4-FFF2-40B4-BE49-F238E27FC236}">
                  <a16:creationId xmlns:a16="http://schemas.microsoft.com/office/drawing/2014/main" id="{766FFE12-3503-A0A7-C358-374EF8A6BD38}"/>
                </a:ext>
              </a:extLst>
            </p:cNvPr>
            <p:cNvSpPr txBox="1"/>
            <p:nvPr/>
          </p:nvSpPr>
          <p:spPr>
            <a:xfrm>
              <a:off x="7729344" y="3496652"/>
              <a:ext cx="2295628" cy="338554"/>
            </a:xfrm>
            <a:prstGeom prst="rect">
              <a:avLst/>
            </a:prstGeom>
            <a:noFill/>
          </p:spPr>
          <p:txBody>
            <a:bodyPr wrap="none" rtlCol="0">
              <a:spAutoFit/>
            </a:bodyPr>
            <a:lstStyle/>
            <a:p>
              <a:r>
                <a:rPr lang="en-US" sz="1600" dirty="0"/>
                <a:t>Senior Software Engineer</a:t>
              </a:r>
            </a:p>
          </p:txBody>
        </p:sp>
      </p:grpSp>
      <p:sp>
        <p:nvSpPr>
          <p:cNvPr id="4" name="TextBox 3">
            <a:extLst>
              <a:ext uri="{FF2B5EF4-FFF2-40B4-BE49-F238E27FC236}">
                <a16:creationId xmlns:a16="http://schemas.microsoft.com/office/drawing/2014/main" id="{DEE5C174-CBB6-4B64-1734-98C7F018AF51}"/>
              </a:ext>
            </a:extLst>
          </p:cNvPr>
          <p:cNvSpPr txBox="1"/>
          <p:nvPr/>
        </p:nvSpPr>
        <p:spPr>
          <a:xfrm>
            <a:off x="1105018" y="46905"/>
            <a:ext cx="8565999" cy="707886"/>
          </a:xfrm>
          <a:prstGeom prst="rect">
            <a:avLst/>
          </a:prstGeom>
          <a:noFill/>
        </p:spPr>
        <p:txBody>
          <a:bodyPr wrap="none" rtlCol="0">
            <a:spAutoFit/>
          </a:bodyPr>
          <a:lstStyle/>
          <a:p>
            <a:r>
              <a:rPr lang="en-US" sz="4000" b="1" dirty="0">
                <a:solidFill>
                  <a:srgbClr val="0000FF"/>
                </a:solidFill>
              </a:rPr>
              <a:t>Jobs</a:t>
            </a:r>
            <a:r>
              <a:rPr lang="en-US" sz="4000" b="1" dirty="0"/>
              <a:t> and Graduate Schools: </a:t>
            </a:r>
            <a:r>
              <a:rPr lang="en-US" sz="4000" b="1" dirty="0">
                <a:solidFill>
                  <a:srgbClr val="0000FF"/>
                </a:solidFill>
              </a:rPr>
              <a:t>Our Alumni</a:t>
            </a:r>
          </a:p>
        </p:txBody>
      </p:sp>
      <p:pic>
        <p:nvPicPr>
          <p:cNvPr id="8" name="Picture 7">
            <a:extLst>
              <a:ext uri="{FF2B5EF4-FFF2-40B4-BE49-F238E27FC236}">
                <a16:creationId xmlns:a16="http://schemas.microsoft.com/office/drawing/2014/main" id="{18481745-291A-4617-B7CF-0C2BA137D6B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488543" y="5757025"/>
            <a:ext cx="1580893" cy="889252"/>
          </a:xfrm>
          <a:prstGeom prst="rect">
            <a:avLst/>
          </a:prstGeom>
        </p:spPr>
      </p:pic>
      <p:pic>
        <p:nvPicPr>
          <p:cNvPr id="49" name="Picture 2" descr="The company logo changed to one based on the Catull typeface and was used from May 31, 1999 to May 5, 2010. The exclamation mark was removed, and it remained the basis for the logo until August 31, 2015.">
            <a:extLst>
              <a:ext uri="{FF2B5EF4-FFF2-40B4-BE49-F238E27FC236}">
                <a16:creationId xmlns:a16="http://schemas.microsoft.com/office/drawing/2014/main" id="{793861DF-DBFD-4FD2-8C2D-C35B1AA96AF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74856" y="908650"/>
            <a:ext cx="1709687" cy="617693"/>
          </a:xfrm>
          <a:prstGeom prst="rect">
            <a:avLst/>
          </a:prstGeom>
          <a:noFill/>
          <a:extLst>
            <a:ext uri="{909E8E84-426E-40DD-AFC4-6F175D3DCCD1}">
              <a14:hiddenFill xmlns:a14="http://schemas.microsoft.com/office/drawing/2010/main">
                <a:solidFill>
                  <a:srgbClr val="FFFFFF"/>
                </a:solidFill>
              </a14:hiddenFill>
            </a:ext>
          </a:extLst>
        </p:spPr>
      </p:pic>
      <p:pic>
        <p:nvPicPr>
          <p:cNvPr id="51" name="Graphic 50">
            <a:extLst>
              <a:ext uri="{FF2B5EF4-FFF2-40B4-BE49-F238E27FC236}">
                <a16:creationId xmlns:a16="http://schemas.microsoft.com/office/drawing/2014/main" id="{BE3AF263-3570-44F3-BCDE-6139921E483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997838" y="1515953"/>
            <a:ext cx="2008603" cy="865529"/>
          </a:xfrm>
          <a:prstGeom prst="rect">
            <a:avLst/>
          </a:prstGeom>
        </p:spPr>
      </p:pic>
      <p:pic>
        <p:nvPicPr>
          <p:cNvPr id="52" name="Picture 6" descr="Accenture Federal Services Jobs and Company Culture">
            <a:extLst>
              <a:ext uri="{FF2B5EF4-FFF2-40B4-BE49-F238E27FC236}">
                <a16:creationId xmlns:a16="http://schemas.microsoft.com/office/drawing/2014/main" id="{0F1D0FA9-DCFF-41E5-B762-3BFB0CDFAC7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13611" y="2223309"/>
            <a:ext cx="1609871" cy="71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21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632B3F-440F-4CFE-A87C-D64B4280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4" y="729411"/>
            <a:ext cx="5819163" cy="6050970"/>
          </a:xfrm>
          <a:prstGeom prst="rect">
            <a:avLst/>
          </a:prstGeom>
        </p:spPr>
      </p:pic>
      <p:pic>
        <p:nvPicPr>
          <p:cNvPr id="9" name="Picture 8">
            <a:extLst>
              <a:ext uri="{FF2B5EF4-FFF2-40B4-BE49-F238E27FC236}">
                <a16:creationId xmlns:a16="http://schemas.microsoft.com/office/drawing/2014/main" id="{004979C6-983D-4CCC-A89F-D50D89A7D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204" y="729411"/>
            <a:ext cx="6387796" cy="6143408"/>
          </a:xfrm>
          <a:prstGeom prst="rect">
            <a:avLst/>
          </a:prstGeom>
        </p:spPr>
      </p:pic>
      <p:sp>
        <p:nvSpPr>
          <p:cNvPr id="12" name="TextBox 11">
            <a:extLst>
              <a:ext uri="{FF2B5EF4-FFF2-40B4-BE49-F238E27FC236}">
                <a16:creationId xmlns:a16="http://schemas.microsoft.com/office/drawing/2014/main" id="{25CCEA24-C1C7-432C-AFAD-7D50F0F6717A}"/>
              </a:ext>
            </a:extLst>
          </p:cNvPr>
          <p:cNvSpPr txBox="1"/>
          <p:nvPr/>
        </p:nvSpPr>
        <p:spPr>
          <a:xfrm>
            <a:off x="806076" y="25202"/>
            <a:ext cx="9996263" cy="684803"/>
          </a:xfrm>
          <a:prstGeom prst="rect">
            <a:avLst/>
          </a:prstGeom>
          <a:noFill/>
        </p:spPr>
        <p:txBody>
          <a:bodyPr wrap="none" rtlCol="0">
            <a:spAutoFit/>
          </a:bodyPr>
          <a:lstStyle/>
          <a:p>
            <a:pPr algn="ctr"/>
            <a:r>
              <a:rPr lang="en-US" sz="2800" b="1" dirty="0"/>
              <a:t>Wage and Debt by Institution and Degree: RU, 2022 Calendar Year</a:t>
            </a:r>
          </a:p>
          <a:p>
            <a:pPr algn="ctr"/>
            <a:r>
              <a:rPr lang="en-US" sz="1050" dirty="0">
                <a:hlinkClick r:id="rId5"/>
              </a:rPr>
              <a:t>https://research.schev.edu/rdPage.aspx?rdReport=EOM.EOM_DegreeWageDebt_Inst&amp;rdRequestForwarding=Form</a:t>
            </a:r>
            <a:r>
              <a:rPr lang="en-US" sz="1050" dirty="0"/>
              <a:t> </a:t>
            </a:r>
          </a:p>
        </p:txBody>
      </p:sp>
      <p:sp>
        <p:nvSpPr>
          <p:cNvPr id="13" name="Rectangle 12">
            <a:extLst>
              <a:ext uri="{FF2B5EF4-FFF2-40B4-BE49-F238E27FC236}">
                <a16:creationId xmlns:a16="http://schemas.microsoft.com/office/drawing/2014/main" id="{976B38B3-925E-42A4-88A9-8D4A257DF223}"/>
              </a:ext>
            </a:extLst>
          </p:cNvPr>
          <p:cNvSpPr/>
          <p:nvPr/>
        </p:nvSpPr>
        <p:spPr>
          <a:xfrm>
            <a:off x="6096000" y="3722146"/>
            <a:ext cx="5729307" cy="1721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4A663E-0458-4495-ABAE-180978BA37A1}"/>
              </a:ext>
            </a:extLst>
          </p:cNvPr>
          <p:cNvSpPr/>
          <p:nvPr/>
        </p:nvSpPr>
        <p:spPr>
          <a:xfrm>
            <a:off x="137951" y="3894268"/>
            <a:ext cx="5729307" cy="1721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5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09D8-5CFB-2706-9D1A-141CC686773F}"/>
              </a:ext>
            </a:extLst>
          </p:cNvPr>
          <p:cNvSpPr>
            <a:spLocks noGrp="1"/>
          </p:cNvSpPr>
          <p:nvPr>
            <p:ph type="title"/>
          </p:nvPr>
        </p:nvSpPr>
        <p:spPr>
          <a:xfrm>
            <a:off x="397165" y="-46182"/>
            <a:ext cx="11868726" cy="1325563"/>
          </a:xfrm>
        </p:spPr>
        <p:txBody>
          <a:bodyPr>
            <a:normAutofit/>
          </a:bodyPr>
          <a:lstStyle/>
          <a:p>
            <a:pPr algn="ctr"/>
            <a:r>
              <a:rPr lang="en-US" sz="3600" dirty="0">
                <a:solidFill>
                  <a:srgbClr val="0000FF"/>
                </a:solidFill>
                <a:latin typeface="+mn-lt"/>
              </a:rPr>
              <a:t>Undergraduate Research </a:t>
            </a:r>
            <a:r>
              <a:rPr lang="en-US" sz="3600" dirty="0">
                <a:latin typeface="+mn-lt"/>
              </a:rPr>
              <a:t>and Projects:</a:t>
            </a:r>
            <a:br>
              <a:rPr lang="en-US" sz="3600" dirty="0">
                <a:latin typeface="+mn-lt"/>
              </a:rPr>
            </a:br>
            <a:r>
              <a:rPr lang="en-US" sz="2000" dirty="0">
                <a:latin typeface="+mn-lt"/>
              </a:rPr>
              <a:t>Sample </a:t>
            </a:r>
            <a:r>
              <a:rPr lang="en-US" sz="2000" b="1" dirty="0">
                <a:latin typeface="+mn-lt"/>
              </a:rPr>
              <a:t>publications</a:t>
            </a:r>
            <a:r>
              <a:rPr lang="en-US" sz="2000" dirty="0">
                <a:latin typeface="+mn-lt"/>
              </a:rPr>
              <a:t> and </a:t>
            </a:r>
            <a:r>
              <a:rPr lang="en-US" sz="2000" b="1" dirty="0">
                <a:latin typeface="+mn-lt"/>
              </a:rPr>
              <a:t>presentations </a:t>
            </a:r>
            <a:r>
              <a:rPr lang="en-US" sz="1600" b="0" dirty="0">
                <a:latin typeface="+mn-lt"/>
              </a:rPr>
              <a:t>(Peer-reviewed Journal, Conference Papers, Abstract, and Poster)</a:t>
            </a:r>
            <a:endParaRPr lang="en-US" sz="3200" b="0" dirty="0">
              <a:latin typeface="+mn-lt"/>
            </a:endParaRPr>
          </a:p>
        </p:txBody>
      </p:sp>
      <p:sp>
        <p:nvSpPr>
          <p:cNvPr id="3" name="Content Placeholder 2">
            <a:extLst>
              <a:ext uri="{FF2B5EF4-FFF2-40B4-BE49-F238E27FC236}">
                <a16:creationId xmlns:a16="http://schemas.microsoft.com/office/drawing/2014/main" id="{C88754B5-B3B2-7736-A12C-9EEFD28B35C0}"/>
              </a:ext>
            </a:extLst>
          </p:cNvPr>
          <p:cNvSpPr>
            <a:spLocks noGrp="1"/>
          </p:cNvSpPr>
          <p:nvPr>
            <p:ph idx="1"/>
          </p:nvPr>
        </p:nvSpPr>
        <p:spPr>
          <a:xfrm>
            <a:off x="397165" y="1208412"/>
            <a:ext cx="8340435" cy="5414061"/>
          </a:xfrm>
        </p:spPr>
        <p:txBody>
          <a:bodyPr>
            <a:normAutofit lnSpcReduction="10000"/>
          </a:bodyPr>
          <a:lstStyle/>
          <a:p>
            <a:r>
              <a:rPr lang="en-US" sz="1400" dirty="0"/>
              <a:t>Nicole Linkous, </a:t>
            </a:r>
            <a:r>
              <a:rPr lang="en-US" sz="1400" i="1" dirty="0"/>
              <a:t>Leveraging Electronic Medical Records (EMRs) to Develop Predictive Models for Community Level Influenza Transmission in Southwest Virginia, </a:t>
            </a:r>
            <a:r>
              <a:rPr lang="en-US" sz="1400" dirty="0" err="1"/>
              <a:t>SEInforms</a:t>
            </a:r>
            <a:r>
              <a:rPr lang="en-US" sz="1400" dirty="0"/>
              <a:t> Conference, Myrtle Beach SC 2023 (advisors: Jeff </a:t>
            </a:r>
            <a:r>
              <a:rPr lang="en-US" sz="1400" dirty="0" err="1"/>
              <a:t>Pittges</a:t>
            </a:r>
            <a:r>
              <a:rPr lang="en-US" sz="1400" dirty="0"/>
              <a:t>, Caleb Bradberry)</a:t>
            </a:r>
          </a:p>
          <a:p>
            <a:r>
              <a:rPr lang="en-US" sz="1400" dirty="0"/>
              <a:t>Caitlyn Robinson, Cyber </a:t>
            </a:r>
            <a:r>
              <a:rPr lang="en-US" sz="1400" dirty="0" err="1"/>
              <a:t>RADaR</a:t>
            </a:r>
            <a:r>
              <a:rPr lang="en-US" sz="1400" dirty="0"/>
              <a:t>, </a:t>
            </a:r>
            <a:r>
              <a:rPr lang="en-US" sz="1400" dirty="0" err="1"/>
              <a:t>SEInforms</a:t>
            </a:r>
            <a:r>
              <a:rPr lang="en-US" sz="1400" dirty="0"/>
              <a:t> Conference, Myrtle Beach SC 2023 (advisors: Cyber Civilian)</a:t>
            </a:r>
          </a:p>
          <a:p>
            <a:r>
              <a:rPr lang="en-US" sz="1400" dirty="0"/>
              <a:t>Prem Uppuluri, Joe Chase, Tanner </a:t>
            </a:r>
            <a:r>
              <a:rPr lang="en-US" sz="1400" dirty="0" err="1"/>
              <a:t>Ketron</a:t>
            </a:r>
            <a:r>
              <a:rPr lang="en-US" sz="1400" dirty="0"/>
              <a:t> (student), Humaid Desai (Virginia Tech), Amr </a:t>
            </a:r>
            <a:r>
              <a:rPr lang="en-US" sz="1400" dirty="0" err="1"/>
              <a:t>Hillal</a:t>
            </a:r>
            <a:r>
              <a:rPr lang="en-US" sz="1400" dirty="0"/>
              <a:t> (VT), </a:t>
            </a:r>
            <a:r>
              <a:rPr lang="en-US" sz="1400" i="1" dirty="0" err="1"/>
              <a:t>RUSecure</a:t>
            </a:r>
            <a:r>
              <a:rPr lang="en-US" sz="1400" i="1" dirty="0"/>
              <a:t> or not? Introducing IoT Security and Privacy in classrooms, </a:t>
            </a:r>
            <a:r>
              <a:rPr lang="en-US" sz="1400" dirty="0"/>
              <a:t>Virginia Cybersecurity Education Conference’23 (workshop, Tanner and Humaid could not present but contributed to the work)</a:t>
            </a:r>
          </a:p>
          <a:p>
            <a:r>
              <a:rPr lang="en-US" sz="1400" dirty="0"/>
              <a:t>Tanner </a:t>
            </a:r>
            <a:r>
              <a:rPr lang="en-US" sz="1400" dirty="0" err="1"/>
              <a:t>Ketron</a:t>
            </a:r>
            <a:r>
              <a:rPr lang="en-US" sz="1400" dirty="0"/>
              <a:t>, Humaid Desai (Virginia Tech student), Keshawn Brooks, Sam Williams, </a:t>
            </a:r>
            <a:r>
              <a:rPr lang="en-US" sz="1400" i="1" dirty="0"/>
              <a:t>Who’s watching you? A data science approach to user privacy and tracking</a:t>
            </a:r>
            <a:r>
              <a:rPr lang="en-US" sz="1400" dirty="0"/>
              <a:t>, Southwest Virginia Commonwealth Cyber Initiative Showcase’23, </a:t>
            </a:r>
            <a:r>
              <a:rPr lang="en-US" sz="1400" b="1" dirty="0"/>
              <a:t>People’s Choice Award Poster! </a:t>
            </a:r>
            <a:endParaRPr lang="en-US" sz="1400" dirty="0"/>
          </a:p>
          <a:p>
            <a:r>
              <a:rPr lang="en-US" sz="1400" dirty="0"/>
              <a:t>Sam Williams, Luke Martin, Josh Adkins, Prem Uppuluri, Joe Chase, Amar Patra,</a:t>
            </a:r>
            <a:r>
              <a:rPr lang="en-US" sz="1400" i="1" dirty="0"/>
              <a:t> Radford University’s </a:t>
            </a:r>
            <a:r>
              <a:rPr lang="en-US" sz="1400" i="1" dirty="0" err="1"/>
              <a:t>Hackhouse</a:t>
            </a:r>
            <a:r>
              <a:rPr lang="en-US" sz="1400" i="1" dirty="0"/>
              <a:t>: An IoT Testbed for Undergraduate Cybersecurity Students</a:t>
            </a:r>
            <a:r>
              <a:rPr lang="en-US" sz="1400" dirty="0"/>
              <a:t>, Colloquium on Information Systems Security Education 2021 (advisors: Prem Uppuluri, Joe Chase, Amar Patra)</a:t>
            </a:r>
          </a:p>
          <a:p>
            <a:r>
              <a:rPr lang="en-US" sz="1400" dirty="0"/>
              <a:t>Lauren Rose, </a:t>
            </a:r>
            <a:r>
              <a:rPr lang="en-US" sz="1400" i="1" dirty="0"/>
              <a:t>Aware and Prepare: The Gamification of Benevolent Hacking to Improve K-12 Cyber Education</a:t>
            </a:r>
            <a:r>
              <a:rPr lang="en-US" sz="1400" dirty="0"/>
              <a:t>, Colloquium on Information Systems Security Education June’2018 (advisors: Prem Uppuluri, Joe Chase)</a:t>
            </a:r>
          </a:p>
          <a:p>
            <a:r>
              <a:rPr lang="en-US" sz="1400" dirty="0"/>
              <a:t>Noah </a:t>
            </a:r>
            <a:r>
              <a:rPr lang="en-US" sz="1400" dirty="0" err="1"/>
              <a:t>Bieker</a:t>
            </a:r>
            <a:r>
              <a:rPr lang="en-US" sz="1400" dirty="0"/>
              <a:t>, Simplify Amazon Analytics to Manage Ad Campaigns More Effectively (mentor: Chris Geiger, Solutions Architect at Amazon Web Services)</a:t>
            </a:r>
          </a:p>
          <a:p>
            <a:r>
              <a:rPr lang="en-US" sz="1400" dirty="0"/>
              <a:t>Rory McDaniel and Hwajung Lee, “A Low-Cost Heuristic for Pathfinding to Charge Wireless Rechargeable Sensor Networks,” </a:t>
            </a:r>
            <a:r>
              <a:rPr lang="en-US" sz="1400" i="1" dirty="0"/>
              <a:t>The 16th </a:t>
            </a:r>
            <a:r>
              <a:rPr lang="en-US" sz="1400" b="1" i="1" dirty="0"/>
              <a:t>International Conference </a:t>
            </a:r>
            <a:r>
              <a:rPr lang="en-US" sz="1400" i="1" dirty="0"/>
              <a:t>on Wireless Networks</a:t>
            </a:r>
            <a:r>
              <a:rPr lang="en-US" sz="1400" dirty="0"/>
              <a:t>, Las Vegas, Nevada, July 17-20, 2017.</a:t>
            </a:r>
          </a:p>
          <a:p>
            <a:r>
              <a:rPr lang="en-US" sz="1400" dirty="0"/>
              <a:t>Hwajung Lee and Andrew Wilson, “Developing Mobile Raspberry Pi Base Station Cloud for Wireless Sensor Networks,” </a:t>
            </a:r>
            <a:r>
              <a:rPr lang="en-US" sz="1400" i="1" dirty="0"/>
              <a:t>The </a:t>
            </a:r>
            <a:r>
              <a:rPr lang="en-US" sz="1400" b="1" i="1" dirty="0"/>
              <a:t>International Conference</a:t>
            </a:r>
            <a:r>
              <a:rPr lang="en-US" sz="1400" i="1" dirty="0"/>
              <a:t> of Wireless Networks</a:t>
            </a:r>
            <a:r>
              <a:rPr lang="en-US" sz="1400" dirty="0"/>
              <a:t>, Las Vegas, Nevada, July 21-24, 2014 [Abstract and Poster].</a:t>
            </a:r>
          </a:p>
          <a:p>
            <a:endParaRPr lang="en-US" sz="1400" dirty="0"/>
          </a:p>
          <a:p>
            <a:endParaRPr lang="en-US" sz="1400" dirty="0"/>
          </a:p>
          <a:p>
            <a:endParaRPr lang="en-US" dirty="0"/>
          </a:p>
        </p:txBody>
      </p:sp>
      <p:pic>
        <p:nvPicPr>
          <p:cNvPr id="6146" name="Picture 2">
            <a:extLst>
              <a:ext uri="{FF2B5EF4-FFF2-40B4-BE49-F238E27FC236}">
                <a16:creationId xmlns:a16="http://schemas.microsoft.com/office/drawing/2014/main" id="{C2E20B30-77B8-739C-E4A5-452954D42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528" y="1208412"/>
            <a:ext cx="2619119" cy="21351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1C2E841E-892A-9CB4-6C5B-3319A7B74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3528" y="3850553"/>
            <a:ext cx="2951307" cy="246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FA08-E2EC-C4EA-BE6B-32EEDB1C5728}"/>
              </a:ext>
            </a:extLst>
          </p:cNvPr>
          <p:cNvSpPr>
            <a:spLocks noGrp="1"/>
          </p:cNvSpPr>
          <p:nvPr>
            <p:ph type="title"/>
          </p:nvPr>
        </p:nvSpPr>
        <p:spPr>
          <a:xfrm>
            <a:off x="569259" y="84613"/>
            <a:ext cx="10515600" cy="830900"/>
          </a:xfrm>
        </p:spPr>
        <p:txBody>
          <a:bodyPr>
            <a:normAutofit/>
          </a:bodyPr>
          <a:lstStyle/>
          <a:p>
            <a:pPr algn="ctr"/>
            <a:r>
              <a:rPr lang="en-US" sz="4000" dirty="0">
                <a:latin typeface="+mn-lt"/>
              </a:rPr>
              <a:t>Competitions: </a:t>
            </a:r>
            <a:r>
              <a:rPr lang="en-US" sz="4000" b="0" dirty="0">
                <a:latin typeface="+mn-lt"/>
              </a:rPr>
              <a:t>Cyber Defense Competitions</a:t>
            </a:r>
          </a:p>
        </p:txBody>
      </p:sp>
      <p:graphicFrame>
        <p:nvGraphicFramePr>
          <p:cNvPr id="6" name="Content Placeholder 5">
            <a:extLst>
              <a:ext uri="{FF2B5EF4-FFF2-40B4-BE49-F238E27FC236}">
                <a16:creationId xmlns:a16="http://schemas.microsoft.com/office/drawing/2014/main" id="{C701F712-B8C1-CB87-1191-94FF24954FD8}"/>
              </a:ext>
            </a:extLst>
          </p:cNvPr>
          <p:cNvGraphicFramePr>
            <a:graphicFrameLocks noGrp="1"/>
          </p:cNvGraphicFramePr>
          <p:nvPr>
            <p:ph idx="1"/>
            <p:extLst>
              <p:ext uri="{D42A27DB-BD31-4B8C-83A1-F6EECF244321}">
                <p14:modId xmlns:p14="http://schemas.microsoft.com/office/powerpoint/2010/main" val="1185113660"/>
              </p:ext>
            </p:extLst>
          </p:nvPr>
        </p:nvGraphicFramePr>
        <p:xfrm>
          <a:off x="711797" y="1578199"/>
          <a:ext cx="10768405" cy="4770627"/>
        </p:xfrm>
        <a:graphic>
          <a:graphicData uri="http://schemas.openxmlformats.org/drawingml/2006/table">
            <a:tbl>
              <a:tblPr/>
              <a:tblGrid>
                <a:gridCol w="686337">
                  <a:extLst>
                    <a:ext uri="{9D8B030D-6E8A-4147-A177-3AD203B41FA5}">
                      <a16:colId xmlns:a16="http://schemas.microsoft.com/office/drawing/2014/main" val="3937959934"/>
                    </a:ext>
                  </a:extLst>
                </a:gridCol>
                <a:gridCol w="10082068">
                  <a:extLst>
                    <a:ext uri="{9D8B030D-6E8A-4147-A177-3AD203B41FA5}">
                      <a16:colId xmlns:a16="http://schemas.microsoft.com/office/drawing/2014/main" val="2622809862"/>
                    </a:ext>
                  </a:extLst>
                </a:gridCol>
              </a:tblGrid>
              <a:tr h="1522804">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2012</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The first time Radford University started competing in Cyber!</a:t>
                      </a:r>
                      <a:endParaRPr lang="en-US" sz="1400" dirty="0">
                        <a:effectLst/>
                      </a:endParaRPr>
                    </a:p>
                    <a:p>
                      <a:pPr rtl="0" fontAlgn="t">
                        <a:spcBef>
                          <a:spcPts val="0"/>
                        </a:spcBef>
                        <a:spcAft>
                          <a:spcPts val="0"/>
                        </a:spcAft>
                      </a:pPr>
                      <a:br>
                        <a:rPr lang="en-US" sz="1400" dirty="0">
                          <a:effectLst/>
                        </a:rPr>
                      </a:br>
                      <a:r>
                        <a:rPr lang="en-US" sz="1400" b="1" i="0" u="none" strike="noStrike" dirty="0">
                          <a:solidFill>
                            <a:srgbClr val="000000"/>
                          </a:solidFill>
                          <a:effectLst/>
                          <a:latin typeface="Arial" panose="020B0604020202020204" pitchFamily="34" charset="0"/>
                        </a:rPr>
                        <a:t>3rd</a:t>
                      </a:r>
                      <a:r>
                        <a:rPr lang="en-US" sz="1400" b="0" i="0" u="none" strike="noStrike" dirty="0">
                          <a:solidFill>
                            <a:srgbClr val="000000"/>
                          </a:solidFill>
                          <a:effectLst/>
                          <a:latin typeface="Arial" panose="020B0604020202020204" pitchFamily="34" charset="0"/>
                        </a:rPr>
                        <a:t> out of 25, MidAtlantic Collegiate Cyber Defense Contest (MACCDC) (only one of 2 VA schools - the other being JMU)</a:t>
                      </a:r>
                      <a:endParaRPr lang="en-US" sz="1400" dirty="0">
                        <a:effectLst/>
                      </a:endParaRPr>
                    </a:p>
                    <a:p>
                      <a:pPr rtl="0" fontAlgn="t">
                        <a:spcBef>
                          <a:spcPts val="0"/>
                        </a:spcBef>
                        <a:spcAft>
                          <a:spcPts val="0"/>
                        </a:spcAft>
                      </a:pPr>
                      <a:endParaRPr lang="en-US" sz="1400" b="0" i="0" u="none" strike="noStrike" dirty="0">
                        <a:solidFill>
                          <a:srgbClr val="000000"/>
                        </a:solidFill>
                        <a:effectLst/>
                        <a:latin typeface="Arial" panose="020B0604020202020204" pitchFamily="34" charset="0"/>
                      </a:endParaRPr>
                    </a:p>
                    <a:p>
                      <a:pPr rtl="0" fontAlgn="t">
                        <a:spcBef>
                          <a:spcPts val="0"/>
                        </a:spcBef>
                        <a:spcAft>
                          <a:spcPts val="0"/>
                        </a:spcAft>
                      </a:pPr>
                      <a:r>
                        <a:rPr lang="en-US" sz="1400" b="1" i="0" u="none" strike="noStrike" dirty="0">
                          <a:solidFill>
                            <a:srgbClr val="000000"/>
                          </a:solidFill>
                          <a:effectLst/>
                          <a:latin typeface="Arial" panose="020B0604020202020204" pitchFamily="34" charset="0"/>
                        </a:rPr>
                        <a:t>2nd</a:t>
                      </a:r>
                      <a:r>
                        <a:rPr lang="en-US" sz="1400" b="0" i="0" u="none" strike="noStrike" dirty="0">
                          <a:solidFill>
                            <a:srgbClr val="000000"/>
                          </a:solidFill>
                          <a:effectLst/>
                          <a:latin typeface="Arial" panose="020B0604020202020204" pitchFamily="34" charset="0"/>
                        </a:rPr>
                        <a:t> in the Eastern Conference Pilot of National Cyber League</a:t>
                      </a:r>
                      <a:endParaRPr lang="en-US" sz="1400" dirty="0">
                        <a:effectLst/>
                      </a:endParaRPr>
                    </a:p>
                    <a:p>
                      <a:pPr rtl="0" fontAlgn="t">
                        <a:spcBef>
                          <a:spcPts val="0"/>
                        </a:spcBef>
                        <a:spcAft>
                          <a:spcPts val="0"/>
                        </a:spcAft>
                      </a:pPr>
                      <a:r>
                        <a:rPr lang="en-US" sz="1400" b="0" i="0" u="none" strike="noStrike" dirty="0">
                          <a:solidFill>
                            <a:srgbClr val="000000"/>
                          </a:solidFill>
                          <a:effectLst/>
                          <a:latin typeface="Arial" panose="020B0604020202020204" pitchFamily="34" charset="0"/>
                        </a:rPr>
                        <a:t>https://www.radford.edu/content/radfordcore/home/news/releases/2012/june/cyber-team.html</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02198"/>
                  </a:ext>
                </a:extLst>
              </a:tr>
              <a:tr h="299298">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2013</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Arial" panose="020B0604020202020204" pitchFamily="34" charset="0"/>
                        </a:rPr>
                        <a:t>3rd</a:t>
                      </a:r>
                      <a:r>
                        <a:rPr lang="en-US" sz="1400" b="0" i="0" u="none" strike="noStrike" dirty="0">
                          <a:solidFill>
                            <a:srgbClr val="000000"/>
                          </a:solidFill>
                          <a:effectLst/>
                          <a:latin typeface="Arial" panose="020B0604020202020204" pitchFamily="34" charset="0"/>
                        </a:rPr>
                        <a:t> out of 20+, MACCDC (</a:t>
                      </a:r>
                      <a:r>
                        <a:rPr lang="en-US" sz="1400" b="1" i="0" u="none" strike="noStrike" dirty="0">
                          <a:solidFill>
                            <a:srgbClr val="000000"/>
                          </a:solidFill>
                          <a:effectLst/>
                          <a:latin typeface="Arial" panose="020B0604020202020204" pitchFamily="34" charset="0"/>
                        </a:rPr>
                        <a:t>Second time in a row!) - only VA school. </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538507"/>
                  </a:ext>
                </a:extLst>
              </a:tr>
              <a:tr h="624909">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2014</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Arial" panose="020B0604020202020204" pitchFamily="34" charset="0"/>
                        </a:rPr>
                        <a:t>3rd</a:t>
                      </a:r>
                      <a:r>
                        <a:rPr lang="en-US" sz="1400" b="0" i="0" u="none" strike="noStrike" dirty="0">
                          <a:solidFill>
                            <a:srgbClr val="000000"/>
                          </a:solidFill>
                          <a:effectLst/>
                          <a:latin typeface="Arial" panose="020B0604020202020204" pitchFamily="34" charset="0"/>
                        </a:rPr>
                        <a:t> out of 20+, MACCDC (Three in a row!) - only VA school to achieve this</a:t>
                      </a:r>
                      <a:endParaRPr lang="en-US" sz="1400" dirty="0">
                        <a:effectLst/>
                      </a:endParaRPr>
                    </a:p>
                    <a:p>
                      <a:pPr rtl="0" fontAlgn="t">
                        <a:spcBef>
                          <a:spcPts val="0"/>
                        </a:spcBef>
                        <a:spcAft>
                          <a:spcPts val="0"/>
                        </a:spcAft>
                      </a:pPr>
                      <a:r>
                        <a:rPr lang="en-US" sz="1400" b="0" i="0" u="none" strike="noStrike" dirty="0">
                          <a:solidFill>
                            <a:srgbClr val="000000"/>
                          </a:solidFill>
                          <a:effectLst/>
                          <a:latin typeface="Arial" panose="020B0604020202020204" pitchFamily="34" charset="0"/>
                        </a:rPr>
                        <a:t>https://www.radford.edu/content/csat/home/news/releases/20131/ru_cyber_defense_competition.html</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362689"/>
                  </a:ext>
                </a:extLst>
              </a:tr>
              <a:tr h="299298">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2016</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Radford University is </a:t>
                      </a:r>
                      <a:r>
                        <a:rPr lang="en-US" sz="1400" b="1" i="0" u="none" strike="noStrike" dirty="0">
                          <a:solidFill>
                            <a:srgbClr val="000000"/>
                          </a:solidFill>
                          <a:effectLst/>
                          <a:latin typeface="Arial" panose="020B0604020202020204" pitchFamily="34" charset="0"/>
                        </a:rPr>
                        <a:t>in the finals </a:t>
                      </a:r>
                      <a:r>
                        <a:rPr lang="en-US" sz="1400" b="0" i="0" u="none" strike="noStrike" dirty="0">
                          <a:solidFill>
                            <a:srgbClr val="000000"/>
                          </a:solidFill>
                          <a:effectLst/>
                          <a:latin typeface="Arial" panose="020B0604020202020204" pitchFamily="34" charset="0"/>
                        </a:rPr>
                        <a:t>of MACCDC one of 8 colleges out of 25+</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552614"/>
                  </a:ext>
                </a:extLst>
              </a:tr>
              <a:tr h="841982">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2017</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Arial" panose="020B0604020202020204" pitchFamily="34" charset="0"/>
                        </a:rPr>
                        <a:t>2nd</a:t>
                      </a:r>
                      <a:r>
                        <a:rPr lang="en-US" sz="1400" b="0" i="0" u="none" strike="noStrike" dirty="0">
                          <a:solidFill>
                            <a:srgbClr val="000000"/>
                          </a:solidFill>
                          <a:effectLst/>
                          <a:latin typeface="Arial" panose="020B0604020202020204" pitchFamily="34" charset="0"/>
                        </a:rPr>
                        <a:t> place at the inaugural Virginia Fusion Cyber Cup Competition at VMI hosted on behalf of Sen Mark Warner and Gov </a:t>
                      </a:r>
                      <a:r>
                        <a:rPr lang="en-US" sz="1400" b="0" i="0" u="none" strike="noStrike" dirty="0" err="1">
                          <a:solidFill>
                            <a:srgbClr val="000000"/>
                          </a:solidFill>
                          <a:effectLst/>
                          <a:latin typeface="Arial" panose="020B0604020202020204" pitchFamily="34" charset="0"/>
                        </a:rPr>
                        <a:t>Tery</a:t>
                      </a:r>
                      <a:r>
                        <a:rPr lang="en-US" sz="1400" b="0" i="0" u="none" strike="noStrike" dirty="0">
                          <a:solidFill>
                            <a:srgbClr val="000000"/>
                          </a:solidFill>
                          <a:effectLst/>
                          <a:latin typeface="Arial" panose="020B0604020202020204" pitchFamily="34" charset="0"/>
                        </a:rPr>
                        <a:t> McAuliffe</a:t>
                      </a:r>
                      <a:endParaRPr lang="en-US" sz="1400" dirty="0">
                        <a:effectLst/>
                      </a:endParaRPr>
                    </a:p>
                    <a:p>
                      <a:pPr rtl="0" fontAlgn="t">
                        <a:spcBef>
                          <a:spcPts val="0"/>
                        </a:spcBef>
                        <a:spcAft>
                          <a:spcPts val="0"/>
                        </a:spcAft>
                      </a:pPr>
                      <a:r>
                        <a:rPr lang="en-US" sz="1400" b="0" i="0" u="none" strike="noStrike" dirty="0">
                          <a:solidFill>
                            <a:srgbClr val="000000"/>
                          </a:solidFill>
                          <a:effectLst/>
                          <a:latin typeface="Arial" panose="020B0604020202020204" pitchFamily="34" charset="0"/>
                        </a:rPr>
                        <a:t>https://www.radford.edu/content/radfordcore/home/news/releases/2017/march/Cyber-Defense-Club-statewide-competition.html</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603542"/>
                  </a:ext>
                </a:extLst>
              </a:tr>
              <a:tr h="190762">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2018</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1400" b="1" i="0" u="none" strike="noStrike" dirty="0">
                          <a:solidFill>
                            <a:srgbClr val="000000"/>
                          </a:solidFill>
                          <a:effectLst/>
                          <a:latin typeface="Arial" panose="020B0604020202020204" pitchFamily="34" charset="0"/>
                        </a:rPr>
                        <a:t>3rd</a:t>
                      </a:r>
                      <a:r>
                        <a:rPr lang="fr-FR" sz="1400" b="0" i="0" u="none" strike="noStrike" dirty="0">
                          <a:solidFill>
                            <a:srgbClr val="000000"/>
                          </a:solidFill>
                          <a:effectLst/>
                          <a:latin typeface="Arial" panose="020B0604020202020204" pitchFamily="34" charset="0"/>
                        </a:rPr>
                        <a:t> Place @ VMI Cyber Cup</a:t>
                      </a:r>
                      <a:endParaRPr lang="fr-FR"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186281"/>
                  </a:ext>
                </a:extLst>
              </a:tr>
              <a:tr h="190762">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2019</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Arial" panose="020B0604020202020204" pitchFamily="34" charset="0"/>
                        </a:rPr>
                        <a:t>6th</a:t>
                      </a:r>
                      <a:r>
                        <a:rPr lang="en-US" sz="1400" b="0" i="0" u="none" strike="noStrike" dirty="0">
                          <a:solidFill>
                            <a:srgbClr val="000000"/>
                          </a:solidFill>
                          <a:effectLst/>
                          <a:latin typeface="Arial" panose="020B0604020202020204" pitchFamily="34" charset="0"/>
                        </a:rPr>
                        <a:t> Place @ VMI Cyber Cup</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085930"/>
                  </a:ext>
                </a:extLst>
              </a:tr>
              <a:tr h="190762">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2020</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Arial" panose="020B0604020202020204" pitchFamily="34" charset="0"/>
                        </a:rPr>
                        <a:t>3rd</a:t>
                      </a:r>
                      <a:r>
                        <a:rPr lang="en-US" sz="1400" b="0" i="0" u="none" strike="noStrike" dirty="0">
                          <a:solidFill>
                            <a:srgbClr val="000000"/>
                          </a:solidFill>
                          <a:effectLst/>
                          <a:latin typeface="Arial" panose="020B0604020202020204" pitchFamily="34" charset="0"/>
                        </a:rPr>
                        <a:t> @ VMI Cyber Cup</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586653"/>
                  </a:ext>
                </a:extLst>
              </a:tr>
              <a:tr h="190762">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2023</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Arial" panose="020B0604020202020204" pitchFamily="34" charset="0"/>
                        </a:rPr>
                        <a:t>6th</a:t>
                      </a:r>
                      <a:r>
                        <a:rPr lang="en-US" sz="1400" b="0" i="0" u="none" strike="noStrike" dirty="0">
                          <a:solidFill>
                            <a:srgbClr val="000000"/>
                          </a:solidFill>
                          <a:effectLst/>
                          <a:latin typeface="Arial" panose="020B0604020202020204" pitchFamily="34" charset="0"/>
                        </a:rPr>
                        <a:t> @ VMI Cyber Cup</a:t>
                      </a:r>
                      <a:endParaRPr lang="en-US" sz="1400" dirty="0">
                        <a:effectLst/>
                      </a:endParaRPr>
                    </a:p>
                  </a:txBody>
                  <a:tcPr marL="41112" marR="41112" marT="41112" marB="411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36166"/>
                  </a:ext>
                </a:extLst>
              </a:tr>
            </a:tbl>
          </a:graphicData>
        </a:graphic>
      </p:graphicFrame>
      <p:sp>
        <p:nvSpPr>
          <p:cNvPr id="7" name="Rectangle 2">
            <a:extLst>
              <a:ext uri="{FF2B5EF4-FFF2-40B4-BE49-F238E27FC236}">
                <a16:creationId xmlns:a16="http://schemas.microsoft.com/office/drawing/2014/main" id="{EEE0EE0C-9CD9-6857-BE72-93BEC648E544}"/>
              </a:ext>
            </a:extLst>
          </p:cNvPr>
          <p:cNvSpPr>
            <a:spLocks noChangeArrowheads="1"/>
          </p:cNvSpPr>
          <p:nvPr/>
        </p:nvSpPr>
        <p:spPr bwMode="auto">
          <a:xfrm>
            <a:off x="711796" y="747299"/>
            <a:ext cx="10768405" cy="8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28528" rIns="91440" bIns="7617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cs typeface="Arial" panose="020B0604020202020204" pitchFamily="34" charset="0"/>
              </a:rPr>
              <a:t>Competition Winners</a:t>
            </a:r>
            <a:endParaRPr kumimoji="0" lang="en-US" altLang="en-US" sz="16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cs typeface="Arial" panose="020B0604020202020204" pitchFamily="34" charset="0"/>
              </a:rPr>
              <a:t>Radford University students in the CS and CY programs have won multiple competitions. Here are just a few highlights.</a:t>
            </a:r>
            <a:r>
              <a:rPr kumimoji="0" lang="en-US" altLang="en-US" sz="1100" b="0" i="0" u="none" strike="noStrike" cap="none" normalizeH="0" baseline="0" dirty="0">
                <a:ln>
                  <a:noFill/>
                </a:ln>
                <a:solidFill>
                  <a:srgbClr val="000000"/>
                </a:solidFill>
                <a:effectLst/>
                <a:cs typeface="Arial" panose="020B0604020202020204" pitchFamily="34" charset="0"/>
              </a:rPr>
              <a:t> </a:t>
            </a:r>
            <a:endParaRPr kumimoji="0" lang="en-US" altLang="en-US"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64660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7272</TotalTime>
  <Words>1078</Words>
  <Application>Microsoft Office PowerPoint</Application>
  <PresentationFormat>Widescreen</PresentationFormat>
  <Paragraphs>135</Paragraphs>
  <Slides>10</Slides>
  <Notes>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Calibri Light</vt:lpstr>
      <vt:lpstr>Office Theme</vt:lpstr>
      <vt:lpstr>SCIS School of Computing and Information Sciences</vt:lpstr>
      <vt:lpstr>Why SCIS at RU?</vt:lpstr>
      <vt:lpstr>School of Computing and Information Sciences</vt:lpstr>
      <vt:lpstr>B.S. Curriculum</vt:lpstr>
      <vt:lpstr>B.S. Curriculum</vt:lpstr>
      <vt:lpstr>PowerPoint Presentation</vt:lpstr>
      <vt:lpstr>PowerPoint Presentation</vt:lpstr>
      <vt:lpstr>Undergraduate Research and Projects: Sample publications and presentations (Peer-reviewed Journal, Conference Papers, Abstract, and Poster)</vt:lpstr>
      <vt:lpstr>Competitions: Cyber Defense Competitions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Uppuluri, Premchand</dc:creator>
  <cp:lastModifiedBy>Lee, Hwajung</cp:lastModifiedBy>
  <cp:revision>249</cp:revision>
  <cp:lastPrinted>2023-12-08T15:40:59Z</cp:lastPrinted>
  <dcterms:created xsi:type="dcterms:W3CDTF">2023-11-02T17:05:11Z</dcterms:created>
  <dcterms:modified xsi:type="dcterms:W3CDTF">2025-03-24T16:59:24Z</dcterms:modified>
</cp:coreProperties>
</file>