
<file path=[Content_Types].xml><?xml version="1.0" encoding="utf-8"?>
<Types xmlns="http://schemas.openxmlformats.org/package/2006/content-types">
  <Override PartName="/ppt/slideLayouts/slideLayout8.xml" ContentType="application/vnd.openxmlformats-officedocument.presentationml.slideLayout+xml"/>
  <Override PartName="/ppt/slides/slide68.xml" ContentType="application/vnd.openxmlformats-officedocument.presentationml.slide+xml"/>
  <Override PartName="/ppt/slides/slide22.xml" ContentType="application/vnd.openxmlformats-officedocument.presentationml.slide+xml"/>
  <Override PartName="/ppt/slides/slide28.xml" ContentType="application/vnd.openxmlformats-officedocument.presentationml.slide+xml"/>
  <Override PartName="/ppt/slides/slide66.xml" ContentType="application/vnd.openxmlformats-officedocument.presentationml.slide+xml"/>
  <Override PartName="/docProps/app.xml" ContentType="application/vnd.openxmlformats-officedocument.extended-properties+xml"/>
  <Override PartName="/ppt/slides/slide30.xml" ContentType="application/vnd.openxmlformats-officedocument.presentationml.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7.xml" ContentType="application/vnd.openxmlformats-officedocument.presentationml.slide+xml"/>
  <Override PartName="/ppt/slideLayouts/slideLayout3.xml" ContentType="application/vnd.openxmlformats-officedocument.presentationml.slideLayout+xml"/>
  <Override PartName="/ppt/slides/slide21.xml" ContentType="application/vnd.openxmlformats-officedocument.presentationml.slide+xml"/>
  <Override PartName="/ppt/slides/slide23.xml" ContentType="application/vnd.openxmlformats-officedocument.presentationml.slide+xml"/>
  <Override PartName="/ppt/slideLayouts/slideLayout9.xml" ContentType="application/vnd.openxmlformats-officedocument.presentationml.slideLayout+xml"/>
  <Override PartName="/ppt/slides/slide52.xml" ContentType="application/vnd.openxmlformats-officedocument.presentationml.slide+xml"/>
  <Override PartName="/ppt/slides/slide1.xml" ContentType="application/vnd.openxmlformats-officedocument.presentationml.slide+xml"/>
  <Override PartName="/ppt/slides/slide51.xml" ContentType="application/vnd.openxmlformats-officedocument.presentationml.slide+xml"/>
  <Override PartName="/ppt/slides/slide7.xml" ContentType="application/vnd.openxmlformats-officedocument.presentationml.slide+xml"/>
  <Override PartName="/ppt/slides/slide62.xml" ContentType="application/vnd.openxmlformats-officedocument.presentationml.slide+xml"/>
  <Override PartName="/ppt/slides/slide65.xml" ContentType="application/vnd.openxmlformats-officedocument.presentationml.slide+xml"/>
  <Override PartName="/ppt/viewProps.xml" ContentType="application/vnd.openxmlformats-officedocument.presentationml.viewProps+xml"/>
  <Override PartName="/ppt/tableStyles.xml" ContentType="application/vnd.openxmlformats-officedocument.presentationml.tableStyles+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s/slide78.xml" ContentType="application/vnd.openxmlformats-officedocument.presentationml.slide+xml"/>
  <Override PartName="/ppt/slides/slide61.xml" ContentType="application/vnd.openxmlformats-officedocument.presentationml.slide+xml"/>
  <Override PartName="/ppt/slides/slide43.xml" ContentType="application/vnd.openxmlformats-officedocument.presentationml.slide+xml"/>
  <Override PartName="/ppt/slideLayouts/slideLayout6.xml" ContentType="application/vnd.openxmlformats-officedocument.presentationml.slideLayout+xml"/>
  <Override PartName="/ppt/slides/slide37.xml" ContentType="application/vnd.openxmlformats-officedocument.presentationml.slide+xml"/>
  <Override PartName="/ppt/slides/slide10.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slides/slide27.xml" ContentType="application/vnd.openxmlformats-officedocument.presentationml.slide+xml"/>
  <Override PartName="/docProps/core.xml" ContentType="application/vnd.openxmlformats-package.core-properties+xml"/>
  <Override PartName="/ppt/slides/slide56.xml" ContentType="application/vnd.openxmlformats-officedocument.presentationml.slide+xml"/>
  <Override PartName="/ppt/slides/slide31.xml" ContentType="application/vnd.openxmlformats-officedocument.presentationml.slide+xml"/>
  <Default Extension="bin" ContentType="application/vnd.openxmlformats-officedocument.presentationml.printerSettings"/>
  <Override PartName="/ppt/slides/slide53.xml" ContentType="application/vnd.openxmlformats-officedocument.presentationml.slide+xml"/>
  <Override PartName="/ppt/slides/slide76.xml" ContentType="application/vnd.openxmlformats-officedocument.presentationml.slide+xml"/>
  <Override PartName="/ppt/slides/slide55.xml" ContentType="application/vnd.openxmlformats-officedocument.presentationml.slide+xml"/>
  <Override PartName="/ppt/slides/slide67.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46.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ppt/slides/slide69.xml" ContentType="application/vnd.openxmlformats-officedocument.presentationml.slide+xml"/>
  <Override PartName="/ppt/slides/slide35.xml" ContentType="application/vnd.openxmlformats-officedocument.presentationml.slide+xml"/>
  <Override PartName="/ppt/slides/slide42.xml" ContentType="application/vnd.openxmlformats-officedocument.presentationml.slide+xml"/>
  <Override PartName="/ppt/slides/slide45.xml" ContentType="application/vnd.openxmlformats-officedocument.presentationml.slide+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s/slide50.xml" ContentType="application/vnd.openxmlformats-officedocument.presentationml.slide+xml"/>
  <Override PartName="/ppt/slides/slide54.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Default Extension="xml" ContentType="application/xml"/>
  <Override PartName="/ppt/slides/slide26.xml" ContentType="application/vnd.openxmlformats-officedocument.presentationml.slide+xml"/>
  <Override PartName="/ppt/slideMasters/slideMaster1.xml" ContentType="application/vnd.openxmlformats-officedocument.presentationml.slideMaster+xml"/>
  <Override PartName="/ppt/slides/slide25.xml" ContentType="application/vnd.openxmlformats-officedocument.presentationml.slide+xml"/>
  <Override PartName="/ppt/slides/slide63.xml" ContentType="application/vnd.openxmlformats-officedocument.presentationml.slide+xml"/>
  <Override PartName="/ppt/slides/slide14.xml" ContentType="application/vnd.openxmlformats-officedocument.presentationml.slide+xml"/>
  <Override PartName="/ppt/slides/slide40.xml" ContentType="application/vnd.openxmlformats-officedocument.presentationml.slide+xml"/>
  <Override PartName="/ppt/slides/slide34.xml" ContentType="application/vnd.openxmlformats-officedocument.presentationml.slide+xml"/>
  <Override PartName="/ppt/slides/slide44.xml" ContentType="application/vnd.openxmlformats-officedocument.presentationml.slide+xml"/>
  <Override PartName="/ppt/slides/slide49.xml" ContentType="application/vnd.openxmlformats-officedocument.presentationml.slide+xml"/>
  <Override PartName="/ppt/slideLayouts/slideLayout1.xml" ContentType="application/vnd.openxmlformats-officedocument.presentationml.slideLayout+xml"/>
  <Override PartName="/ppt/slides/slide70.xml" ContentType="application/vnd.openxmlformats-officedocument.presentationml.slide+xml"/>
  <Override PartName="/ppt/slides/slide48.xml" ContentType="application/vnd.openxmlformats-officedocument.presentationml.slide+xml"/>
  <Override PartName="/ppt/theme/theme1.xml" ContentType="application/vnd.openxmlformats-officedocument.theme+xml"/>
  <Override PartName="/ppt/presentation.xml" ContentType="application/vnd.openxmlformats-officedocument.presentationml.presentation.main+xml"/>
  <Override PartName="/ppt/slides/slide77.xml" ContentType="application/vnd.openxmlformats-officedocument.presentationml.slide+xml"/>
  <Override PartName="/ppt/slides/slide5.xml" ContentType="application/vnd.openxmlformats-officedocument.presentationml.slide+xml"/>
  <Override PartName="/ppt/slideLayouts/slideLayout7.xml" ContentType="application/vnd.openxmlformats-officedocument.presentationml.slideLayout+xml"/>
  <Override PartName="/ppt/slides/slide59.xml" ContentType="application/vnd.openxmlformats-officedocument.presentationml.slide+xml"/>
  <Default Extension="jpeg" ContentType="image/jpeg"/>
  <Override PartName="/ppt/slides/slide6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slides/slide72.xml" ContentType="application/vnd.openxmlformats-officedocument.presentationml.slide+xml"/>
  <Override PartName="/ppt/slides/slide74.xml" ContentType="application/vnd.openxmlformats-officedocument.presentationml.slide+xml"/>
  <Override PartName="/ppt/slideLayouts/slideLayout13.xml" ContentType="application/vnd.openxmlformats-officedocument.presentationml.slideLayout+xml"/>
  <Override PartName="/ppt/slides/slide75.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Default Extension="rels" ContentType="application/vnd.openxmlformats-package.relationships+xml"/>
  <Override PartName="/ppt/slides/slide9.xml" ContentType="application/vnd.openxmlformats-officedocument.presentationml.slide+xml"/>
  <Override PartName="/ppt/slides/slide60.xml" ContentType="application/vnd.openxmlformats-officedocument.presentationml.slide+xml"/>
  <Override PartName="/ppt/tags/tag1.xml" ContentType="application/vnd.openxmlformats-officedocument.presentationml.tags+xml"/>
  <Override PartName="/ppt/slides/slide24.xml" ContentType="application/vnd.openxmlformats-officedocument.presentationml.slide+xml"/>
  <Override PartName="/ppt/slides/slide39.xml" ContentType="application/vnd.openxmlformats-officedocument.presentationml.slide+xml"/>
  <Override PartName="/ppt/slides/slide73.xml" ContentType="application/vnd.openxmlformats-officedocument.presentationml.slide+xml"/>
  <Override PartName="/ppt/slides/slide32.xml" ContentType="application/vnd.openxmlformats-officedocument.presentationml.slide+xml"/>
  <Override PartName="/ppt/slides/slide71.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slideLayouts/slideLayout12.xml" ContentType="application/vnd.openxmlformats-officedocument.presentationml.slideLayout+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92" r:id="rId1"/>
  </p:sldMasterIdLst>
  <p:handoutMasterIdLst>
    <p:handoutMasterId r:id="rId80"/>
  </p:handoutMasterIdLst>
  <p:sldIdLst>
    <p:sldId id="338" r:id="rId2"/>
    <p:sldId id="340" r:id="rId3"/>
    <p:sldId id="344" r:id="rId4"/>
    <p:sldId id="448" r:id="rId5"/>
    <p:sldId id="450" r:id="rId6"/>
    <p:sldId id="443" r:id="rId7"/>
    <p:sldId id="471" r:id="rId8"/>
    <p:sldId id="472" r:id="rId9"/>
    <p:sldId id="451" r:id="rId10"/>
    <p:sldId id="449" r:id="rId11"/>
    <p:sldId id="444" r:id="rId12"/>
    <p:sldId id="445" r:id="rId13"/>
    <p:sldId id="446" r:id="rId14"/>
    <p:sldId id="458" r:id="rId15"/>
    <p:sldId id="447" r:id="rId16"/>
    <p:sldId id="452" r:id="rId17"/>
    <p:sldId id="460" r:id="rId18"/>
    <p:sldId id="453" r:id="rId19"/>
    <p:sldId id="454" r:id="rId20"/>
    <p:sldId id="455" r:id="rId21"/>
    <p:sldId id="456" r:id="rId22"/>
    <p:sldId id="473" r:id="rId23"/>
    <p:sldId id="457" r:id="rId24"/>
    <p:sldId id="469" r:id="rId25"/>
    <p:sldId id="497" r:id="rId26"/>
    <p:sldId id="461" r:id="rId27"/>
    <p:sldId id="462" r:id="rId28"/>
    <p:sldId id="463" r:id="rId29"/>
    <p:sldId id="464" r:id="rId30"/>
    <p:sldId id="465" r:id="rId31"/>
    <p:sldId id="470" r:id="rId32"/>
    <p:sldId id="466" r:id="rId33"/>
    <p:sldId id="474" r:id="rId34"/>
    <p:sldId id="475" r:id="rId35"/>
    <p:sldId id="467" r:id="rId36"/>
    <p:sldId id="468" r:id="rId37"/>
    <p:sldId id="476" r:id="rId38"/>
    <p:sldId id="479" r:id="rId39"/>
    <p:sldId id="480" r:id="rId40"/>
    <p:sldId id="481" r:id="rId41"/>
    <p:sldId id="482" r:id="rId42"/>
    <p:sldId id="483" r:id="rId43"/>
    <p:sldId id="484" r:id="rId44"/>
    <p:sldId id="485" r:id="rId45"/>
    <p:sldId id="486" r:id="rId46"/>
    <p:sldId id="477" r:id="rId47"/>
    <p:sldId id="478" r:id="rId48"/>
    <p:sldId id="487" r:id="rId49"/>
    <p:sldId id="491" r:id="rId50"/>
    <p:sldId id="492" r:id="rId51"/>
    <p:sldId id="493" r:id="rId52"/>
    <p:sldId id="494" r:id="rId53"/>
    <p:sldId id="495" r:id="rId54"/>
    <p:sldId id="496" r:id="rId55"/>
    <p:sldId id="488" r:id="rId56"/>
    <p:sldId id="489" r:id="rId57"/>
    <p:sldId id="490" r:id="rId58"/>
    <p:sldId id="387" r:id="rId59"/>
    <p:sldId id="388" r:id="rId60"/>
    <p:sldId id="389" r:id="rId61"/>
    <p:sldId id="425" r:id="rId62"/>
    <p:sldId id="426" r:id="rId63"/>
    <p:sldId id="427" r:id="rId64"/>
    <p:sldId id="428" r:id="rId65"/>
    <p:sldId id="429" r:id="rId66"/>
    <p:sldId id="430" r:id="rId67"/>
    <p:sldId id="431" r:id="rId68"/>
    <p:sldId id="432" r:id="rId69"/>
    <p:sldId id="433" r:id="rId70"/>
    <p:sldId id="434" r:id="rId71"/>
    <p:sldId id="435" r:id="rId72"/>
    <p:sldId id="436" r:id="rId73"/>
    <p:sldId id="437" r:id="rId74"/>
    <p:sldId id="438" r:id="rId75"/>
    <p:sldId id="439" r:id="rId76"/>
    <p:sldId id="440" r:id="rId77"/>
    <p:sldId id="441" r:id="rId78"/>
    <p:sldId id="442" r:id="rId79"/>
  </p:sldIdLst>
  <p:sldSz cx="9144000" cy="6858000" type="screen4x3"/>
  <p:notesSz cx="7010400" cy="9296400"/>
  <p:custDataLst>
    <p:tags r:id="rId82"/>
  </p:custDataLst>
  <p:defaultTextStyle>
    <a:defPPr>
      <a:defRPr lang="en-US"/>
    </a:defPPr>
    <a:lvl1pPr algn="l" rtl="0" fontAlgn="base">
      <a:spcBef>
        <a:spcPct val="0"/>
      </a:spcBef>
      <a:spcAft>
        <a:spcPct val="0"/>
      </a:spcAft>
      <a:defRPr sz="2800" kern="1200">
        <a:solidFill>
          <a:schemeClr val="tx1"/>
        </a:solidFill>
        <a:latin typeface="Arial" charset="0"/>
        <a:ea typeface="+mn-ea"/>
        <a:cs typeface="+mn-cs"/>
      </a:defRPr>
    </a:lvl1pPr>
    <a:lvl2pPr marL="457200" algn="l" rtl="0" fontAlgn="base">
      <a:spcBef>
        <a:spcPct val="0"/>
      </a:spcBef>
      <a:spcAft>
        <a:spcPct val="0"/>
      </a:spcAft>
      <a:defRPr sz="2800" kern="1200">
        <a:solidFill>
          <a:schemeClr val="tx1"/>
        </a:solidFill>
        <a:latin typeface="Arial" charset="0"/>
        <a:ea typeface="+mn-ea"/>
        <a:cs typeface="+mn-cs"/>
      </a:defRPr>
    </a:lvl2pPr>
    <a:lvl3pPr marL="914400" algn="l" rtl="0" fontAlgn="base">
      <a:spcBef>
        <a:spcPct val="0"/>
      </a:spcBef>
      <a:spcAft>
        <a:spcPct val="0"/>
      </a:spcAft>
      <a:defRPr sz="2800" kern="1200">
        <a:solidFill>
          <a:schemeClr val="tx1"/>
        </a:solidFill>
        <a:latin typeface="Arial" charset="0"/>
        <a:ea typeface="+mn-ea"/>
        <a:cs typeface="+mn-cs"/>
      </a:defRPr>
    </a:lvl3pPr>
    <a:lvl4pPr marL="1371600" algn="l" rtl="0" fontAlgn="base">
      <a:spcBef>
        <a:spcPct val="0"/>
      </a:spcBef>
      <a:spcAft>
        <a:spcPct val="0"/>
      </a:spcAft>
      <a:defRPr sz="2800" kern="1200">
        <a:solidFill>
          <a:schemeClr val="tx1"/>
        </a:solidFill>
        <a:latin typeface="Arial" charset="0"/>
        <a:ea typeface="+mn-ea"/>
        <a:cs typeface="+mn-cs"/>
      </a:defRPr>
    </a:lvl4pPr>
    <a:lvl5pPr marL="1828800" algn="l" rtl="0" fontAlgn="base">
      <a:spcBef>
        <a:spcPct val="0"/>
      </a:spcBef>
      <a:spcAft>
        <a:spcPct val="0"/>
      </a:spcAft>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00FF"/>
    <a:srgbClr val="FFFFFF"/>
    <a:srgbClr val="FFCC99"/>
    <a:srgbClr val="FFFF99"/>
    <a:srgbClr val="00CC00"/>
    <a:srgbClr val="00FF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p:cViewPr varScale="1">
        <p:scale>
          <a:sx n="88" d="100"/>
          <a:sy n="88" d="100"/>
        </p:scale>
        <p:origin x="-928"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64" Type="http://schemas.openxmlformats.org/officeDocument/2006/relationships/slide" Target="slides/slide63.xml"/><Relationship Id="rId60" Type="http://schemas.openxmlformats.org/officeDocument/2006/relationships/slide" Target="slides/slide59.xml"/><Relationship Id="rId39" Type="http://schemas.openxmlformats.org/officeDocument/2006/relationships/slide" Target="slides/slide38.xml"/><Relationship Id="rId70" Type="http://schemas.openxmlformats.org/officeDocument/2006/relationships/slide" Target="slides/slide69.xml"/><Relationship Id="rId7" Type="http://schemas.openxmlformats.org/officeDocument/2006/relationships/slide" Target="slides/slide6.xml"/><Relationship Id="rId43" Type="http://schemas.openxmlformats.org/officeDocument/2006/relationships/slide" Target="slides/slide42.xml"/><Relationship Id="rId74" Type="http://schemas.openxmlformats.org/officeDocument/2006/relationships/slide" Target="slides/slide73.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slide" Target="slides/slide49.xml"/><Relationship Id="rId77" Type="http://schemas.openxmlformats.org/officeDocument/2006/relationships/slide" Target="slides/slide76.xml"/><Relationship Id="rId63" Type="http://schemas.openxmlformats.org/officeDocument/2006/relationships/slide" Target="slides/slide62.xml"/><Relationship Id="rId17" Type="http://schemas.openxmlformats.org/officeDocument/2006/relationships/slide" Target="slides/slide16.xml"/><Relationship Id="rId85" Type="http://schemas.openxmlformats.org/officeDocument/2006/relationships/theme" Target="theme/theme1.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71" Type="http://schemas.openxmlformats.org/officeDocument/2006/relationships/slide" Target="slides/slide70.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slide" Target="slides/slide44.xml"/><Relationship Id="rId58" Type="http://schemas.openxmlformats.org/officeDocument/2006/relationships/slide" Target="slides/slide57.xml"/><Relationship Id="rId42" Type="http://schemas.openxmlformats.org/officeDocument/2006/relationships/slide" Target="slides/slide41.xml"/><Relationship Id="rId73" Type="http://schemas.openxmlformats.org/officeDocument/2006/relationships/slide" Target="slides/slide72.xml"/><Relationship Id="rId6" Type="http://schemas.openxmlformats.org/officeDocument/2006/relationships/slide" Target="slides/slide5.xml"/><Relationship Id="rId49" Type="http://schemas.openxmlformats.org/officeDocument/2006/relationships/slide" Target="slides/slide48.xml"/><Relationship Id="rId44" Type="http://schemas.openxmlformats.org/officeDocument/2006/relationships/slide" Target="slides/slide43.xml"/><Relationship Id="rId82" Type="http://schemas.openxmlformats.org/officeDocument/2006/relationships/tags" Target="tags/tag1.xml"/><Relationship Id="rId69" Type="http://schemas.openxmlformats.org/officeDocument/2006/relationships/slide" Target="slides/slide68.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slide" Target="slides/slide45.xml"/><Relationship Id="rId57" Type="http://schemas.openxmlformats.org/officeDocument/2006/relationships/slide" Target="slides/slide56.xml"/><Relationship Id="rId59" Type="http://schemas.openxmlformats.org/officeDocument/2006/relationships/slide" Target="slides/slide58.xml"/><Relationship Id="rId35" Type="http://schemas.openxmlformats.org/officeDocument/2006/relationships/slide" Target="slides/slide34.xml"/><Relationship Id="rId51" Type="http://schemas.openxmlformats.org/officeDocument/2006/relationships/slide" Target="slides/slide50.xml"/><Relationship Id="rId55" Type="http://schemas.openxmlformats.org/officeDocument/2006/relationships/slide" Target="slides/slide54.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62" Type="http://schemas.openxmlformats.org/officeDocument/2006/relationships/slide" Target="slides/slide61.xml"/><Relationship Id="rId66" Type="http://schemas.openxmlformats.org/officeDocument/2006/relationships/slide" Target="slides/slide65.xml"/><Relationship Id="rId36" Type="http://schemas.openxmlformats.org/officeDocument/2006/relationships/slide" Target="slides/slide35.xml"/><Relationship Id="rId72" Type="http://schemas.openxmlformats.org/officeDocument/2006/relationships/slide" Target="slides/slide71.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56" Type="http://schemas.openxmlformats.org/officeDocument/2006/relationships/slide" Target="slides/slide55.xml"/><Relationship Id="rId48" Type="http://schemas.openxmlformats.org/officeDocument/2006/relationships/slide" Target="slides/slide47.xml"/><Relationship Id="rId75" Type="http://schemas.openxmlformats.org/officeDocument/2006/relationships/slide" Target="slides/slide74.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52" Type="http://schemas.openxmlformats.org/officeDocument/2006/relationships/slide" Target="slides/slide51.xml"/><Relationship Id="rId65" Type="http://schemas.openxmlformats.org/officeDocument/2006/relationships/slide" Target="slides/slide64.xml"/><Relationship Id="rId67" Type="http://schemas.openxmlformats.org/officeDocument/2006/relationships/slide" Target="slides/slide66.xml"/><Relationship Id="rId54" Type="http://schemas.openxmlformats.org/officeDocument/2006/relationships/slide" Target="slides/slide53.xml"/><Relationship Id="rId12" Type="http://schemas.openxmlformats.org/officeDocument/2006/relationships/slide" Target="slides/slide11.xml"/><Relationship Id="rId76" Type="http://schemas.openxmlformats.org/officeDocument/2006/relationships/slide" Target="slides/slide75.xml"/><Relationship Id="rId79" Type="http://schemas.openxmlformats.org/officeDocument/2006/relationships/slide" Target="slides/slide78.xml"/><Relationship Id="rId80" Type="http://schemas.openxmlformats.org/officeDocument/2006/relationships/handoutMaster" Target="handoutMasters/handoutMaster1.xml"/><Relationship Id="rId81" Type="http://schemas.openxmlformats.org/officeDocument/2006/relationships/printerSettings" Target="printerSettings/printerSettings1.bin"/><Relationship Id="rId3" Type="http://schemas.openxmlformats.org/officeDocument/2006/relationships/slide" Target="slides/slide2.xml"/><Relationship Id="rId86" Type="http://schemas.openxmlformats.org/officeDocument/2006/relationships/tableStyles" Target="tableStyles.xml"/><Relationship Id="rId23" Type="http://schemas.openxmlformats.org/officeDocument/2006/relationships/slide" Target="slides/slide22.xml"/><Relationship Id="rId61" Type="http://schemas.openxmlformats.org/officeDocument/2006/relationships/slide" Target="slides/slide60.xml"/><Relationship Id="rId53" Type="http://schemas.openxmlformats.org/officeDocument/2006/relationships/slide" Target="slides/slide52.xml"/><Relationship Id="rId84" Type="http://schemas.openxmlformats.org/officeDocument/2006/relationships/viewProps" Target="viewProps.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68" Type="http://schemas.openxmlformats.org/officeDocument/2006/relationships/slide" Target="slides/slide67.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83" Type="http://schemas.openxmlformats.org/officeDocument/2006/relationships/presProps" Target="presProps.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78" Type="http://schemas.openxmlformats.org/officeDocument/2006/relationships/slide" Target="slides/slide77.xml"/><Relationship Id="rId22" Type="http://schemas.openxmlformats.org/officeDocument/2006/relationships/slide" Target="slides/slide21.xml"/><Relationship Id="rId21"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0" tIns="46585" rIns="93170" bIns="46585" numCol="1" anchor="t" anchorCtr="0" compatLnSpc="1">
            <a:prstTxWarp prst="textNoShape">
              <a:avLst/>
            </a:prstTxWarp>
          </a:bodyPr>
          <a:lstStyle>
            <a:lvl1pPr defTabSz="931863">
              <a:defRPr sz="1200"/>
            </a:lvl1pPr>
          </a:lstStyle>
          <a:p>
            <a:pPr>
              <a:defRPr/>
            </a:pPr>
            <a:endParaRPr lang="en-US"/>
          </a:p>
        </p:txBody>
      </p:sp>
      <p:sp>
        <p:nvSpPr>
          <p:cNvPr id="11264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0" tIns="46585" rIns="93170" bIns="46585" numCol="1" anchor="t" anchorCtr="0" compatLnSpc="1">
            <a:prstTxWarp prst="textNoShape">
              <a:avLst/>
            </a:prstTxWarp>
          </a:bodyPr>
          <a:lstStyle>
            <a:lvl1pPr algn="r" defTabSz="931863">
              <a:defRPr sz="1200"/>
            </a:lvl1pPr>
          </a:lstStyle>
          <a:p>
            <a:pPr>
              <a:defRPr/>
            </a:pPr>
            <a:endParaRPr lang="en-US"/>
          </a:p>
        </p:txBody>
      </p:sp>
      <p:sp>
        <p:nvSpPr>
          <p:cNvPr id="11264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0" tIns="46585" rIns="93170" bIns="46585" numCol="1" anchor="b" anchorCtr="0" compatLnSpc="1">
            <a:prstTxWarp prst="textNoShape">
              <a:avLst/>
            </a:prstTxWarp>
          </a:bodyPr>
          <a:lstStyle>
            <a:lvl1pPr defTabSz="931863">
              <a:defRPr sz="1200"/>
            </a:lvl1pPr>
          </a:lstStyle>
          <a:p>
            <a:pPr>
              <a:defRPr/>
            </a:pPr>
            <a:endParaRPr lang="en-US"/>
          </a:p>
        </p:txBody>
      </p:sp>
      <p:sp>
        <p:nvSpPr>
          <p:cNvPr id="11264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0" tIns="46585" rIns="93170" bIns="46585" numCol="1" anchor="b" anchorCtr="0" compatLnSpc="1">
            <a:prstTxWarp prst="textNoShape">
              <a:avLst/>
            </a:prstTxWarp>
          </a:bodyPr>
          <a:lstStyle>
            <a:lvl1pPr algn="r" defTabSz="931863">
              <a:defRPr sz="1200"/>
            </a:lvl1pPr>
          </a:lstStyle>
          <a:p>
            <a:pPr>
              <a:defRPr/>
            </a:pPr>
            <a:fld id="{EE35AAF8-9BEC-4589-BB63-01B4A029389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a:xfrm>
            <a:off x="609600" y="762000"/>
            <a:ext cx="7772400" cy="2895600"/>
          </a:xfrm>
        </p:spPr>
        <p:txBody>
          <a:bodyPr/>
          <a:lstStyle>
            <a:lvl1pPr>
              <a:defRPr>
                <a:latin typeface="Comic Sans MS" pitchFamily="66" charset="0"/>
              </a:defRPr>
            </a:lvl1pPr>
          </a:lstStyle>
          <a:p>
            <a:r>
              <a:rPr lang="en-US" dirty="0"/>
              <a:t>Click to edit Master title style</a:t>
            </a:r>
          </a:p>
        </p:txBody>
      </p:sp>
      <p:sp>
        <p:nvSpPr>
          <p:cNvPr id="193539"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atin typeface="Comic Sans MS" pitchFamily="66" charset="0"/>
              </a:defRPr>
            </a:lvl1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8CB5AF-A8C8-455A-AEBD-C703A78D78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44758A-FB5F-4D04-8192-72D8C85FCD7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9E76E9-AE99-43B6-9129-B54044EA57D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054512C-666A-4C2E-A6CD-231A496D86C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54B564E-63FC-4E74-8CE6-27CFF7A1D6F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8FA90C4-5A84-4212-92B7-2CED3A320FA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9F6803-072E-4E2C-87B0-E8F3BCC33A0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A632095-0AB1-4229-AAEB-F2509B78939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A44F3C7-6BAB-4B9D-A390-FD1D0EC6FE6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032490C-59F8-48E3-A53A-9410259A66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68ACCEE-F8B0-4EC8-90E5-172195864CE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FF4AC6-D1A6-472F-AF3F-97ABD6856C6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B4A8165-B98C-4F79-9C58-B7D5B985177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theme" Target="../theme/theme1.xml"/><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gradFill rotWithShape="1">
            <a:gsLst>
              <a:gs pos="0">
                <a:srgbClr val="FFCC99"/>
              </a:gs>
              <a:gs pos="100000">
                <a:schemeClr val="bg1"/>
              </a:gs>
            </a:gsLst>
            <a:lin ang="0" scaled="1"/>
          </a:gra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ko-KR" smtClean="0"/>
              <a:t> </a:t>
            </a:r>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22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822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822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7CFCC13-1270-423C-BA03-B167199BA1E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Lst>
  <p:txStyles>
    <p:titleStyle>
      <a:lvl1pPr algn="ctr" rtl="0" eaLnBrk="0" fontAlgn="base" hangingPunct="0">
        <a:spcBef>
          <a:spcPct val="0"/>
        </a:spcBef>
        <a:spcAft>
          <a:spcPct val="0"/>
        </a:spcAft>
        <a:defRPr sz="4400">
          <a:solidFill>
            <a:srgbClr val="0000FF"/>
          </a:solidFill>
          <a:latin typeface="+mj-lt"/>
          <a:ea typeface="+mj-ea"/>
          <a:cs typeface="+mj-cs"/>
        </a:defRPr>
      </a:lvl1pPr>
      <a:lvl2pPr algn="ctr" rtl="0" eaLnBrk="0" fontAlgn="base" hangingPunct="0">
        <a:spcBef>
          <a:spcPct val="0"/>
        </a:spcBef>
        <a:spcAft>
          <a:spcPct val="0"/>
        </a:spcAft>
        <a:defRPr sz="4400">
          <a:solidFill>
            <a:srgbClr val="0000FF"/>
          </a:solidFill>
          <a:latin typeface="Tahoma" pitchFamily="34" charset="0"/>
        </a:defRPr>
      </a:lvl2pPr>
      <a:lvl3pPr algn="ctr" rtl="0" eaLnBrk="0" fontAlgn="base" hangingPunct="0">
        <a:spcBef>
          <a:spcPct val="0"/>
        </a:spcBef>
        <a:spcAft>
          <a:spcPct val="0"/>
        </a:spcAft>
        <a:defRPr sz="4400">
          <a:solidFill>
            <a:srgbClr val="0000FF"/>
          </a:solidFill>
          <a:latin typeface="Tahoma" pitchFamily="34" charset="0"/>
        </a:defRPr>
      </a:lvl3pPr>
      <a:lvl4pPr algn="ctr" rtl="0" eaLnBrk="0" fontAlgn="base" hangingPunct="0">
        <a:spcBef>
          <a:spcPct val="0"/>
        </a:spcBef>
        <a:spcAft>
          <a:spcPct val="0"/>
        </a:spcAft>
        <a:defRPr sz="4400">
          <a:solidFill>
            <a:srgbClr val="0000FF"/>
          </a:solidFill>
          <a:latin typeface="Tahoma" pitchFamily="34" charset="0"/>
        </a:defRPr>
      </a:lvl4pPr>
      <a:lvl5pPr algn="ctr" rtl="0" eaLnBrk="0" fontAlgn="base" hangingPunct="0">
        <a:spcBef>
          <a:spcPct val="0"/>
        </a:spcBef>
        <a:spcAft>
          <a:spcPct val="0"/>
        </a:spcAft>
        <a:defRPr sz="4400">
          <a:solidFill>
            <a:srgbClr val="0000FF"/>
          </a:solidFill>
          <a:latin typeface="Tahoma" pitchFamily="34" charset="0"/>
        </a:defRPr>
      </a:lvl5pPr>
      <a:lvl6pPr marL="457200" algn="ctr" rtl="0" fontAlgn="base">
        <a:spcBef>
          <a:spcPct val="0"/>
        </a:spcBef>
        <a:spcAft>
          <a:spcPct val="0"/>
        </a:spcAft>
        <a:defRPr sz="4400">
          <a:solidFill>
            <a:srgbClr val="0000FF"/>
          </a:solidFill>
          <a:latin typeface="Tahoma" pitchFamily="34" charset="0"/>
        </a:defRPr>
      </a:lvl6pPr>
      <a:lvl7pPr marL="914400" algn="ctr" rtl="0" fontAlgn="base">
        <a:spcBef>
          <a:spcPct val="0"/>
        </a:spcBef>
        <a:spcAft>
          <a:spcPct val="0"/>
        </a:spcAft>
        <a:defRPr sz="4400">
          <a:solidFill>
            <a:srgbClr val="0000FF"/>
          </a:solidFill>
          <a:latin typeface="Tahoma" pitchFamily="34" charset="0"/>
        </a:defRPr>
      </a:lvl7pPr>
      <a:lvl8pPr marL="1371600" algn="ctr" rtl="0" fontAlgn="base">
        <a:spcBef>
          <a:spcPct val="0"/>
        </a:spcBef>
        <a:spcAft>
          <a:spcPct val="0"/>
        </a:spcAft>
        <a:defRPr sz="4400">
          <a:solidFill>
            <a:srgbClr val="0000FF"/>
          </a:solidFill>
          <a:latin typeface="Tahoma" pitchFamily="34" charset="0"/>
        </a:defRPr>
      </a:lvl8pPr>
      <a:lvl9pPr marL="1828800" algn="ctr" rtl="0" fontAlgn="base">
        <a:spcBef>
          <a:spcPct val="0"/>
        </a:spcBef>
        <a:spcAft>
          <a:spcPct val="0"/>
        </a:spcAft>
        <a:defRPr sz="4400">
          <a:solidFill>
            <a:srgbClr val="0000FF"/>
          </a:solidFill>
          <a:latin typeface="Tahoma" pitchFamily="34" charset="0"/>
        </a:defRPr>
      </a:lvl9pPr>
    </p:titleStyle>
    <p:bodyStyle>
      <a:lvl1pPr marL="342900" indent="-342900" algn="l" rtl="0" eaLnBrk="0" fontAlgn="base" hangingPunct="0">
        <a:spcBef>
          <a:spcPct val="20000"/>
        </a:spcBef>
        <a:spcAft>
          <a:spcPct val="0"/>
        </a:spcAft>
        <a:buClr>
          <a:srgbClr val="FF0066"/>
        </a:buClr>
        <a:buFont typeface="Wingdings" pitchFamily="2" charset="2"/>
        <a:buChar char="q"/>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Font typeface="Wingdings" pitchFamily="2" charset="2"/>
        <a:buChar char="w"/>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code%5CCh5%5Cinvoice%5CInvoice.java"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4" Type="http://schemas.openxmlformats.org/officeDocument/2006/relationships/hyperlink" Target="code%5Cinvoice%5CInvoice.java" TargetMode="External"/><Relationship Id="rId1" Type="http://schemas.openxmlformats.org/officeDocument/2006/relationships/slideLayout" Target="../slideLayouts/slideLayout2.xml"/><Relationship Id="rId2" Type="http://schemas.openxmlformats.org/officeDocument/2006/relationships/hyperlink" Target="code%5Cinvoice%5CInvoiceFormatter.java" TargetMode="External"/><Relationship Id="rId3" Type="http://schemas.openxmlformats.org/officeDocument/2006/relationships/hyperlink" Target="code%5Cinvoice%5CSimpleFormatter.java" TargetMode="External"/><Relationship Id="rId5" Type="http://schemas.openxmlformats.org/officeDocument/2006/relationships/hyperlink" Target="code%5Cinvoice%5CInvoiceTester.java" TargetMode="External"/></Relationships>
</file>

<file path=ppt/slides/_rels/slide5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code%5CCh5%5Cinvoice%5CBundle.java"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altLang="ko-KR" smtClean="0">
                <a:ea typeface="굴림" pitchFamily="50" charset="-127"/>
              </a:rPr>
              <a:t>ITEC324 Principle of CS III</a:t>
            </a:r>
            <a:endParaRPr lang="en-US" smtClean="0"/>
          </a:p>
        </p:txBody>
      </p:sp>
      <p:sp>
        <p:nvSpPr>
          <p:cNvPr id="2051" name="Rectangle 3"/>
          <p:cNvSpPr>
            <a:spLocks noGrp="1" noChangeArrowheads="1"/>
          </p:cNvSpPr>
          <p:nvPr>
            <p:ph type="subTitle" idx="1"/>
          </p:nvPr>
        </p:nvSpPr>
        <p:spPr/>
        <p:txBody>
          <a:bodyPr/>
          <a:lstStyle/>
          <a:p>
            <a:pPr eaLnBrk="1" hangingPunct="1">
              <a:lnSpc>
                <a:spcPct val="90000"/>
              </a:lnSpc>
            </a:pPr>
            <a:r>
              <a:rPr lang="en-US" altLang="ko-KR" dirty="0" smtClean="0">
                <a:ea typeface="굴림" pitchFamily="50" charset="-127"/>
              </a:rPr>
              <a:t>Chapter 5 (</a:t>
            </a:r>
            <a:r>
              <a:rPr lang="en-US" altLang="ko-KR" dirty="0" err="1" smtClean="0">
                <a:ea typeface="굴림" pitchFamily="50" charset="-127"/>
              </a:rPr>
              <a:t>Horstmann’s</a:t>
            </a:r>
            <a:r>
              <a:rPr lang="en-US" altLang="ko-KR" dirty="0" smtClean="0">
                <a:ea typeface="굴림" pitchFamily="50" charset="-127"/>
              </a:rPr>
              <a:t> Book)</a:t>
            </a:r>
          </a:p>
          <a:p>
            <a:pPr eaLnBrk="1" hangingPunct="1">
              <a:lnSpc>
                <a:spcPct val="90000"/>
              </a:lnSpc>
            </a:pPr>
            <a:r>
              <a:rPr lang="en-US" dirty="0" smtClean="0"/>
              <a:t>Patterns and GUI </a:t>
            </a:r>
            <a:r>
              <a:rPr lang="en-US" dirty="0" smtClean="0"/>
              <a:t>Programming</a:t>
            </a:r>
          </a:p>
          <a:p>
            <a:pPr eaLnBrk="1" hangingPunct="1">
              <a:lnSpc>
                <a:spcPct val="90000"/>
              </a:lnSpc>
            </a:pPr>
            <a:r>
              <a:rPr lang="en-US" altLang="ko-KR" i="1" dirty="0" smtClean="0">
                <a:ea typeface="굴림" pitchFamily="50" charset="-127"/>
              </a:rPr>
              <a:t>Modified from slides by Dr. </a:t>
            </a:r>
            <a:r>
              <a:rPr lang="en-US" altLang="ko-KR" i="1" dirty="0" err="1" smtClean="0">
                <a:ea typeface="굴림" pitchFamily="50" charset="-127"/>
              </a:rPr>
              <a:t>Hwajung</a:t>
            </a:r>
            <a:r>
              <a:rPr lang="en-US" altLang="ko-KR" i="1" smtClean="0">
                <a:ea typeface="굴림" pitchFamily="50" charset="-127"/>
              </a:rPr>
              <a:t> Lee.</a:t>
            </a:r>
            <a:endParaRPr lang="en-US" altLang="ko-KR" i="1" smtClean="0">
              <a:ea typeface="굴림" pitchFamily="50" charset="-127"/>
            </a:endParaRPr>
          </a:p>
          <a:p>
            <a:pPr eaLnBrk="1" hangingPunct="1">
              <a:lnSpc>
                <a:spcPct val="90000"/>
              </a:lnSpc>
            </a:pPr>
            <a:endParaRPr lang="en-US" altLang="ko-KR" dirty="0" smtClean="0">
              <a:ea typeface="굴림" pitchFamily="50"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4000" smtClean="0"/>
              <a:t>C</a:t>
            </a:r>
            <a:r>
              <a:rPr lang="en-US" altLang="ko-KR" sz="4000" smtClean="0">
                <a:ea typeface="굴림" pitchFamily="50" charset="-127"/>
              </a:rPr>
              <a:t>OMPOSITE</a:t>
            </a:r>
            <a:r>
              <a:rPr lang="en-US" sz="4000" smtClean="0"/>
              <a:t> Pattern </a:t>
            </a:r>
            <a:r>
              <a:rPr lang="en-US" altLang="ko-KR" sz="4000" smtClean="0">
                <a:ea typeface="굴림" pitchFamily="50" charset="-127"/>
              </a:rPr>
              <a:t/>
            </a:r>
            <a:br>
              <a:rPr lang="en-US" altLang="ko-KR" sz="4000" smtClean="0">
                <a:ea typeface="굴림" pitchFamily="50" charset="-127"/>
              </a:rPr>
            </a:br>
            <a:r>
              <a:rPr lang="en-US" sz="3200" smtClean="0"/>
              <a:t>Containers and Components</a:t>
            </a:r>
            <a:r>
              <a:rPr lang="en-US" sz="4000" smtClean="0"/>
              <a:t> </a:t>
            </a:r>
          </a:p>
        </p:txBody>
      </p:sp>
      <p:sp>
        <p:nvSpPr>
          <p:cNvPr id="11267" name="Rectangle 3"/>
          <p:cNvSpPr>
            <a:spLocks noGrp="1" noChangeArrowheads="1"/>
          </p:cNvSpPr>
          <p:nvPr>
            <p:ph type="body" idx="1"/>
          </p:nvPr>
        </p:nvSpPr>
        <p:spPr/>
        <p:txBody>
          <a:bodyPr/>
          <a:lstStyle/>
          <a:p>
            <a:pPr eaLnBrk="1" hangingPunct="1">
              <a:lnSpc>
                <a:spcPct val="90000"/>
              </a:lnSpc>
            </a:pPr>
            <a:r>
              <a:rPr lang="en-US" smtClean="0"/>
              <a:t>Containers collect GUI components </a:t>
            </a:r>
          </a:p>
          <a:p>
            <a:pPr eaLnBrk="1" hangingPunct="1">
              <a:lnSpc>
                <a:spcPct val="90000"/>
              </a:lnSpc>
            </a:pPr>
            <a:r>
              <a:rPr lang="en-US" smtClean="0"/>
              <a:t>Sometimes, want to add a container to another container </a:t>
            </a:r>
          </a:p>
          <a:p>
            <a:pPr eaLnBrk="1" hangingPunct="1">
              <a:lnSpc>
                <a:spcPct val="90000"/>
              </a:lnSpc>
            </a:pPr>
            <a:r>
              <a:rPr lang="en-US" smtClean="0"/>
              <a:t>Container should </a:t>
            </a:r>
            <a:r>
              <a:rPr lang="en-US" i="1" smtClean="0"/>
              <a:t>be</a:t>
            </a:r>
            <a:r>
              <a:rPr lang="en-US" smtClean="0"/>
              <a:t> a component </a:t>
            </a:r>
          </a:p>
          <a:p>
            <a:pPr eaLnBrk="1" hangingPunct="1">
              <a:lnSpc>
                <a:spcPct val="90000"/>
              </a:lnSpc>
            </a:pPr>
            <a:r>
              <a:rPr lang="en-US" smtClean="0">
                <a:solidFill>
                  <a:srgbClr val="0000FF"/>
                </a:solidFill>
              </a:rPr>
              <a:t>Composite design pattern</a:t>
            </a:r>
            <a:r>
              <a:rPr lang="en-US" smtClean="0"/>
              <a:t> </a:t>
            </a:r>
          </a:p>
          <a:p>
            <a:pPr lvl="1" eaLnBrk="1" hangingPunct="1">
              <a:lnSpc>
                <a:spcPct val="90000"/>
              </a:lnSpc>
            </a:pPr>
            <a:r>
              <a:rPr lang="en-US" smtClean="0"/>
              <a:t>Composite method typically invoke component methods </a:t>
            </a:r>
          </a:p>
          <a:p>
            <a:pPr lvl="1" eaLnBrk="1" hangingPunct="1">
              <a:lnSpc>
                <a:spcPct val="90000"/>
              </a:lnSpc>
            </a:pPr>
            <a:r>
              <a:rPr lang="en-US" smtClean="0"/>
              <a:t>E.g. Container.getPreferredSize invokes getPreferredSize of components </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4000" smtClean="0"/>
              <a:t>C</a:t>
            </a:r>
            <a:r>
              <a:rPr lang="en-US" altLang="ko-KR" sz="4000" smtClean="0">
                <a:ea typeface="굴림" pitchFamily="50" charset="-127"/>
              </a:rPr>
              <a:t>OMPOSITE</a:t>
            </a:r>
            <a:r>
              <a:rPr lang="en-US" sz="4000" smtClean="0"/>
              <a:t> Pattern </a:t>
            </a:r>
            <a:r>
              <a:rPr lang="en-US" altLang="ko-KR" sz="4000" smtClean="0">
                <a:ea typeface="굴림" pitchFamily="50" charset="-127"/>
              </a:rPr>
              <a:t/>
            </a:r>
            <a:br>
              <a:rPr lang="en-US" altLang="ko-KR" sz="4000" smtClean="0">
                <a:ea typeface="굴림" pitchFamily="50" charset="-127"/>
              </a:rPr>
            </a:br>
            <a:r>
              <a:rPr lang="en-US" sz="3200" smtClean="0"/>
              <a:t>Containers and Components</a:t>
            </a:r>
          </a:p>
        </p:txBody>
      </p:sp>
      <p:sp>
        <p:nvSpPr>
          <p:cNvPr id="12291" name="Rectangle 3"/>
          <p:cNvSpPr>
            <a:spLocks noGrp="1" noChangeArrowheads="1"/>
          </p:cNvSpPr>
          <p:nvPr>
            <p:ph type="body" idx="1"/>
          </p:nvPr>
        </p:nvSpPr>
        <p:spPr/>
        <p:txBody>
          <a:bodyPr/>
          <a:lstStyle/>
          <a:p>
            <a:pPr eaLnBrk="1" hangingPunct="1"/>
            <a:r>
              <a:rPr lang="en-US" altLang="ko-KR" smtClean="0">
                <a:ea typeface="굴림" pitchFamily="50" charset="-127"/>
              </a:rPr>
              <a:t>The </a:t>
            </a:r>
            <a:r>
              <a:rPr lang="en-US" altLang="ko-KR" smtClean="0">
                <a:solidFill>
                  <a:srgbClr val="0000FF"/>
                </a:solidFill>
                <a:ea typeface="굴림" pitchFamily="50" charset="-127"/>
              </a:rPr>
              <a:t>COMPOSITE pattern teaches</a:t>
            </a:r>
            <a:r>
              <a:rPr lang="en-US" altLang="ko-KR" smtClean="0">
                <a:ea typeface="굴림" pitchFamily="50" charset="-127"/>
              </a:rPr>
              <a:t> how to combine several objects into an object that has the same behavior as its parts.</a:t>
            </a: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C</a:t>
            </a:r>
            <a:r>
              <a:rPr lang="en-US" altLang="ko-KR" smtClean="0">
                <a:ea typeface="굴림" pitchFamily="50" charset="-127"/>
              </a:rPr>
              <a:t>OMPOSITE</a:t>
            </a:r>
            <a:r>
              <a:rPr lang="en-US" smtClean="0"/>
              <a:t> Pattern </a:t>
            </a:r>
          </a:p>
        </p:txBody>
      </p:sp>
      <p:sp>
        <p:nvSpPr>
          <p:cNvPr id="13315" name="Rectangle 3"/>
          <p:cNvSpPr>
            <a:spLocks noGrp="1" noChangeArrowheads="1"/>
          </p:cNvSpPr>
          <p:nvPr>
            <p:ph type="body" idx="1"/>
          </p:nvPr>
        </p:nvSpPr>
        <p:spPr>
          <a:xfrm>
            <a:off x="457200" y="1600200"/>
            <a:ext cx="8229600" cy="4800600"/>
          </a:xfrm>
        </p:spPr>
        <p:txBody>
          <a:bodyPr/>
          <a:lstStyle/>
          <a:p>
            <a:pPr marL="457200" indent="-457200" eaLnBrk="1" hangingPunct="1">
              <a:lnSpc>
                <a:spcPct val="90000"/>
              </a:lnSpc>
            </a:pPr>
            <a:r>
              <a:rPr lang="en-US" b="1" smtClean="0"/>
              <a:t>Context </a:t>
            </a:r>
          </a:p>
          <a:p>
            <a:pPr marL="838200" lvl="1" indent="-381000" eaLnBrk="1" hangingPunct="1">
              <a:lnSpc>
                <a:spcPct val="90000"/>
              </a:lnSpc>
              <a:buFont typeface="Wingdings" pitchFamily="2" charset="2"/>
              <a:buAutoNum type="arabicPeriod"/>
            </a:pPr>
            <a:r>
              <a:rPr lang="en-US" sz="2000" smtClean="0"/>
              <a:t>Primitive objects can be combined to composite objects </a:t>
            </a:r>
          </a:p>
          <a:p>
            <a:pPr marL="838200" lvl="1" indent="-381000" eaLnBrk="1" hangingPunct="1">
              <a:lnSpc>
                <a:spcPct val="90000"/>
              </a:lnSpc>
              <a:buFont typeface="Wingdings" pitchFamily="2" charset="2"/>
              <a:buAutoNum type="arabicPeriod"/>
            </a:pPr>
            <a:r>
              <a:rPr lang="en-US" sz="2000" smtClean="0"/>
              <a:t>Clients treat a composite object as a primitive object</a:t>
            </a:r>
            <a:br>
              <a:rPr lang="en-US" sz="2000" smtClean="0"/>
            </a:br>
            <a:endParaRPr lang="en-US" sz="2000" smtClean="0"/>
          </a:p>
          <a:p>
            <a:pPr marL="457200" indent="-457200" eaLnBrk="1" hangingPunct="1">
              <a:lnSpc>
                <a:spcPct val="90000"/>
              </a:lnSpc>
            </a:pPr>
            <a:r>
              <a:rPr lang="en-US" b="1" smtClean="0"/>
              <a:t>Solution </a:t>
            </a:r>
          </a:p>
          <a:p>
            <a:pPr marL="838200" lvl="1" indent="-381000" eaLnBrk="1" hangingPunct="1">
              <a:lnSpc>
                <a:spcPct val="90000"/>
              </a:lnSpc>
              <a:buFont typeface="Wingdings" pitchFamily="2" charset="2"/>
              <a:buAutoNum type="arabicPeriod"/>
            </a:pPr>
            <a:r>
              <a:rPr lang="en-US" sz="2000" smtClean="0"/>
              <a:t>Define an interface type that is an abstraction for the primitive objects </a:t>
            </a:r>
          </a:p>
          <a:p>
            <a:pPr marL="838200" lvl="1" indent="-381000" eaLnBrk="1" hangingPunct="1">
              <a:lnSpc>
                <a:spcPct val="90000"/>
              </a:lnSpc>
              <a:buFont typeface="Wingdings" pitchFamily="2" charset="2"/>
              <a:buAutoNum type="arabicPeriod"/>
            </a:pPr>
            <a:r>
              <a:rPr lang="en-US" sz="2000" smtClean="0"/>
              <a:t>Composite object </a:t>
            </a:r>
            <a:r>
              <a:rPr lang="en-US" altLang="ko-KR" sz="2000" smtClean="0">
                <a:ea typeface="굴림" pitchFamily="50" charset="-127"/>
              </a:rPr>
              <a:t>contains a </a:t>
            </a:r>
            <a:r>
              <a:rPr lang="en-US" sz="2000" smtClean="0"/>
              <a:t>collect</a:t>
            </a:r>
            <a:r>
              <a:rPr lang="en-US" altLang="ko-KR" sz="2000" smtClean="0">
                <a:ea typeface="굴림" pitchFamily="50" charset="-127"/>
              </a:rPr>
              <a:t>ion of </a:t>
            </a:r>
            <a:r>
              <a:rPr lang="en-US" sz="2000" smtClean="0"/>
              <a:t>primitive object</a:t>
            </a:r>
            <a:r>
              <a:rPr lang="en-US" altLang="ko-KR" sz="2000" smtClean="0">
                <a:ea typeface="굴림" pitchFamily="50" charset="-127"/>
              </a:rPr>
              <a:t>s</a:t>
            </a:r>
          </a:p>
          <a:p>
            <a:pPr marL="838200" lvl="1" indent="-381000" eaLnBrk="1" hangingPunct="1">
              <a:lnSpc>
                <a:spcPct val="90000"/>
              </a:lnSpc>
              <a:buFont typeface="Wingdings" pitchFamily="2" charset="2"/>
              <a:buAutoNum type="arabicPeriod"/>
            </a:pPr>
            <a:r>
              <a:rPr lang="en-US" altLang="ko-KR" sz="2000" smtClean="0">
                <a:ea typeface="굴림" pitchFamily="50" charset="-127"/>
              </a:rPr>
              <a:t>Both primitive classes and composite classes implement that interface type (from (1)). </a:t>
            </a:r>
            <a:endParaRPr lang="en-US" sz="2000" smtClean="0"/>
          </a:p>
          <a:p>
            <a:pPr marL="838200" lvl="1" indent="-381000" eaLnBrk="1" hangingPunct="1">
              <a:lnSpc>
                <a:spcPct val="90000"/>
              </a:lnSpc>
              <a:buFont typeface="Wingdings" pitchFamily="2" charset="2"/>
              <a:buAutoNum type="arabicPeriod"/>
            </a:pPr>
            <a:r>
              <a:rPr lang="en-US" sz="2000" smtClean="0"/>
              <a:t>When implementing a method from the interface type, the composite class applies the method to its primitive objects and combines the results</a:t>
            </a:r>
            <a:r>
              <a:rPr lang="en-US" altLang="ko-KR" sz="2000" smtClean="0">
                <a:ea typeface="굴림" pitchFamily="50" charset="-127"/>
              </a:rPr>
              <a:t>.</a:t>
            </a:r>
            <a:r>
              <a:rPr lang="en-US" sz="1800" smtClean="0"/>
              <a:t> (e.g., let us see how Bundle class does this).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C</a:t>
            </a:r>
            <a:r>
              <a:rPr lang="en-US" altLang="ko-KR" smtClean="0">
                <a:ea typeface="굴림" pitchFamily="50" charset="-127"/>
              </a:rPr>
              <a:t>OMPOSITE</a:t>
            </a:r>
            <a:r>
              <a:rPr lang="en-US" smtClean="0"/>
              <a:t> Pattern</a:t>
            </a:r>
          </a:p>
        </p:txBody>
      </p:sp>
      <p:pic>
        <p:nvPicPr>
          <p:cNvPr id="14339" name="Picture 3" descr="Ch5_un06"/>
          <p:cNvPicPr>
            <a:picLocks noChangeAspect="1" noChangeArrowheads="1"/>
          </p:cNvPicPr>
          <p:nvPr/>
        </p:nvPicPr>
        <p:blipFill>
          <a:blip r:embed="rId2" cstate="print"/>
          <a:srcRect/>
          <a:stretch>
            <a:fillRect/>
          </a:stretch>
        </p:blipFill>
        <p:spPr bwMode="auto">
          <a:xfrm>
            <a:off x="523875" y="1752600"/>
            <a:ext cx="8096250"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Using your knowledge of Java Swing…</a:t>
            </a:r>
          </a:p>
        </p:txBody>
      </p:sp>
      <p:sp>
        <p:nvSpPr>
          <p:cNvPr id="15363" name="Content Placeholder 2"/>
          <p:cNvSpPr>
            <a:spLocks noGrp="1"/>
          </p:cNvSpPr>
          <p:nvPr>
            <p:ph idx="1"/>
          </p:nvPr>
        </p:nvSpPr>
        <p:spPr/>
        <p:txBody>
          <a:bodyPr/>
          <a:lstStyle/>
          <a:p>
            <a:r>
              <a:rPr lang="en-US" smtClean="0"/>
              <a:t>Can you think of any composite patterns you encountered?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C</a:t>
            </a:r>
            <a:r>
              <a:rPr lang="en-US" altLang="ko-KR" smtClean="0">
                <a:ea typeface="굴림" pitchFamily="50" charset="-127"/>
              </a:rPr>
              <a:t>OMPOSITE</a:t>
            </a:r>
            <a:r>
              <a:rPr lang="en-US" smtClean="0"/>
              <a:t> Pattern: examples in Java Swing.</a:t>
            </a:r>
          </a:p>
        </p:txBody>
      </p:sp>
      <p:graphicFrame>
        <p:nvGraphicFramePr>
          <p:cNvPr id="250883" name="Group 3"/>
          <p:cNvGraphicFramePr>
            <a:graphicFrameLocks noGrp="1"/>
          </p:cNvGraphicFramePr>
          <p:nvPr>
            <p:ph idx="1"/>
          </p:nvPr>
        </p:nvGraphicFramePr>
        <p:xfrm>
          <a:off x="457200" y="1981200"/>
          <a:ext cx="8229600" cy="3390265"/>
        </p:xfrm>
        <a:graphic>
          <a:graphicData uri="http://schemas.openxmlformats.org/drawingml/2006/table">
            <a:tbl>
              <a:tblPr/>
              <a:tblGrid>
                <a:gridCol w="4114800"/>
                <a:gridCol w="4114800"/>
              </a:tblGrid>
              <a:tr h="392113">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Name in Design Pattern</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Actual Name</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r>
              <a:tr h="406400">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Primitive</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Component</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875">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Composite</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Container or a subclass such as JPanel</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Leaf</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A component that has no children such as JButton or JTextArea</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method()</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A method of the Component interface such as getPreferredSize</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4000" smtClean="0"/>
              <a:t>Adding decorations: DECORATOR PATTERN</a:t>
            </a:r>
          </a:p>
        </p:txBody>
      </p:sp>
      <p:sp>
        <p:nvSpPr>
          <p:cNvPr id="17411" name="Rectangle 3"/>
          <p:cNvSpPr>
            <a:spLocks noGrp="1" noChangeArrowheads="1"/>
          </p:cNvSpPr>
          <p:nvPr>
            <p:ph type="body" sz="half" idx="1"/>
          </p:nvPr>
        </p:nvSpPr>
        <p:spPr>
          <a:xfrm>
            <a:off x="457200" y="1600200"/>
            <a:ext cx="8001000" cy="4525963"/>
          </a:xfrm>
        </p:spPr>
        <p:txBody>
          <a:bodyPr/>
          <a:lstStyle/>
          <a:p>
            <a:pPr eaLnBrk="1" hangingPunct="1">
              <a:lnSpc>
                <a:spcPct val="90000"/>
              </a:lnSpc>
            </a:pPr>
            <a:r>
              <a:rPr lang="en-US" smtClean="0"/>
              <a:t>Economy is bad…</a:t>
            </a:r>
          </a:p>
          <a:p>
            <a:pPr eaLnBrk="1" hangingPunct="1">
              <a:lnSpc>
                <a:spcPct val="90000"/>
              </a:lnSpc>
            </a:pPr>
            <a:r>
              <a:rPr lang="en-US" smtClean="0"/>
              <a:t>The invoice system now wants to add a new feature: </a:t>
            </a:r>
          </a:p>
          <a:p>
            <a:pPr lvl="1" eaLnBrk="1" hangingPunct="1">
              <a:lnSpc>
                <a:spcPct val="90000"/>
              </a:lnSpc>
            </a:pPr>
            <a:r>
              <a:rPr lang="en-US" smtClean="0"/>
              <a:t>For a bundle it will give an additional discount. </a:t>
            </a:r>
          </a:p>
          <a:p>
            <a:pPr lvl="1" eaLnBrk="1" hangingPunct="1">
              <a:lnSpc>
                <a:spcPct val="90000"/>
              </a:lnSpc>
            </a:pPr>
            <a:endParaRPr lang="en-US" smtClean="0"/>
          </a:p>
          <a:p>
            <a:pPr eaLnBrk="1" hangingPunct="1">
              <a:lnSpc>
                <a:spcPct val="90000"/>
              </a:lnSpc>
            </a:pPr>
            <a:r>
              <a:rPr lang="en-US" smtClean="0"/>
              <a:t>How can we design our classes to provide this discount? </a:t>
            </a:r>
          </a:p>
          <a:p>
            <a:pPr eaLnBrk="1" hangingPunct="1">
              <a:lnSpc>
                <a:spcPct val="90000"/>
              </a:lnSpc>
            </a:pPr>
            <a:endParaRPr lang="en-US" smtClean="0"/>
          </a:p>
          <a:p>
            <a:pPr eaLnBrk="1" hangingPunct="1">
              <a:lnSpc>
                <a:spcPct val="90000"/>
              </a:lnSpc>
            </a:pPr>
            <a:r>
              <a:rPr lang="en-US" smtClean="0"/>
              <a:t>Solution; DECORATOR pattern. </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2800" smtClean="0"/>
              <a:t>Another example: D</a:t>
            </a:r>
            <a:r>
              <a:rPr lang="en-US" altLang="ko-KR" sz="2800" smtClean="0">
                <a:ea typeface="굴림" pitchFamily="50" charset="-127"/>
              </a:rPr>
              <a:t>ECORATOR</a:t>
            </a:r>
            <a:r>
              <a:rPr lang="en-US" sz="2800" smtClean="0"/>
              <a:t> Pattern </a:t>
            </a:r>
            <a:r>
              <a:rPr lang="en-US" altLang="ko-KR" sz="2800" smtClean="0">
                <a:ea typeface="굴림" pitchFamily="50" charset="-127"/>
              </a:rPr>
              <a:t/>
            </a:r>
            <a:br>
              <a:rPr lang="en-US" altLang="ko-KR" sz="2800" smtClean="0">
                <a:ea typeface="굴림" pitchFamily="50" charset="-127"/>
              </a:rPr>
            </a:br>
            <a:r>
              <a:rPr lang="en-US" sz="2000" smtClean="0"/>
              <a:t>Scroll Bars</a:t>
            </a:r>
            <a:r>
              <a:rPr lang="en-US" sz="2800" smtClean="0"/>
              <a:t> </a:t>
            </a:r>
          </a:p>
        </p:txBody>
      </p:sp>
      <p:sp>
        <p:nvSpPr>
          <p:cNvPr id="18435" name="Rectangle 3"/>
          <p:cNvSpPr>
            <a:spLocks noGrp="1" noChangeArrowheads="1"/>
          </p:cNvSpPr>
          <p:nvPr>
            <p:ph type="body" sz="half" idx="1"/>
          </p:nvPr>
        </p:nvSpPr>
        <p:spPr>
          <a:xfrm>
            <a:off x="457200" y="1600200"/>
            <a:ext cx="8001000" cy="4525963"/>
          </a:xfrm>
        </p:spPr>
        <p:txBody>
          <a:bodyPr/>
          <a:lstStyle/>
          <a:p>
            <a:pPr eaLnBrk="1" hangingPunct="1">
              <a:lnSpc>
                <a:spcPct val="90000"/>
              </a:lnSpc>
            </a:pPr>
            <a:r>
              <a:rPr lang="en-US" smtClean="0"/>
              <a:t>Scroll bars can surround component</a:t>
            </a:r>
            <a:br>
              <a:rPr lang="en-US" smtClean="0"/>
            </a:br>
            <a:endParaRPr lang="en-US" smtClean="0"/>
          </a:p>
          <a:p>
            <a:pPr eaLnBrk="1" hangingPunct="1">
              <a:lnSpc>
                <a:spcPct val="90000"/>
              </a:lnSpc>
              <a:buFont typeface="Wingdings" pitchFamily="2" charset="2"/>
              <a:buNone/>
            </a:pPr>
            <a:r>
              <a:rPr lang="en-US" sz="2000" smtClean="0"/>
              <a:t>	</a:t>
            </a:r>
            <a:r>
              <a:rPr lang="en-US" sz="2400" smtClean="0"/>
              <a:t>JTextArea area = new JTextArea(10, 25);</a:t>
            </a:r>
          </a:p>
          <a:p>
            <a:pPr eaLnBrk="1" hangingPunct="1">
              <a:lnSpc>
                <a:spcPct val="90000"/>
              </a:lnSpc>
              <a:buFont typeface="Wingdings" pitchFamily="2" charset="2"/>
              <a:buNone/>
            </a:pPr>
            <a:r>
              <a:rPr lang="en-US" sz="2400" smtClean="0"/>
              <a:t>	JScrollPane pane = new JScrollPane(area); </a:t>
            </a:r>
          </a:p>
          <a:p>
            <a:pPr eaLnBrk="1" hangingPunct="1">
              <a:lnSpc>
                <a:spcPct val="90000"/>
              </a:lnSpc>
              <a:buFont typeface="Wingdings" pitchFamily="2" charset="2"/>
              <a:buNone/>
            </a:pPr>
            <a:r>
              <a:rPr lang="en-US" sz="2000" smtClean="0"/>
              <a:t>     </a:t>
            </a:r>
          </a:p>
          <a:p>
            <a:pPr eaLnBrk="1" hangingPunct="1">
              <a:lnSpc>
                <a:spcPct val="90000"/>
              </a:lnSpc>
            </a:pPr>
            <a:r>
              <a:rPr lang="en-US" smtClean="0"/>
              <a:t>JScrollPane is again a component </a:t>
            </a:r>
          </a:p>
          <a:p>
            <a:pPr eaLnBrk="1" hangingPunct="1">
              <a:lnSpc>
                <a:spcPct val="90000"/>
              </a:lnSpc>
            </a:pPr>
            <a:endParaRPr lang="en-US" smtClean="0"/>
          </a:p>
        </p:txBody>
      </p:sp>
      <p:pic>
        <p:nvPicPr>
          <p:cNvPr id="18436" name="Picture 4" descr="Ch5_13"/>
          <p:cNvPicPr>
            <a:picLocks noGrp="1" noChangeAspect="1" noChangeArrowheads="1"/>
          </p:cNvPicPr>
          <p:nvPr>
            <p:ph sz="half" idx="2"/>
          </p:nvPr>
        </p:nvPicPr>
        <p:blipFill>
          <a:blip r:embed="rId2" cstate="print"/>
          <a:srcRect/>
          <a:stretch>
            <a:fillRect/>
          </a:stretch>
        </p:blipFill>
        <p:spPr>
          <a:xfrm>
            <a:off x="5715000" y="4076700"/>
            <a:ext cx="2552700" cy="2552700"/>
          </a:xfr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4000" smtClean="0"/>
              <a:t>D</a:t>
            </a:r>
            <a:r>
              <a:rPr lang="en-US" altLang="ko-KR" sz="4000" smtClean="0">
                <a:ea typeface="굴림" pitchFamily="50" charset="-127"/>
              </a:rPr>
              <a:t>ECORATOR</a:t>
            </a:r>
            <a:r>
              <a:rPr lang="en-US" sz="4000" smtClean="0"/>
              <a:t> Pattern </a:t>
            </a:r>
            <a:r>
              <a:rPr lang="en-US" altLang="ko-KR" sz="4000" smtClean="0">
                <a:ea typeface="굴림" pitchFamily="50" charset="-127"/>
              </a:rPr>
              <a:t/>
            </a:r>
            <a:br>
              <a:rPr lang="en-US" altLang="ko-KR" sz="4000" smtClean="0">
                <a:ea typeface="굴림" pitchFamily="50" charset="-127"/>
              </a:rPr>
            </a:br>
            <a:r>
              <a:rPr lang="en-US" sz="3200" smtClean="0"/>
              <a:t>Scroll Bars</a:t>
            </a:r>
          </a:p>
        </p:txBody>
      </p:sp>
      <p:sp>
        <p:nvSpPr>
          <p:cNvPr id="19459" name="Rectangle 3"/>
          <p:cNvSpPr>
            <a:spLocks noGrp="1" noChangeArrowheads="1"/>
          </p:cNvSpPr>
          <p:nvPr>
            <p:ph type="body" idx="1"/>
          </p:nvPr>
        </p:nvSpPr>
        <p:spPr/>
        <p:txBody>
          <a:bodyPr/>
          <a:lstStyle/>
          <a:p>
            <a:pPr eaLnBrk="1" hangingPunct="1"/>
            <a:r>
              <a:rPr lang="en-US" altLang="ko-KR" smtClean="0">
                <a:ea typeface="굴림" pitchFamily="50" charset="-127"/>
              </a:rPr>
              <a:t>The </a:t>
            </a:r>
            <a:r>
              <a:rPr lang="en-US" altLang="ko-KR" smtClean="0">
                <a:solidFill>
                  <a:srgbClr val="0000FF"/>
                </a:solidFill>
                <a:ea typeface="굴림" pitchFamily="50" charset="-127"/>
              </a:rPr>
              <a:t>DECORATOR pattern teaches</a:t>
            </a:r>
            <a:r>
              <a:rPr lang="en-US" altLang="ko-KR" smtClean="0">
                <a:ea typeface="굴림" pitchFamily="50" charset="-127"/>
              </a:rPr>
              <a:t> how to form a class that adds functionality to another class while keeping its interface.</a:t>
            </a:r>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D</a:t>
            </a:r>
            <a:r>
              <a:rPr lang="en-US" altLang="ko-KR" smtClean="0">
                <a:ea typeface="굴림" pitchFamily="50" charset="-127"/>
              </a:rPr>
              <a:t>ECORATOR</a:t>
            </a:r>
            <a:r>
              <a:rPr lang="en-US" smtClean="0"/>
              <a:t> Pattern</a:t>
            </a:r>
          </a:p>
        </p:txBody>
      </p:sp>
      <p:sp>
        <p:nvSpPr>
          <p:cNvPr id="20483" name="Rectangle 3"/>
          <p:cNvSpPr>
            <a:spLocks noGrp="1" noChangeArrowheads="1"/>
          </p:cNvSpPr>
          <p:nvPr>
            <p:ph type="body" idx="1"/>
          </p:nvPr>
        </p:nvSpPr>
        <p:spPr/>
        <p:txBody>
          <a:bodyPr/>
          <a:lstStyle/>
          <a:p>
            <a:pPr marL="609600" indent="-609600" eaLnBrk="1" hangingPunct="1"/>
            <a:r>
              <a:rPr lang="en-US" b="1" smtClean="0"/>
              <a:t>Context</a:t>
            </a:r>
          </a:p>
          <a:p>
            <a:pPr marL="990600" lvl="1" indent="-533400" eaLnBrk="1" hangingPunct="1">
              <a:buFont typeface="Wingdings" pitchFamily="2" charset="2"/>
              <a:buAutoNum type="arabicPeriod"/>
            </a:pPr>
            <a:r>
              <a:rPr lang="en-US" smtClean="0"/>
              <a:t>Component objects can be decorated (visually or behaviorally enhanced) </a:t>
            </a:r>
          </a:p>
          <a:p>
            <a:pPr marL="990600" lvl="1" indent="-533400" eaLnBrk="1" hangingPunct="1">
              <a:buFont typeface="Wingdings" pitchFamily="2" charset="2"/>
              <a:buAutoNum type="arabicPeriod"/>
            </a:pPr>
            <a:r>
              <a:rPr lang="en-US" smtClean="0"/>
              <a:t>The decorated object can be used in the same way as the undecorated object </a:t>
            </a:r>
          </a:p>
          <a:p>
            <a:pPr marL="990600" lvl="1" indent="-533400" eaLnBrk="1" hangingPunct="1">
              <a:buFont typeface="Wingdings" pitchFamily="2" charset="2"/>
              <a:buAutoNum type="arabicPeriod"/>
            </a:pPr>
            <a:r>
              <a:rPr lang="en-US" smtClean="0"/>
              <a:t>The component class does not want to take on the responsibility of the decoration </a:t>
            </a:r>
          </a:p>
          <a:p>
            <a:pPr marL="990600" lvl="1" indent="-533400" eaLnBrk="1" hangingPunct="1">
              <a:buFont typeface="Wingdings" pitchFamily="2" charset="2"/>
              <a:buAutoNum type="arabicPeriod"/>
            </a:pPr>
            <a:r>
              <a:rPr lang="en-US" smtClean="0"/>
              <a:t>There may be an open-ended set of possible decorations </a:t>
            </a:r>
          </a:p>
          <a:p>
            <a:pPr marL="609600" indent="-609600" eaLnBrk="1" hangingPunct="1"/>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t>Pattern</a:t>
            </a:r>
          </a:p>
        </p:txBody>
      </p:sp>
      <p:sp>
        <p:nvSpPr>
          <p:cNvPr id="209923" name="Rectangle 3"/>
          <p:cNvSpPr>
            <a:spLocks noGrp="1" noChangeArrowheads="1"/>
          </p:cNvSpPr>
          <p:nvPr>
            <p:ph type="body" idx="1"/>
          </p:nvPr>
        </p:nvSpPr>
        <p:spPr>
          <a:xfrm>
            <a:off x="457200" y="1600200"/>
            <a:ext cx="8458200" cy="4525963"/>
          </a:xfrm>
        </p:spPr>
        <p:txBody>
          <a:bodyPr/>
          <a:lstStyle/>
          <a:p>
            <a:pPr eaLnBrk="1" hangingPunct="1"/>
            <a:r>
              <a:rPr lang="en-US" smtClean="0"/>
              <a:t>A </a:t>
            </a:r>
            <a:r>
              <a:rPr lang="en-US" i="1" smtClean="0">
                <a:solidFill>
                  <a:srgbClr val="0000FF"/>
                </a:solidFill>
              </a:rPr>
              <a:t>pattern</a:t>
            </a:r>
            <a:r>
              <a:rPr lang="en-US" smtClean="0"/>
              <a:t> is a description of </a:t>
            </a:r>
            <a:r>
              <a:rPr lang="en-US" u="sng" smtClean="0"/>
              <a:t>a problem and its solution</a:t>
            </a:r>
            <a:r>
              <a:rPr lang="en-US" smtClean="0"/>
              <a:t> that you can apply to many</a:t>
            </a:r>
            <a:r>
              <a:rPr lang="en-US" altLang="ko-KR" smtClean="0">
                <a:ea typeface="굴림" pitchFamily="50" charset="-127"/>
              </a:rPr>
              <a:t> </a:t>
            </a:r>
            <a:r>
              <a:rPr lang="en-US" smtClean="0"/>
              <a:t>programming situation.</a:t>
            </a:r>
          </a:p>
          <a:p>
            <a:pPr lvl="1" eaLnBrk="1" hangingPunct="1"/>
            <a:r>
              <a:rPr lang="en-US" smtClean="0"/>
              <a:t>Standardized patterns</a:t>
            </a:r>
          </a:p>
          <a:p>
            <a:pPr lvl="1" eaLnBrk="1" hangingPunct="1"/>
            <a:r>
              <a:rPr lang="en-US" smtClean="0"/>
              <a:t>User defined patterns</a:t>
            </a:r>
            <a:endParaRPr lang="en-US" altLang="ko-KR" smtClean="0">
              <a:ea typeface="굴림" pitchFamily="50" charset="-127"/>
            </a:endParaRPr>
          </a:p>
          <a:p>
            <a:pPr lvl="1" eaLnBrk="1" hangingPunct="1"/>
            <a:endParaRPr lang="en-US" altLang="ko-KR" smtClean="0">
              <a:ea typeface="굴림" pitchFamily="50" charset="-127"/>
            </a:endParaRPr>
          </a:p>
          <a:p>
            <a:pPr eaLnBrk="1" hangingPunct="1"/>
            <a:r>
              <a:rPr lang="en-US" altLang="ko-KR" smtClean="0">
                <a:ea typeface="굴림" pitchFamily="50" charset="-127"/>
              </a:rPr>
              <a:t>Pattern presents proven advice in a standard format.</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99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99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99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99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D</a:t>
            </a:r>
            <a:r>
              <a:rPr lang="en-US" altLang="ko-KR" smtClean="0">
                <a:ea typeface="굴림" pitchFamily="50" charset="-127"/>
              </a:rPr>
              <a:t>ECORATOR</a:t>
            </a:r>
            <a:r>
              <a:rPr lang="en-US" smtClean="0"/>
              <a:t> Pattern</a:t>
            </a:r>
          </a:p>
        </p:txBody>
      </p:sp>
      <p:sp>
        <p:nvSpPr>
          <p:cNvPr id="21507" name="Rectangle 3"/>
          <p:cNvSpPr>
            <a:spLocks noGrp="1" noChangeArrowheads="1"/>
          </p:cNvSpPr>
          <p:nvPr>
            <p:ph type="body" idx="1"/>
          </p:nvPr>
        </p:nvSpPr>
        <p:spPr/>
        <p:txBody>
          <a:bodyPr/>
          <a:lstStyle/>
          <a:p>
            <a:pPr marL="533400" indent="-533400" eaLnBrk="1" hangingPunct="1">
              <a:lnSpc>
                <a:spcPct val="80000"/>
              </a:lnSpc>
            </a:pPr>
            <a:r>
              <a:rPr lang="en-US" b="1" smtClean="0"/>
              <a:t>Solution </a:t>
            </a:r>
          </a:p>
          <a:p>
            <a:pPr marL="914400" lvl="1" indent="-457200" eaLnBrk="1" hangingPunct="1">
              <a:lnSpc>
                <a:spcPct val="80000"/>
              </a:lnSpc>
              <a:buFont typeface="Wingdings" pitchFamily="2" charset="2"/>
              <a:buAutoNum type="arabicPeriod"/>
            </a:pPr>
            <a:r>
              <a:rPr lang="en-US" smtClean="0"/>
              <a:t>Define an interface type that is an abstraction for the component </a:t>
            </a:r>
          </a:p>
          <a:p>
            <a:pPr marL="914400" lvl="1" indent="-457200" eaLnBrk="1" hangingPunct="1">
              <a:lnSpc>
                <a:spcPct val="80000"/>
              </a:lnSpc>
              <a:buFont typeface="Wingdings" pitchFamily="2" charset="2"/>
              <a:buAutoNum type="arabicPeriod"/>
            </a:pPr>
            <a:r>
              <a:rPr lang="en-US" smtClean="0"/>
              <a:t>Concrete component classes </a:t>
            </a:r>
            <a:r>
              <a:rPr lang="en-US" altLang="ko-KR" smtClean="0">
                <a:ea typeface="굴림" pitchFamily="50" charset="-127"/>
              </a:rPr>
              <a:t>implement</a:t>
            </a:r>
            <a:r>
              <a:rPr lang="en-US" smtClean="0"/>
              <a:t> this interface type. </a:t>
            </a:r>
          </a:p>
          <a:p>
            <a:pPr marL="914400" lvl="1" indent="-457200" eaLnBrk="1" hangingPunct="1">
              <a:lnSpc>
                <a:spcPct val="80000"/>
              </a:lnSpc>
              <a:buFont typeface="Wingdings" pitchFamily="2" charset="2"/>
              <a:buAutoNum type="arabicPeriod"/>
            </a:pPr>
            <a:r>
              <a:rPr lang="en-US" smtClean="0"/>
              <a:t>Decorator classes also </a:t>
            </a:r>
            <a:r>
              <a:rPr lang="en-US" altLang="ko-KR" smtClean="0">
                <a:ea typeface="굴림" pitchFamily="50" charset="-127"/>
              </a:rPr>
              <a:t>implement</a:t>
            </a:r>
            <a:r>
              <a:rPr lang="en-US" smtClean="0"/>
              <a:t> this interface type. </a:t>
            </a:r>
          </a:p>
          <a:p>
            <a:pPr marL="914400" lvl="1" indent="-457200" eaLnBrk="1" hangingPunct="1">
              <a:lnSpc>
                <a:spcPct val="80000"/>
              </a:lnSpc>
              <a:buFont typeface="Wingdings" pitchFamily="2" charset="2"/>
              <a:buAutoNum type="arabicPeriod"/>
            </a:pPr>
            <a:r>
              <a:rPr lang="en-US" smtClean="0"/>
              <a:t>A decorator object manages the component object that it decorates </a:t>
            </a:r>
          </a:p>
          <a:p>
            <a:pPr marL="914400" lvl="1" indent="-457200" eaLnBrk="1" hangingPunct="1">
              <a:lnSpc>
                <a:spcPct val="80000"/>
              </a:lnSpc>
              <a:buFont typeface="Wingdings" pitchFamily="2" charset="2"/>
              <a:buAutoNum type="arabicPeriod"/>
            </a:pPr>
            <a:r>
              <a:rPr lang="en-US" smtClean="0"/>
              <a:t>When implementing a method from the component interface type, the decorator class applies the method to the decorated component and combines the result with the effect of the decoration. </a:t>
            </a:r>
          </a:p>
          <a:p>
            <a:pPr marL="533400" indent="-533400" eaLnBrk="1" hangingPunct="1">
              <a:lnSpc>
                <a:spcPct val="80000"/>
              </a:lnSpc>
            </a:pPr>
            <a:endParaRPr lang="en-US" sz="24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D</a:t>
            </a:r>
            <a:r>
              <a:rPr lang="en-US" altLang="ko-KR" smtClean="0">
                <a:ea typeface="굴림" pitchFamily="50" charset="-127"/>
              </a:rPr>
              <a:t>ECORATOR</a:t>
            </a:r>
            <a:r>
              <a:rPr lang="en-US" smtClean="0"/>
              <a:t> Pattern</a:t>
            </a:r>
          </a:p>
        </p:txBody>
      </p:sp>
      <p:pic>
        <p:nvPicPr>
          <p:cNvPr id="22531" name="Picture 3" descr="Ch5_un07"/>
          <p:cNvPicPr>
            <a:picLocks noGrp="1" noChangeAspect="1" noChangeArrowheads="1"/>
          </p:cNvPicPr>
          <p:nvPr>
            <p:ph sz="half" idx="2"/>
          </p:nvPr>
        </p:nvPicPr>
        <p:blipFill>
          <a:blip r:embed="rId2" cstate="print"/>
          <a:srcRect/>
          <a:stretch>
            <a:fillRect/>
          </a:stretch>
        </p:blipFill>
        <p:spPr>
          <a:xfrm>
            <a:off x="762000" y="2276475"/>
            <a:ext cx="7924800" cy="3133725"/>
          </a:xfr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Discounted Items</a:t>
            </a:r>
          </a:p>
        </p:txBody>
      </p:sp>
      <p:pic>
        <p:nvPicPr>
          <p:cNvPr id="23555" name="Picture 3" descr="Ch5_17"/>
          <p:cNvPicPr>
            <a:picLocks noGrp="1" noChangeAspect="1" noChangeArrowheads="1"/>
          </p:cNvPicPr>
          <p:nvPr>
            <p:ph idx="1"/>
          </p:nvPr>
        </p:nvPicPr>
        <p:blipFill>
          <a:blip r:embed="rId2" cstate="print"/>
          <a:srcRect/>
          <a:stretch>
            <a:fillRect/>
          </a:stretch>
        </p:blipFill>
        <p:spPr>
          <a:xfrm>
            <a:off x="457200" y="2208213"/>
            <a:ext cx="8229600" cy="3309937"/>
          </a:xfr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76200" y="228600"/>
            <a:ext cx="8991600" cy="1143000"/>
          </a:xfrm>
        </p:spPr>
        <p:txBody>
          <a:bodyPr/>
          <a:lstStyle/>
          <a:p>
            <a:pPr eaLnBrk="1" hangingPunct="1"/>
            <a:r>
              <a:rPr lang="en-US" sz="4000" smtClean="0"/>
              <a:t>D</a:t>
            </a:r>
            <a:r>
              <a:rPr lang="en-US" altLang="ko-KR" sz="4000" smtClean="0">
                <a:ea typeface="굴림" pitchFamily="50" charset="-127"/>
              </a:rPr>
              <a:t>ECORATOR</a:t>
            </a:r>
            <a:r>
              <a:rPr lang="en-US" sz="4000" smtClean="0"/>
              <a:t> Pattern</a:t>
            </a:r>
          </a:p>
        </p:txBody>
      </p:sp>
      <p:graphicFrame>
        <p:nvGraphicFramePr>
          <p:cNvPr id="257027" name="Group 3"/>
          <p:cNvGraphicFramePr>
            <a:graphicFrameLocks noGrp="1"/>
          </p:cNvGraphicFramePr>
          <p:nvPr>
            <p:ph idx="1"/>
          </p:nvPr>
        </p:nvGraphicFramePr>
        <p:xfrm>
          <a:off x="457200" y="1600200"/>
          <a:ext cx="8229600" cy="3029268"/>
        </p:xfrm>
        <a:graphic>
          <a:graphicData uri="http://schemas.openxmlformats.org/drawingml/2006/table">
            <a:tbl>
              <a:tblPr/>
              <a:tblGrid>
                <a:gridCol w="3505200"/>
                <a:gridCol w="4724400"/>
              </a:tblGrid>
              <a:tr h="458788">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Name in Design Pattern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Actual Name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r>
              <a:tr h="457200">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Component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Component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ConcreteComponent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JTextArea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Decorator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JScrollPane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method()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sz="2000" b="0" i="0" u="none" strike="noStrike" cap="none" normalizeH="0" baseline="0" smtClean="0">
                          <a:ln>
                            <a:noFill/>
                          </a:ln>
                          <a:solidFill>
                            <a:schemeClr val="tx1"/>
                          </a:solidFill>
                          <a:effectLst/>
                          <a:latin typeface="Tahoma" pitchFamily="34" charset="0"/>
                        </a:rPr>
                        <a:t>A method of the </a:t>
                      </a:r>
                      <a:r>
                        <a:rPr kumimoji="0" lang="en-US" sz="2000" b="0" i="0" u="sng" strike="noStrike" cap="none" normalizeH="0" baseline="0" smtClean="0">
                          <a:ln>
                            <a:noFill/>
                          </a:ln>
                          <a:solidFill>
                            <a:schemeClr val="tx1"/>
                          </a:solidFill>
                          <a:effectLst/>
                          <a:latin typeface="Tahoma" pitchFamily="34" charset="0"/>
                        </a:rPr>
                        <a:t>Component</a:t>
                      </a:r>
                      <a:r>
                        <a:rPr kumimoji="0" lang="en-US" sz="2000" b="0" i="0" u="none" strike="noStrike" cap="none" normalizeH="0" baseline="0" smtClean="0">
                          <a:ln>
                            <a:noFill/>
                          </a:ln>
                          <a:solidFill>
                            <a:schemeClr val="tx1"/>
                          </a:solidFill>
                          <a:effectLst/>
                          <a:latin typeface="Tahoma" pitchFamily="34" charset="0"/>
                        </a:rPr>
                        <a:t> interface. For example, the </a:t>
                      </a:r>
                      <a:r>
                        <a:rPr kumimoji="0" lang="en-US" sz="2000" b="0" i="0" u="sng" strike="noStrike" cap="none" normalizeH="0" baseline="0" smtClean="0">
                          <a:ln>
                            <a:noFill/>
                          </a:ln>
                          <a:solidFill>
                            <a:schemeClr val="tx1"/>
                          </a:solidFill>
                          <a:effectLst/>
                          <a:latin typeface="Tahoma" pitchFamily="34" charset="0"/>
                        </a:rPr>
                        <a:t>paint</a:t>
                      </a:r>
                      <a:r>
                        <a:rPr kumimoji="0" lang="en-US" sz="2000" b="0" i="0" u="none" strike="noStrike" cap="none" normalizeH="0" baseline="0" smtClean="0">
                          <a:ln>
                            <a:noFill/>
                          </a:ln>
                          <a:solidFill>
                            <a:schemeClr val="tx1"/>
                          </a:solidFill>
                          <a:effectLst/>
                          <a:latin typeface="Tahoma" pitchFamily="34" charset="0"/>
                        </a:rPr>
                        <a:t> method paints a part of the decorated component and the scroll bars.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z="3600" smtClean="0"/>
              <a:t>Next issue: displaying the invoice.</a:t>
            </a:r>
          </a:p>
        </p:txBody>
      </p:sp>
      <p:sp>
        <p:nvSpPr>
          <p:cNvPr id="25603" name="TextBox 3"/>
          <p:cNvSpPr txBox="1">
            <a:spLocks noChangeArrowheads="1"/>
          </p:cNvSpPr>
          <p:nvPr/>
        </p:nvSpPr>
        <p:spPr bwMode="auto">
          <a:xfrm>
            <a:off x="990600" y="1676400"/>
            <a:ext cx="7772400" cy="523875"/>
          </a:xfrm>
          <a:prstGeom prst="rect">
            <a:avLst/>
          </a:prstGeom>
          <a:noFill/>
          <a:ln w="9525">
            <a:noFill/>
            <a:miter lim="800000"/>
            <a:headEnd/>
            <a:tailEnd/>
          </a:ln>
        </p:spPr>
        <p:txBody>
          <a:bodyPr>
            <a:spAutoFit/>
          </a:bodyPr>
          <a:lstStyle/>
          <a:p>
            <a:r>
              <a:rPr lang="en-US">
                <a:sym typeface="Wingdings" pitchFamily="2" charset="2"/>
              </a:rPr>
              <a:t> OBSERVER PATTERN</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smtClean="0"/>
              <a:t>O</a:t>
            </a:r>
            <a:r>
              <a:rPr lang="en-US" altLang="ko-KR" dirty="0" smtClean="0">
                <a:ea typeface="굴림" pitchFamily="50" charset="-127"/>
              </a:rPr>
              <a:t>BSERVER</a:t>
            </a:r>
            <a:r>
              <a:rPr lang="en-US" dirty="0" smtClean="0"/>
              <a:t> Pattern</a:t>
            </a:r>
          </a:p>
        </p:txBody>
      </p:sp>
      <p:sp>
        <p:nvSpPr>
          <p:cNvPr id="26627" name="Rectangle 3"/>
          <p:cNvSpPr>
            <a:spLocks noGrp="1" noChangeArrowheads="1"/>
          </p:cNvSpPr>
          <p:nvPr>
            <p:ph type="body" idx="1"/>
          </p:nvPr>
        </p:nvSpPr>
        <p:spPr/>
        <p:txBody>
          <a:bodyPr/>
          <a:lstStyle/>
          <a:p>
            <a:pPr eaLnBrk="1" hangingPunct="1"/>
            <a:r>
              <a:rPr lang="en-US" dirty="0" smtClean="0"/>
              <a:t>Class exercise: </a:t>
            </a:r>
          </a:p>
          <a:p>
            <a:pPr lvl="1" eaLnBrk="1" hangingPunct="1"/>
            <a:r>
              <a:rPr lang="en-US" dirty="0" smtClean="0"/>
              <a:t>Part 1:  Create a GUI that contains two frames.</a:t>
            </a:r>
            <a:endParaRPr lang="en-US" dirty="0" smtClean="0">
              <a:sym typeface="Wingdings" pitchFamily="2" charset="2"/>
            </a:endParaRPr>
          </a:p>
          <a:p>
            <a:pPr lvl="3" eaLnBrk="1" hangingPunct="1"/>
            <a:r>
              <a:rPr lang="en-US" dirty="0" smtClean="0"/>
              <a:t>Frame 1 contains a textbox.</a:t>
            </a:r>
          </a:p>
          <a:p>
            <a:pPr lvl="3" eaLnBrk="1" hangingPunct="1"/>
            <a:r>
              <a:rPr lang="en-US" dirty="0" smtClean="0"/>
              <a:t>Frame 2 contains a </a:t>
            </a:r>
            <a:r>
              <a:rPr lang="en-US" dirty="0" err="1" smtClean="0"/>
              <a:t>Jlabel</a:t>
            </a:r>
            <a:r>
              <a:rPr lang="en-US" dirty="0" smtClean="0"/>
              <a:t>. </a:t>
            </a:r>
          </a:p>
          <a:p>
            <a:pPr lvl="3" eaLnBrk="1" hangingPunct="1"/>
            <a:r>
              <a:rPr lang="en-US" dirty="0" smtClean="0"/>
              <a:t>When any text on Frame 1 is changed, the changed text must display on Frame 2 .</a:t>
            </a:r>
          </a:p>
          <a:p>
            <a:pPr lvl="1" eaLnBrk="1" hangingPunct="1"/>
            <a:r>
              <a:rPr lang="en-US" dirty="0" smtClean="0"/>
              <a:t>Part 2: Now add another frame, Frame 3, which will display if the number on Frame1 is even or odd.</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O</a:t>
            </a:r>
            <a:r>
              <a:rPr lang="en-US" altLang="ko-KR" smtClean="0">
                <a:ea typeface="굴림" pitchFamily="50" charset="-127"/>
              </a:rPr>
              <a:t>BSERVER</a:t>
            </a:r>
            <a:r>
              <a:rPr lang="en-US" smtClean="0"/>
              <a:t> Pattern</a:t>
            </a:r>
          </a:p>
        </p:txBody>
      </p:sp>
      <p:sp>
        <p:nvSpPr>
          <p:cNvPr id="26627" name="Rectangle 3"/>
          <p:cNvSpPr>
            <a:spLocks noGrp="1" noChangeArrowheads="1"/>
          </p:cNvSpPr>
          <p:nvPr>
            <p:ph type="body" idx="1"/>
          </p:nvPr>
        </p:nvSpPr>
        <p:spPr/>
        <p:txBody>
          <a:bodyPr/>
          <a:lstStyle/>
          <a:p>
            <a:pPr eaLnBrk="1" hangingPunct="1"/>
            <a:r>
              <a:rPr lang="en-US" smtClean="0"/>
              <a:t>Some programs have </a:t>
            </a:r>
            <a:r>
              <a:rPr lang="en-US" u="sng" smtClean="0"/>
              <a:t>multiple editable views</a:t>
            </a:r>
            <a:r>
              <a:rPr lang="en-US" smtClean="0"/>
              <a:t> </a:t>
            </a:r>
            <a:r>
              <a:rPr lang="en-US" altLang="ko-KR" smtClean="0">
                <a:ea typeface="굴림" pitchFamily="50" charset="-127"/>
              </a:rPr>
              <a:t>of the same data. </a:t>
            </a:r>
          </a:p>
          <a:p>
            <a:pPr lvl="1" eaLnBrk="1" hangingPunct="1"/>
            <a:r>
              <a:rPr lang="en-US" smtClean="0"/>
              <a:t>Example: HTML Editor  </a:t>
            </a:r>
          </a:p>
          <a:p>
            <a:pPr lvl="2" eaLnBrk="1" hangingPunct="1"/>
            <a:r>
              <a:rPr lang="en-US" smtClean="0"/>
              <a:t>WYSIWYG </a:t>
            </a:r>
            <a:r>
              <a:rPr lang="en-US" altLang="ko-KR" smtClean="0">
                <a:ea typeface="굴림" pitchFamily="50" charset="-127"/>
              </a:rPr>
              <a:t>(What you see is what you get) </a:t>
            </a:r>
            <a:r>
              <a:rPr lang="en-US" smtClean="0"/>
              <a:t>view</a:t>
            </a:r>
            <a:endParaRPr lang="en-US" altLang="ko-KR" smtClean="0">
              <a:ea typeface="굴림" pitchFamily="50" charset="-127"/>
            </a:endParaRPr>
          </a:p>
          <a:p>
            <a:pPr lvl="2" eaLnBrk="1" hangingPunct="1"/>
            <a:r>
              <a:rPr lang="en-US" altLang="ko-KR" smtClean="0">
                <a:ea typeface="굴림" pitchFamily="50" charset="-127"/>
              </a:rPr>
              <a:t>A structural view</a:t>
            </a:r>
          </a:p>
          <a:p>
            <a:pPr lvl="2" eaLnBrk="1" hangingPunct="1"/>
            <a:r>
              <a:rPr lang="en-US" smtClean="0"/>
              <a:t>…</a:t>
            </a:r>
          </a:p>
          <a:p>
            <a:pPr eaLnBrk="1" hangingPunct="1"/>
            <a:r>
              <a:rPr lang="en-US" altLang="ko-KR" smtClean="0">
                <a:ea typeface="굴림" pitchFamily="50" charset="-127"/>
              </a:rPr>
              <a:t>When you edit on of the view, the other </a:t>
            </a:r>
            <a:r>
              <a:rPr lang="en-US" altLang="ko-KR" u="sng" smtClean="0">
                <a:ea typeface="굴림" pitchFamily="50" charset="-127"/>
              </a:rPr>
              <a:t>updates automatically and instantaneously</a:t>
            </a:r>
            <a:r>
              <a:rPr lang="en-US" altLang="ko-KR" smtClean="0">
                <a:ea typeface="굴림" pitchFamily="50" charset="-127"/>
              </a:rPr>
              <a:t>.</a:t>
            </a:r>
          </a:p>
          <a:p>
            <a:pPr lvl="1" eaLnBrk="1" hangingPunct="1"/>
            <a:r>
              <a:rPr lang="en-US" smtClean="0">
                <a:ea typeface="굴림" pitchFamily="50" charset="-127"/>
              </a:rPr>
              <a:t>How is this behavior implemented? </a:t>
            </a:r>
          </a:p>
          <a:p>
            <a:pPr lvl="1" eaLnBrk="1" hangingPunct="1"/>
            <a:r>
              <a:rPr lang="en-US" smtClean="0">
                <a:ea typeface="굴림" pitchFamily="50" charset="-127"/>
              </a:rPr>
              <a:t>Solution: Model/View/Controller (MVC). </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O</a:t>
            </a:r>
            <a:r>
              <a:rPr lang="en-US" altLang="ko-KR" smtClean="0">
                <a:ea typeface="굴림" pitchFamily="50" charset="-127"/>
              </a:rPr>
              <a:t>BSERVER</a:t>
            </a:r>
            <a:r>
              <a:rPr lang="en-US" smtClean="0"/>
              <a:t> Pattern</a:t>
            </a:r>
          </a:p>
        </p:txBody>
      </p:sp>
      <p:sp>
        <p:nvSpPr>
          <p:cNvPr id="27651" name="Rectangle 3"/>
          <p:cNvSpPr>
            <a:spLocks noGrp="1" noChangeArrowheads="1"/>
          </p:cNvSpPr>
          <p:nvPr>
            <p:ph type="body" idx="1"/>
          </p:nvPr>
        </p:nvSpPr>
        <p:spPr>
          <a:xfrm>
            <a:off x="457200" y="1600200"/>
            <a:ext cx="8229600" cy="4800600"/>
          </a:xfrm>
        </p:spPr>
        <p:txBody>
          <a:bodyPr/>
          <a:lstStyle/>
          <a:p>
            <a:pPr eaLnBrk="1" hangingPunct="1">
              <a:lnSpc>
                <a:spcPct val="90000"/>
              </a:lnSpc>
            </a:pPr>
            <a:r>
              <a:rPr lang="en-US" altLang="ko-KR" dirty="0" smtClean="0">
                <a:ea typeface="굴림" pitchFamily="50" charset="-127"/>
              </a:rPr>
              <a:t>Model/view/controller architecture</a:t>
            </a:r>
          </a:p>
          <a:p>
            <a:pPr lvl="1" eaLnBrk="1" hangingPunct="1">
              <a:lnSpc>
                <a:spcPct val="90000"/>
              </a:lnSpc>
            </a:pPr>
            <a:r>
              <a:rPr lang="en-US" dirty="0" smtClean="0"/>
              <a:t>Model </a:t>
            </a:r>
            <a:r>
              <a:rPr lang="en-US" altLang="ko-KR" dirty="0" smtClean="0">
                <a:ea typeface="굴림" pitchFamily="50" charset="-127"/>
              </a:rPr>
              <a:t> </a:t>
            </a:r>
          </a:p>
          <a:p>
            <a:pPr lvl="2" eaLnBrk="1" hangingPunct="1">
              <a:lnSpc>
                <a:spcPct val="90000"/>
              </a:lnSpc>
            </a:pPr>
            <a:r>
              <a:rPr lang="en-US" altLang="ko-KR" dirty="0" smtClean="0">
                <a:ea typeface="굴림" pitchFamily="50" charset="-127"/>
              </a:rPr>
              <a:t>The raw data</a:t>
            </a:r>
          </a:p>
          <a:p>
            <a:pPr lvl="2" eaLnBrk="1" hangingPunct="1">
              <a:lnSpc>
                <a:spcPct val="90000"/>
              </a:lnSpc>
            </a:pPr>
            <a:r>
              <a:rPr lang="en-US" altLang="ko-KR" dirty="0" smtClean="0">
                <a:ea typeface="굴림" pitchFamily="50" charset="-127"/>
              </a:rPr>
              <a:t>D</a:t>
            </a:r>
            <a:r>
              <a:rPr lang="en-US" dirty="0" smtClean="0"/>
              <a:t>ata structure</a:t>
            </a:r>
            <a:endParaRPr lang="en-US" altLang="ko-KR" dirty="0" smtClean="0">
              <a:ea typeface="굴림" pitchFamily="50" charset="-127"/>
            </a:endParaRPr>
          </a:p>
          <a:p>
            <a:pPr lvl="2" eaLnBrk="1" hangingPunct="1">
              <a:lnSpc>
                <a:spcPct val="90000"/>
              </a:lnSpc>
            </a:pPr>
            <a:r>
              <a:rPr lang="en-US" altLang="ko-KR" dirty="0" smtClean="0">
                <a:ea typeface="굴림" pitchFamily="50" charset="-127"/>
              </a:rPr>
              <a:t>N</a:t>
            </a:r>
            <a:r>
              <a:rPr lang="en-US" dirty="0" smtClean="0"/>
              <a:t>o visual </a:t>
            </a:r>
            <a:r>
              <a:rPr lang="en-US" altLang="ko-KR" dirty="0" smtClean="0">
                <a:ea typeface="굴림" pitchFamily="50" charset="-127"/>
              </a:rPr>
              <a:t>appearance</a:t>
            </a:r>
            <a:r>
              <a:rPr lang="en-US" dirty="0" smtClean="0"/>
              <a:t> </a:t>
            </a:r>
          </a:p>
          <a:p>
            <a:pPr lvl="1" eaLnBrk="1" hangingPunct="1">
              <a:lnSpc>
                <a:spcPct val="90000"/>
              </a:lnSpc>
            </a:pPr>
            <a:r>
              <a:rPr lang="en-US" dirty="0" smtClean="0"/>
              <a:t>Views </a:t>
            </a:r>
            <a:endParaRPr lang="en-US" altLang="ko-KR" dirty="0" smtClean="0">
              <a:ea typeface="굴림" pitchFamily="50" charset="-127"/>
            </a:endParaRPr>
          </a:p>
          <a:p>
            <a:pPr lvl="2" eaLnBrk="1" hangingPunct="1">
              <a:lnSpc>
                <a:spcPct val="90000"/>
              </a:lnSpc>
            </a:pPr>
            <a:r>
              <a:rPr lang="en-US" altLang="ko-KR" dirty="0" smtClean="0">
                <a:ea typeface="굴림" pitchFamily="50" charset="-127"/>
              </a:rPr>
              <a:t>V</a:t>
            </a:r>
            <a:r>
              <a:rPr lang="en-US" dirty="0" smtClean="0"/>
              <a:t>isual representations </a:t>
            </a:r>
          </a:p>
          <a:p>
            <a:pPr lvl="1" eaLnBrk="1" hangingPunct="1">
              <a:lnSpc>
                <a:spcPct val="90000"/>
              </a:lnSpc>
            </a:pPr>
            <a:r>
              <a:rPr lang="en-US" dirty="0" smtClean="0"/>
              <a:t>Controllers </a:t>
            </a:r>
            <a:endParaRPr lang="en-US" altLang="ko-KR" dirty="0" smtClean="0">
              <a:ea typeface="굴림" pitchFamily="50" charset="-127"/>
            </a:endParaRPr>
          </a:p>
          <a:p>
            <a:pPr lvl="2" eaLnBrk="1" hangingPunct="1">
              <a:lnSpc>
                <a:spcPct val="90000"/>
              </a:lnSpc>
            </a:pPr>
            <a:r>
              <a:rPr lang="en-US" altLang="ko-KR" dirty="0" smtClean="0">
                <a:ea typeface="굴림" pitchFamily="50" charset="-127"/>
              </a:rPr>
              <a:t>An object that processes </a:t>
            </a:r>
            <a:r>
              <a:rPr lang="en-US" dirty="0" smtClean="0"/>
              <a:t>user interaction</a:t>
            </a:r>
            <a:r>
              <a:rPr lang="en-US" altLang="ko-KR" dirty="0" smtClean="0">
                <a:ea typeface="굴림" pitchFamily="50" charset="-127"/>
              </a:rPr>
              <a:t> (using mouse, keyboard, GUI interface, </a:t>
            </a:r>
            <a:r>
              <a:rPr lang="en-US" altLang="ko-KR" dirty="0" smtClean="0">
                <a:latin typeface="Arial" charset="0"/>
                <a:ea typeface="굴림" pitchFamily="50" charset="-127"/>
              </a:rPr>
              <a:t>…</a:t>
            </a:r>
            <a:r>
              <a:rPr lang="en-US" altLang="ko-KR" dirty="0" smtClean="0">
                <a:ea typeface="굴림" pitchFamily="50" charset="-127"/>
              </a:rPr>
              <a:t>)</a:t>
            </a:r>
          </a:p>
          <a:p>
            <a:pPr lvl="2" eaLnBrk="1" hangingPunct="1">
              <a:lnSpc>
                <a:spcPct val="90000"/>
              </a:lnSpc>
            </a:pPr>
            <a:r>
              <a:rPr lang="en-US" altLang="ko-KR" dirty="0" smtClean="0">
                <a:ea typeface="굴림" pitchFamily="50" charset="-127"/>
              </a:rPr>
              <a:t>Each view has a controller.</a:t>
            </a:r>
          </a:p>
          <a:p>
            <a:pPr eaLnBrk="1" hangingPunct="1">
              <a:lnSpc>
                <a:spcPct val="90000"/>
              </a:lnSpc>
            </a:pPr>
            <a:r>
              <a:rPr lang="en-US" dirty="0" smtClean="0">
                <a:ea typeface="굴림" pitchFamily="50" charset="-127"/>
              </a:rPr>
              <a:t>Next: how a controller works.</a:t>
            </a: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O</a:t>
            </a:r>
            <a:r>
              <a:rPr lang="en-US" altLang="ko-KR" smtClean="0">
                <a:ea typeface="굴림" pitchFamily="50" charset="-127"/>
              </a:rPr>
              <a:t>BSERVER</a:t>
            </a:r>
            <a:r>
              <a:rPr lang="en-US" smtClean="0"/>
              <a:t> Pattern</a:t>
            </a:r>
          </a:p>
        </p:txBody>
      </p:sp>
      <p:sp>
        <p:nvSpPr>
          <p:cNvPr id="28675" name="Rectangle 3"/>
          <p:cNvSpPr>
            <a:spLocks noGrp="1" noChangeArrowheads="1"/>
          </p:cNvSpPr>
          <p:nvPr>
            <p:ph type="body" idx="1"/>
          </p:nvPr>
        </p:nvSpPr>
        <p:spPr>
          <a:xfrm>
            <a:off x="457200" y="1600200"/>
            <a:ext cx="8458200" cy="4525963"/>
          </a:xfrm>
        </p:spPr>
        <p:txBody>
          <a:bodyPr/>
          <a:lstStyle/>
          <a:p>
            <a:pPr eaLnBrk="1" hangingPunct="1"/>
            <a:r>
              <a:rPr lang="en-US" smtClean="0"/>
              <a:t>When a user types text into one of the windows:</a:t>
            </a:r>
          </a:p>
          <a:p>
            <a:pPr lvl="1" eaLnBrk="1" hangingPunct="1"/>
            <a:r>
              <a:rPr lang="en-US" smtClean="0"/>
              <a:t>The </a:t>
            </a:r>
            <a:r>
              <a:rPr lang="en-US" b="1" smtClean="0"/>
              <a:t>controller </a:t>
            </a:r>
            <a:r>
              <a:rPr lang="en-US" smtClean="0"/>
              <a:t>tells the </a:t>
            </a:r>
            <a:r>
              <a:rPr lang="en-US" b="1" smtClean="0"/>
              <a:t>models</a:t>
            </a:r>
            <a:r>
              <a:rPr lang="en-US" smtClean="0"/>
              <a:t> to insert the text that the user typed.</a:t>
            </a:r>
          </a:p>
          <a:p>
            <a:pPr lvl="1" eaLnBrk="1" hangingPunct="1"/>
            <a:r>
              <a:rPr lang="en-US" smtClean="0"/>
              <a:t>The </a:t>
            </a:r>
            <a:r>
              <a:rPr lang="en-US" b="1" smtClean="0"/>
              <a:t>model</a:t>
            </a:r>
            <a:r>
              <a:rPr lang="en-US" smtClean="0"/>
              <a:t> notifies all </a:t>
            </a:r>
            <a:r>
              <a:rPr lang="en-US" b="1" smtClean="0"/>
              <a:t>views</a:t>
            </a:r>
            <a:r>
              <a:rPr lang="en-US" smtClean="0"/>
              <a:t> of a change in the model.</a:t>
            </a:r>
          </a:p>
          <a:p>
            <a:pPr lvl="1" eaLnBrk="1" hangingPunct="1"/>
            <a:r>
              <a:rPr lang="en-US" smtClean="0"/>
              <a:t>All </a:t>
            </a:r>
            <a:r>
              <a:rPr lang="en-US" b="1" smtClean="0"/>
              <a:t>views</a:t>
            </a:r>
            <a:r>
              <a:rPr lang="en-US" smtClean="0"/>
              <a:t> repaint themselves.</a:t>
            </a:r>
          </a:p>
          <a:p>
            <a:pPr lvl="1" eaLnBrk="1" hangingPunct="1"/>
            <a:r>
              <a:rPr lang="en-US" smtClean="0"/>
              <a:t>During paint, each </a:t>
            </a:r>
            <a:r>
              <a:rPr lang="en-US" b="1" smtClean="0"/>
              <a:t>view</a:t>
            </a:r>
            <a:r>
              <a:rPr lang="en-US" smtClean="0"/>
              <a:t> asks the </a:t>
            </a:r>
            <a:r>
              <a:rPr lang="en-US" b="1" smtClean="0"/>
              <a:t>models</a:t>
            </a:r>
            <a:r>
              <a:rPr lang="en-US" smtClean="0"/>
              <a:t> for the current text.</a:t>
            </a:r>
          </a:p>
          <a:p>
            <a:pPr eaLnBrk="1" hangingPunct="1"/>
            <a:r>
              <a:rPr lang="en-US" altLang="ko-KR" smtClean="0">
                <a:ea typeface="굴림" pitchFamily="50" charset="-127"/>
              </a:rPr>
              <a:t>This architecture m</a:t>
            </a:r>
            <a:r>
              <a:rPr lang="en-US" smtClean="0"/>
              <a:t>inimize</a:t>
            </a:r>
            <a:r>
              <a:rPr lang="en-US" altLang="ko-KR" smtClean="0">
                <a:ea typeface="굴림" pitchFamily="50" charset="-127"/>
              </a:rPr>
              <a:t>s</a:t>
            </a:r>
            <a:r>
              <a:rPr lang="en-US" smtClean="0"/>
              <a:t> the coupling between the model, views, and controllers.</a:t>
            </a:r>
          </a:p>
          <a:p>
            <a:pPr eaLnBrk="1" hangingPunct="1"/>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O</a:t>
            </a:r>
            <a:r>
              <a:rPr lang="en-US" altLang="ko-KR" smtClean="0">
                <a:ea typeface="굴림" pitchFamily="50" charset="-127"/>
              </a:rPr>
              <a:t>BSERVER</a:t>
            </a:r>
            <a:r>
              <a:rPr lang="en-US" smtClean="0"/>
              <a:t> Pattern</a:t>
            </a:r>
          </a:p>
        </p:txBody>
      </p:sp>
      <p:pic>
        <p:nvPicPr>
          <p:cNvPr id="29699" name="Picture 3" descr="Ch5_05"/>
          <p:cNvPicPr>
            <a:picLocks noGrp="1" noChangeAspect="1" noChangeArrowheads="1"/>
          </p:cNvPicPr>
          <p:nvPr>
            <p:ph idx="1"/>
          </p:nvPr>
        </p:nvPicPr>
        <p:blipFill>
          <a:blip r:embed="rId2" cstate="print"/>
          <a:srcRect/>
          <a:stretch>
            <a:fillRect/>
          </a:stretch>
        </p:blipFill>
        <p:spPr>
          <a:xfrm>
            <a:off x="1081088" y="1627188"/>
            <a:ext cx="6981825" cy="4468812"/>
          </a:xfr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The Pattern Concept </a:t>
            </a:r>
          </a:p>
        </p:txBody>
      </p:sp>
      <p:sp>
        <p:nvSpPr>
          <p:cNvPr id="4099" name="Rectangle 3"/>
          <p:cNvSpPr>
            <a:spLocks noGrp="1" noChangeArrowheads="1"/>
          </p:cNvSpPr>
          <p:nvPr>
            <p:ph type="body" idx="1"/>
          </p:nvPr>
        </p:nvSpPr>
        <p:spPr/>
        <p:txBody>
          <a:bodyPr/>
          <a:lstStyle/>
          <a:p>
            <a:pPr eaLnBrk="1" hangingPunct="1"/>
            <a:r>
              <a:rPr lang="en-US" smtClean="0"/>
              <a:t>History: Architectural Patterns </a:t>
            </a:r>
            <a:r>
              <a:rPr lang="en-US" altLang="ko-KR" smtClean="0">
                <a:ea typeface="굴림" pitchFamily="50" charset="-127"/>
              </a:rPr>
              <a:t> by </a:t>
            </a:r>
            <a:r>
              <a:rPr lang="en-US" smtClean="0"/>
              <a:t>Christopher Alexander </a:t>
            </a:r>
            <a:endParaRPr lang="en-US" altLang="ko-KR" smtClean="0">
              <a:ea typeface="굴림" pitchFamily="50" charset="-127"/>
            </a:endParaRPr>
          </a:p>
          <a:p>
            <a:pPr eaLnBrk="1" hangingPunct="1"/>
            <a:endParaRPr lang="en-US" smtClean="0"/>
          </a:p>
          <a:p>
            <a:pPr eaLnBrk="1" hangingPunct="1"/>
            <a:r>
              <a:rPr lang="en-US" smtClean="0"/>
              <a:t>Each pattern has </a:t>
            </a:r>
          </a:p>
          <a:p>
            <a:pPr lvl="1" eaLnBrk="1" hangingPunct="1"/>
            <a:r>
              <a:rPr lang="en-US" smtClean="0"/>
              <a:t>a short </a:t>
            </a:r>
            <a:r>
              <a:rPr lang="en-US" i="1" smtClean="0"/>
              <a:t>name</a:t>
            </a:r>
            <a:r>
              <a:rPr lang="en-US" smtClean="0"/>
              <a:t> </a:t>
            </a:r>
          </a:p>
          <a:p>
            <a:pPr lvl="1" eaLnBrk="1" hangingPunct="1"/>
            <a:r>
              <a:rPr lang="en-US" smtClean="0"/>
              <a:t>a brief description of the </a:t>
            </a:r>
            <a:r>
              <a:rPr lang="en-US" i="1" smtClean="0"/>
              <a:t>context</a:t>
            </a:r>
            <a:r>
              <a:rPr lang="en-US" smtClean="0"/>
              <a:t> </a:t>
            </a:r>
          </a:p>
          <a:p>
            <a:pPr lvl="1" eaLnBrk="1" hangingPunct="1"/>
            <a:r>
              <a:rPr lang="en-US" smtClean="0"/>
              <a:t>a lengthy description of the </a:t>
            </a:r>
            <a:r>
              <a:rPr lang="en-US" i="1" smtClean="0"/>
              <a:t>problem</a:t>
            </a:r>
            <a:r>
              <a:rPr lang="en-US" smtClean="0"/>
              <a:t> </a:t>
            </a:r>
          </a:p>
          <a:p>
            <a:pPr lvl="1" eaLnBrk="1" hangingPunct="1"/>
            <a:r>
              <a:rPr lang="en-US" smtClean="0"/>
              <a:t>a prescription for the </a:t>
            </a:r>
            <a:r>
              <a:rPr lang="en-US" i="1" smtClean="0"/>
              <a:t>solution</a:t>
            </a:r>
            <a:r>
              <a:rPr lang="en-US" smtClean="0"/>
              <a:t> </a:t>
            </a:r>
          </a:p>
          <a:p>
            <a:pPr eaLnBrk="1" hangingPunct="1"/>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O</a:t>
            </a:r>
            <a:r>
              <a:rPr lang="en-US" altLang="ko-KR" smtClean="0">
                <a:ea typeface="굴림" pitchFamily="50" charset="-127"/>
              </a:rPr>
              <a:t>BSERVER</a:t>
            </a:r>
            <a:r>
              <a:rPr lang="en-US" smtClean="0"/>
              <a:t> Pattern</a:t>
            </a:r>
          </a:p>
        </p:txBody>
      </p:sp>
      <p:sp>
        <p:nvSpPr>
          <p:cNvPr id="30723" name="Rectangle 3"/>
          <p:cNvSpPr>
            <a:spLocks noGrp="1" noChangeArrowheads="1"/>
          </p:cNvSpPr>
          <p:nvPr>
            <p:ph type="body" idx="1"/>
          </p:nvPr>
        </p:nvSpPr>
        <p:spPr>
          <a:xfrm>
            <a:off x="457200" y="1600200"/>
            <a:ext cx="8229600" cy="4800600"/>
          </a:xfrm>
        </p:spPr>
        <p:txBody>
          <a:bodyPr/>
          <a:lstStyle/>
          <a:p>
            <a:pPr marL="457200" indent="-457200" eaLnBrk="1" hangingPunct="1"/>
            <a:r>
              <a:rPr lang="en-US" smtClean="0"/>
              <a:t>The </a:t>
            </a:r>
            <a:r>
              <a:rPr lang="en-US" smtClean="0">
                <a:solidFill>
                  <a:srgbClr val="0000FF"/>
                </a:solidFill>
              </a:rPr>
              <a:t>O</a:t>
            </a:r>
            <a:r>
              <a:rPr lang="en-US" altLang="ko-KR" smtClean="0">
                <a:solidFill>
                  <a:srgbClr val="0000FF"/>
                </a:solidFill>
                <a:ea typeface="굴림" pitchFamily="50" charset="-127"/>
              </a:rPr>
              <a:t>BSERVER</a:t>
            </a:r>
            <a:r>
              <a:rPr lang="en-US" smtClean="0">
                <a:solidFill>
                  <a:srgbClr val="0000FF"/>
                </a:solidFill>
              </a:rPr>
              <a:t> pattern</a:t>
            </a:r>
            <a:r>
              <a:rPr lang="en-US" smtClean="0"/>
              <a:t> teaches how an object can tell other objects about events.</a:t>
            </a:r>
            <a:endParaRPr lang="en-US" altLang="ko-KR" smtClean="0">
              <a:ea typeface="굴림" pitchFamily="50" charset="-127"/>
            </a:endParaRPr>
          </a:p>
          <a:p>
            <a:pPr marL="457200" indent="-457200" eaLnBrk="1" hangingPunct="1"/>
            <a:endParaRPr lang="en-US" smtClean="0"/>
          </a:p>
          <a:p>
            <a:pPr marL="457200" indent="-457200" eaLnBrk="1" hangingPunct="1"/>
            <a:r>
              <a:rPr lang="en-US" b="1" smtClean="0"/>
              <a:t>Context</a:t>
            </a:r>
          </a:p>
          <a:p>
            <a:pPr marL="838200" lvl="1" indent="-381000" eaLnBrk="1" hangingPunct="1">
              <a:buFont typeface="Wingdings" pitchFamily="2" charset="2"/>
              <a:buAutoNum type="arabicPeriod"/>
            </a:pPr>
            <a:r>
              <a:rPr lang="en-US" smtClean="0"/>
              <a:t>An object</a:t>
            </a:r>
            <a:r>
              <a:rPr lang="en-US" altLang="ko-KR" smtClean="0">
                <a:ea typeface="굴림" pitchFamily="50" charset="-127"/>
              </a:rPr>
              <a:t> (which we</a:t>
            </a:r>
            <a:r>
              <a:rPr lang="en-US" altLang="ko-KR" smtClean="0">
                <a:latin typeface="Arial" charset="0"/>
                <a:ea typeface="굴림" pitchFamily="50" charset="-127"/>
              </a:rPr>
              <a:t>’</a:t>
            </a:r>
            <a:r>
              <a:rPr lang="en-US" altLang="ko-KR" smtClean="0">
                <a:ea typeface="굴림" pitchFamily="50" charset="-127"/>
              </a:rPr>
              <a:t>ll </a:t>
            </a:r>
            <a:r>
              <a:rPr lang="en-US" smtClean="0"/>
              <a:t>call the </a:t>
            </a:r>
            <a:r>
              <a:rPr lang="en-US" i="1" smtClean="0">
                <a:solidFill>
                  <a:srgbClr val="0000FF"/>
                </a:solidFill>
              </a:rPr>
              <a:t>subject</a:t>
            </a:r>
            <a:r>
              <a:rPr lang="en-US" altLang="ko-KR" i="1" smtClean="0">
                <a:ea typeface="굴림" pitchFamily="50" charset="-127"/>
              </a:rPr>
              <a:t>)</a:t>
            </a:r>
            <a:r>
              <a:rPr lang="en-US" smtClean="0"/>
              <a:t> is source of events </a:t>
            </a:r>
            <a:r>
              <a:rPr lang="en-US" altLang="ko-KR" smtClean="0">
                <a:ea typeface="굴림" pitchFamily="50" charset="-127"/>
              </a:rPr>
              <a:t>(such as </a:t>
            </a:r>
            <a:r>
              <a:rPr lang="en-US" altLang="ko-KR" smtClean="0">
                <a:latin typeface="Arial" charset="0"/>
                <a:ea typeface="굴림" pitchFamily="50" charset="-127"/>
              </a:rPr>
              <a:t>“</a:t>
            </a:r>
            <a:r>
              <a:rPr lang="en-US" altLang="ko-KR" smtClean="0">
                <a:ea typeface="굴림" pitchFamily="50" charset="-127"/>
              </a:rPr>
              <a:t>my data has changed</a:t>
            </a:r>
            <a:r>
              <a:rPr lang="en-US" altLang="ko-KR" smtClean="0">
                <a:latin typeface="Arial" charset="0"/>
                <a:ea typeface="굴림" pitchFamily="50" charset="-127"/>
              </a:rPr>
              <a:t>”</a:t>
            </a:r>
            <a:r>
              <a:rPr lang="en-US" altLang="ko-KR" smtClean="0">
                <a:ea typeface="굴림" pitchFamily="50" charset="-127"/>
              </a:rPr>
              <a:t>).</a:t>
            </a:r>
            <a:endParaRPr lang="en-US" smtClean="0"/>
          </a:p>
          <a:p>
            <a:pPr marL="838200" lvl="1" indent="-381000" eaLnBrk="1" hangingPunct="1">
              <a:buFont typeface="Wingdings" pitchFamily="2" charset="2"/>
              <a:buAutoNum type="arabicPeriod"/>
            </a:pPr>
            <a:r>
              <a:rPr lang="en-US" smtClean="0"/>
              <a:t>One or more </a:t>
            </a:r>
            <a:r>
              <a:rPr lang="en-US" altLang="ko-KR" smtClean="0">
                <a:ea typeface="굴림" pitchFamily="50" charset="-127"/>
              </a:rPr>
              <a:t>objects (called the </a:t>
            </a:r>
            <a:r>
              <a:rPr lang="en-US" i="1" smtClean="0">
                <a:solidFill>
                  <a:srgbClr val="0000FF"/>
                </a:solidFill>
              </a:rPr>
              <a:t>observer</a:t>
            </a:r>
            <a:r>
              <a:rPr lang="en-US" smtClean="0"/>
              <a:t> </a:t>
            </a:r>
            <a:r>
              <a:rPr lang="en-US" altLang="ko-KR" smtClean="0">
                <a:ea typeface="굴림" pitchFamily="50" charset="-127"/>
              </a:rPr>
              <a:t>)</a:t>
            </a:r>
            <a:r>
              <a:rPr lang="en-US" smtClean="0"/>
              <a:t> want to </a:t>
            </a:r>
            <a:r>
              <a:rPr lang="en-US" altLang="ko-KR" smtClean="0">
                <a:ea typeface="굴림" pitchFamily="50" charset="-127"/>
              </a:rPr>
              <a:t>know when an event occurs.</a:t>
            </a:r>
            <a:r>
              <a:rPr lang="en-US" smtClean="0"/>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O</a:t>
            </a:r>
            <a:r>
              <a:rPr lang="en-US" altLang="ko-KR" smtClean="0">
                <a:ea typeface="굴림" pitchFamily="50" charset="-127"/>
              </a:rPr>
              <a:t>BSERVER</a:t>
            </a:r>
            <a:r>
              <a:rPr lang="en-US" smtClean="0"/>
              <a:t> Pattern</a:t>
            </a:r>
          </a:p>
        </p:txBody>
      </p:sp>
      <p:sp>
        <p:nvSpPr>
          <p:cNvPr id="31747" name="Rectangle 3"/>
          <p:cNvSpPr>
            <a:spLocks noGrp="1" noChangeArrowheads="1"/>
          </p:cNvSpPr>
          <p:nvPr>
            <p:ph type="body" idx="1"/>
          </p:nvPr>
        </p:nvSpPr>
        <p:spPr/>
        <p:txBody>
          <a:bodyPr/>
          <a:lstStyle/>
          <a:p>
            <a:pPr eaLnBrk="1" hangingPunct="1"/>
            <a:r>
              <a:rPr lang="en-US" sz="2000" b="1" smtClean="0"/>
              <a:t>Solution </a:t>
            </a:r>
          </a:p>
          <a:p>
            <a:pPr lvl="1" eaLnBrk="1" hangingPunct="1">
              <a:buFont typeface="Wingdings" pitchFamily="2" charset="2"/>
              <a:buAutoNum type="arabicPeriod"/>
            </a:pPr>
            <a:r>
              <a:rPr lang="en-US" sz="1800" smtClean="0"/>
              <a:t>Define an observer interface type. </a:t>
            </a:r>
            <a:r>
              <a:rPr lang="en-US" altLang="ko-KR" sz="1800" smtClean="0">
                <a:ea typeface="굴림" pitchFamily="50" charset="-127"/>
              </a:rPr>
              <a:t>Observer classes must implement this interface type. </a:t>
            </a:r>
          </a:p>
          <a:p>
            <a:pPr lvl="2" eaLnBrk="1" hangingPunct="1">
              <a:buFont typeface="Wingdings" pitchFamily="2" charset="2"/>
              <a:buAutoNum type="arabicPeriod"/>
            </a:pPr>
            <a:r>
              <a:rPr lang="en-US" altLang="ko-KR" sz="1800" smtClean="0">
                <a:solidFill>
                  <a:srgbClr val="0000FF"/>
                </a:solidFill>
                <a:ea typeface="굴림" pitchFamily="50" charset="-127"/>
              </a:rPr>
              <a:t>Java Swing does provide a “ChangeListener” interface that can be used…</a:t>
            </a:r>
          </a:p>
          <a:p>
            <a:pPr lvl="3" eaLnBrk="1" hangingPunct="1">
              <a:buFontTx/>
              <a:buNone/>
            </a:pPr>
            <a:r>
              <a:rPr lang="en-US" altLang="ko-KR" sz="1600" smtClean="0">
                <a:solidFill>
                  <a:srgbClr val="FF0000"/>
                </a:solidFill>
                <a:ea typeface="굴림" pitchFamily="50" charset="-127"/>
              </a:rPr>
              <a:t>public interface ChangeListener {</a:t>
            </a:r>
          </a:p>
          <a:p>
            <a:pPr lvl="3" eaLnBrk="1" hangingPunct="1">
              <a:buFontTx/>
              <a:buNone/>
            </a:pPr>
            <a:r>
              <a:rPr lang="en-US" altLang="ko-KR" sz="1600" smtClean="0">
                <a:solidFill>
                  <a:srgbClr val="FF0000"/>
                </a:solidFill>
                <a:ea typeface="굴림" pitchFamily="50" charset="-127"/>
              </a:rPr>
              <a:t>		void stateChanged(ChangeEvent event);</a:t>
            </a:r>
          </a:p>
          <a:p>
            <a:pPr lvl="3" eaLnBrk="1" hangingPunct="1">
              <a:buFontTx/>
              <a:buNone/>
            </a:pPr>
            <a:r>
              <a:rPr lang="en-US" altLang="ko-KR" sz="1600" smtClean="0">
                <a:solidFill>
                  <a:srgbClr val="FF0000"/>
                </a:solidFill>
                <a:ea typeface="굴림" pitchFamily="50" charset="-127"/>
              </a:rPr>
              <a:t>}</a:t>
            </a:r>
          </a:p>
          <a:p>
            <a:pPr lvl="1" eaLnBrk="1" hangingPunct="1">
              <a:buFont typeface="Wingdings" pitchFamily="2" charset="2"/>
              <a:buAutoNum type="arabicPeriod"/>
            </a:pPr>
            <a:r>
              <a:rPr lang="en-US" sz="1800" smtClean="0"/>
              <a:t>The subject maintains a collection of observer</a:t>
            </a:r>
            <a:r>
              <a:rPr lang="en-US" altLang="ko-KR" sz="1800" smtClean="0">
                <a:ea typeface="굴림" pitchFamily="50" charset="-127"/>
              </a:rPr>
              <a:t> objects</a:t>
            </a:r>
            <a:r>
              <a:rPr lang="en-US" sz="1800" smtClean="0"/>
              <a:t>.  </a:t>
            </a:r>
          </a:p>
          <a:p>
            <a:pPr lvl="1" eaLnBrk="1" hangingPunct="1">
              <a:buFont typeface="Wingdings" pitchFamily="2" charset="2"/>
              <a:buAutoNum type="arabicPeriod"/>
            </a:pPr>
            <a:r>
              <a:rPr lang="en-US" sz="1800" smtClean="0"/>
              <a:t>The subject </a:t>
            </a:r>
            <a:r>
              <a:rPr lang="en-US" altLang="ko-KR" sz="1800" smtClean="0">
                <a:ea typeface="굴림" pitchFamily="50" charset="-127"/>
              </a:rPr>
              <a:t>class </a:t>
            </a:r>
            <a:r>
              <a:rPr lang="en-US" sz="1800" smtClean="0"/>
              <a:t>supplies methods for attaching</a:t>
            </a:r>
            <a:r>
              <a:rPr lang="en-US" altLang="ko-KR" sz="1800" smtClean="0">
                <a:ea typeface="굴림" pitchFamily="50" charset="-127"/>
              </a:rPr>
              <a:t> </a:t>
            </a:r>
            <a:r>
              <a:rPr lang="en-US" sz="1800" smtClean="0"/>
              <a:t>observers. </a:t>
            </a:r>
          </a:p>
          <a:p>
            <a:pPr lvl="2" eaLnBrk="1" hangingPunct="1">
              <a:buFontTx/>
              <a:buNone/>
            </a:pPr>
            <a:r>
              <a:rPr lang="en-US" sz="1800" smtClean="0">
                <a:solidFill>
                  <a:srgbClr val="0000FF"/>
                </a:solidFill>
              </a:rPr>
              <a:t>We can achieve this by making the main program of our code have some method that keeps adding the new “observers” as they are created. E.g., the “addChangeListener” method in the class Invoice.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O</a:t>
            </a:r>
            <a:r>
              <a:rPr lang="en-US" altLang="ko-KR" smtClean="0">
                <a:ea typeface="굴림" pitchFamily="50" charset="-127"/>
              </a:rPr>
              <a:t>BSERVER</a:t>
            </a:r>
            <a:r>
              <a:rPr lang="en-US" smtClean="0"/>
              <a:t> Pattern</a:t>
            </a:r>
          </a:p>
        </p:txBody>
      </p:sp>
      <p:sp>
        <p:nvSpPr>
          <p:cNvPr id="32771" name="Rectangle 3"/>
          <p:cNvSpPr>
            <a:spLocks noGrp="1" noChangeArrowheads="1"/>
          </p:cNvSpPr>
          <p:nvPr>
            <p:ph type="body" idx="1"/>
          </p:nvPr>
        </p:nvSpPr>
        <p:spPr/>
        <p:txBody>
          <a:bodyPr/>
          <a:lstStyle/>
          <a:p>
            <a:pPr eaLnBrk="1" hangingPunct="1"/>
            <a:r>
              <a:rPr lang="en-US" b="1" smtClean="0"/>
              <a:t>Solution </a:t>
            </a:r>
          </a:p>
          <a:p>
            <a:pPr lvl="1" eaLnBrk="1" hangingPunct="1">
              <a:buFont typeface="Wingdings" pitchFamily="2" charset="2"/>
              <a:buNone/>
            </a:pPr>
            <a:r>
              <a:rPr lang="en-US" smtClean="0"/>
              <a:t>4. Whenever an event occurs, the subject notifies all observers.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t>Change Listeners </a:t>
            </a:r>
          </a:p>
        </p:txBody>
      </p:sp>
      <p:sp>
        <p:nvSpPr>
          <p:cNvPr id="33795" name="Rectangle 3"/>
          <p:cNvSpPr>
            <a:spLocks noGrp="1" noChangeArrowheads="1"/>
          </p:cNvSpPr>
          <p:nvPr>
            <p:ph type="body" idx="1"/>
          </p:nvPr>
        </p:nvSpPr>
        <p:spPr>
          <a:xfrm>
            <a:off x="457200" y="1600200"/>
            <a:ext cx="8458200" cy="4876800"/>
          </a:xfrm>
        </p:spPr>
        <p:txBody>
          <a:bodyPr/>
          <a:lstStyle/>
          <a:p>
            <a:pPr eaLnBrk="1" hangingPunct="1">
              <a:lnSpc>
                <a:spcPct val="80000"/>
              </a:lnSpc>
            </a:pPr>
            <a:r>
              <a:rPr lang="en-US" smtClean="0"/>
              <a:t>Use standard ChangeListener interface type</a:t>
            </a:r>
            <a:r>
              <a:rPr lang="en-US" sz="2200" smtClean="0"/>
              <a:t/>
            </a:r>
            <a:br>
              <a:rPr lang="en-US" sz="2200" smtClean="0"/>
            </a:br>
            <a:endParaRPr lang="en-US" altLang="ko-KR" sz="2200" smtClean="0">
              <a:ea typeface="굴림" pitchFamily="50" charset="-127"/>
            </a:endParaRPr>
          </a:p>
          <a:p>
            <a:pPr eaLnBrk="1" hangingPunct="1">
              <a:lnSpc>
                <a:spcPct val="80000"/>
              </a:lnSpc>
              <a:buFont typeface="Wingdings" pitchFamily="2" charset="2"/>
              <a:buNone/>
            </a:pPr>
            <a:r>
              <a:rPr lang="en-US" altLang="ko-KR" sz="2200" smtClean="0">
                <a:ea typeface="굴림" pitchFamily="50" charset="-127"/>
              </a:rPr>
              <a:t>	</a:t>
            </a:r>
            <a:r>
              <a:rPr lang="en-US" sz="2400" smtClean="0"/>
              <a:t>public interface ChangeListener</a:t>
            </a:r>
            <a:br>
              <a:rPr lang="en-US" sz="2400" smtClean="0"/>
            </a:br>
            <a:r>
              <a:rPr lang="en-US" sz="2400" smtClean="0"/>
              <a:t>{</a:t>
            </a:r>
            <a:br>
              <a:rPr lang="en-US" sz="2400" smtClean="0"/>
            </a:br>
            <a:r>
              <a:rPr lang="en-US" sz="2400" smtClean="0"/>
              <a:t>   void stateChanged(ChangeEvent event);</a:t>
            </a:r>
            <a:br>
              <a:rPr lang="en-US" sz="2400" smtClean="0"/>
            </a:br>
            <a:r>
              <a:rPr lang="en-US" sz="2400" smtClean="0"/>
              <a:t>}</a:t>
            </a:r>
            <a:br>
              <a:rPr lang="en-US" sz="2400" smtClean="0"/>
            </a:br>
            <a:endParaRPr lang="en-US" sz="2400" smtClean="0"/>
          </a:p>
          <a:p>
            <a:pPr eaLnBrk="1" hangingPunct="1">
              <a:lnSpc>
                <a:spcPct val="80000"/>
              </a:lnSpc>
            </a:pPr>
            <a:r>
              <a:rPr lang="en-US" smtClean="0"/>
              <a:t>Invoice collects ArrayList of change listeners </a:t>
            </a:r>
          </a:p>
          <a:p>
            <a:pPr eaLnBrk="1" hangingPunct="1">
              <a:lnSpc>
                <a:spcPct val="80000"/>
              </a:lnSpc>
            </a:pPr>
            <a:r>
              <a:rPr lang="en-US" smtClean="0"/>
              <a:t>When the invoice changes, it notifies all listeners:</a:t>
            </a:r>
            <a:br>
              <a:rPr lang="en-US" smtClean="0"/>
            </a:br>
            <a:endParaRPr lang="en-US" altLang="ko-KR" smtClean="0">
              <a:ea typeface="굴림" pitchFamily="50" charset="-127"/>
            </a:endParaRPr>
          </a:p>
          <a:p>
            <a:pPr eaLnBrk="1" hangingPunct="1">
              <a:lnSpc>
                <a:spcPct val="80000"/>
              </a:lnSpc>
              <a:buFont typeface="Wingdings" pitchFamily="2" charset="2"/>
              <a:buNone/>
            </a:pPr>
            <a:r>
              <a:rPr lang="en-US" altLang="ko-KR" sz="2200" smtClean="0">
                <a:ea typeface="굴림" pitchFamily="50" charset="-127"/>
              </a:rPr>
              <a:t>	</a:t>
            </a:r>
            <a:r>
              <a:rPr lang="en-US" sz="2400" smtClean="0"/>
              <a:t>ChangeEvent event = new ChangeEvent(this);</a:t>
            </a:r>
            <a:br>
              <a:rPr lang="en-US" sz="2400" smtClean="0"/>
            </a:br>
            <a:r>
              <a:rPr lang="en-US" sz="2400" smtClean="0"/>
              <a:t>for (</a:t>
            </a:r>
            <a:r>
              <a:rPr lang="en-US" altLang="ko-KR" sz="2400" smtClean="0">
                <a:ea typeface="굴림" pitchFamily="50" charset="-127"/>
              </a:rPr>
              <a:t>ChangeListener listener : listeners)</a:t>
            </a:r>
            <a:r>
              <a:rPr lang="en-US" sz="2400" smtClean="0"/>
              <a:t/>
            </a:r>
            <a:br>
              <a:rPr lang="en-US" sz="2400" smtClean="0"/>
            </a:br>
            <a:r>
              <a:rPr lang="en-US" sz="2400" smtClean="0"/>
              <a:t>    listener.stateChanged(event);</a:t>
            </a:r>
            <a:br>
              <a:rPr lang="en-US" sz="2400" smtClean="0"/>
            </a:br>
            <a:endParaRPr lang="en-US" sz="24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Change Listeners </a:t>
            </a:r>
          </a:p>
        </p:txBody>
      </p:sp>
      <p:sp>
        <p:nvSpPr>
          <p:cNvPr id="34819" name="Rectangle 3"/>
          <p:cNvSpPr>
            <a:spLocks noGrp="1" noChangeArrowheads="1"/>
          </p:cNvSpPr>
          <p:nvPr>
            <p:ph type="body" idx="1"/>
          </p:nvPr>
        </p:nvSpPr>
        <p:spPr>
          <a:xfrm>
            <a:off x="152400" y="1600200"/>
            <a:ext cx="8839200" cy="4876800"/>
          </a:xfrm>
        </p:spPr>
        <p:txBody>
          <a:bodyPr/>
          <a:lstStyle/>
          <a:p>
            <a:pPr eaLnBrk="1" hangingPunct="1">
              <a:lnSpc>
                <a:spcPct val="80000"/>
              </a:lnSpc>
            </a:pPr>
            <a:r>
              <a:rPr lang="en-US" smtClean="0"/>
              <a:t>Display adds itself as a change listener to the invoice </a:t>
            </a:r>
          </a:p>
          <a:p>
            <a:pPr eaLnBrk="1" hangingPunct="1">
              <a:lnSpc>
                <a:spcPct val="80000"/>
              </a:lnSpc>
            </a:pPr>
            <a:r>
              <a:rPr lang="en-US" smtClean="0"/>
              <a:t>Display updates itself when invoice object changes state</a:t>
            </a:r>
            <a:br>
              <a:rPr lang="en-US" smtClean="0"/>
            </a:br>
            <a:endParaRPr lang="en-US" altLang="ko-KR" smtClean="0">
              <a:ea typeface="굴림" pitchFamily="50" charset="-127"/>
            </a:endParaRPr>
          </a:p>
          <a:p>
            <a:pPr eaLnBrk="1" hangingPunct="1">
              <a:lnSpc>
                <a:spcPct val="80000"/>
              </a:lnSpc>
              <a:buFont typeface="Wingdings" pitchFamily="2" charset="2"/>
              <a:buNone/>
            </a:pPr>
            <a:r>
              <a:rPr lang="en-US" altLang="ko-KR" sz="2000" smtClean="0">
                <a:ea typeface="굴림" pitchFamily="50" charset="-127"/>
              </a:rPr>
              <a:t>	</a:t>
            </a:r>
            <a:r>
              <a:rPr lang="en-US" sz="2200" smtClean="0"/>
              <a:t>final Invoice invoice = new Invoice();</a:t>
            </a:r>
            <a:br>
              <a:rPr lang="en-US" sz="2200" smtClean="0"/>
            </a:br>
            <a:r>
              <a:rPr lang="en-US" sz="2200" smtClean="0"/>
              <a:t>final JTextArea textArea = new JTextArea(20, 40);</a:t>
            </a:r>
            <a:br>
              <a:rPr lang="en-US" sz="2200" smtClean="0"/>
            </a:br>
            <a:r>
              <a:rPr lang="en-US" sz="2200" smtClean="0"/>
              <a:t>ChangeListener listener = new</a:t>
            </a:r>
            <a:br>
              <a:rPr lang="en-US" sz="2200" smtClean="0"/>
            </a:br>
            <a:r>
              <a:rPr lang="en-US" sz="2200" smtClean="0"/>
              <a:t>   ChangeListener()</a:t>
            </a:r>
            <a:br>
              <a:rPr lang="en-US" sz="2200" smtClean="0"/>
            </a:br>
            <a:r>
              <a:rPr lang="en-US" sz="2200" smtClean="0"/>
              <a:t>   {</a:t>
            </a:r>
            <a:br>
              <a:rPr lang="en-US" sz="2200" smtClean="0"/>
            </a:br>
            <a:r>
              <a:rPr lang="en-US" sz="2200" smtClean="0"/>
              <a:t>      public void stateChanged(ChangeEvent event)</a:t>
            </a:r>
            <a:br>
              <a:rPr lang="en-US" sz="2200" smtClean="0"/>
            </a:br>
            <a:r>
              <a:rPr lang="en-US" sz="2200" smtClean="0"/>
              <a:t>      {</a:t>
            </a:r>
            <a:br>
              <a:rPr lang="en-US" sz="2200" smtClean="0"/>
            </a:br>
            <a:r>
              <a:rPr lang="en-US" sz="2200" smtClean="0"/>
              <a:t>         </a:t>
            </a:r>
            <a:r>
              <a:rPr lang="en-US" altLang="ko-KR" sz="2200" smtClean="0">
                <a:ea typeface="굴림" pitchFamily="50" charset="-127"/>
              </a:rPr>
              <a:t>	String formattedInvoice = </a:t>
            </a:r>
            <a:r>
              <a:rPr lang="en-US" altLang="ko-KR" sz="2200" smtClean="0">
                <a:latin typeface="Arial" charset="0"/>
                <a:ea typeface="굴림" pitchFamily="50" charset="-127"/>
              </a:rPr>
              <a:t>…</a:t>
            </a:r>
            <a:r>
              <a:rPr lang="en-US" altLang="ko-KR" sz="2200" smtClean="0">
                <a:ea typeface="굴림" pitchFamily="50" charset="-127"/>
              </a:rPr>
              <a:t>;</a:t>
            </a:r>
          </a:p>
          <a:p>
            <a:pPr eaLnBrk="1" hangingPunct="1">
              <a:lnSpc>
                <a:spcPct val="80000"/>
              </a:lnSpc>
              <a:buFont typeface="Wingdings" pitchFamily="2" charset="2"/>
              <a:buNone/>
            </a:pPr>
            <a:r>
              <a:rPr lang="en-US" altLang="ko-KR" sz="2200" smtClean="0">
                <a:ea typeface="굴림" pitchFamily="50" charset="-127"/>
              </a:rPr>
              <a:t>			</a:t>
            </a:r>
            <a:r>
              <a:rPr lang="en-US" sz="2200" smtClean="0"/>
              <a:t>textArea.setText(</a:t>
            </a:r>
            <a:r>
              <a:rPr lang="en-US" altLang="ko-KR" sz="2200" smtClean="0">
                <a:ea typeface="굴림" pitchFamily="50" charset="-127"/>
              </a:rPr>
              <a:t>formattedInvoice</a:t>
            </a:r>
            <a:r>
              <a:rPr lang="en-US" sz="2200" smtClean="0"/>
              <a:t>);</a:t>
            </a:r>
            <a:br>
              <a:rPr lang="en-US" sz="2200" smtClean="0"/>
            </a:br>
            <a:r>
              <a:rPr lang="en-US" sz="2200" smtClean="0"/>
              <a:t>      }</a:t>
            </a:r>
            <a:br>
              <a:rPr lang="en-US" sz="2200" smtClean="0"/>
            </a:br>
            <a:r>
              <a:rPr lang="en-US" sz="2200" smtClean="0"/>
              <a:t>   };</a:t>
            </a:r>
            <a:br>
              <a:rPr lang="en-US" sz="2200" smtClean="0"/>
            </a:br>
            <a:r>
              <a:rPr lang="en-US" altLang="ko-KR" sz="2200" smtClean="0">
                <a:ea typeface="굴림" pitchFamily="50" charset="-127"/>
              </a:rPr>
              <a:t>invoice.addChangeListener(listener);</a:t>
            </a:r>
            <a:endParaRPr lang="en-US" sz="220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O</a:t>
            </a:r>
            <a:r>
              <a:rPr lang="en-US" altLang="ko-KR" smtClean="0">
                <a:ea typeface="굴림" pitchFamily="50" charset="-127"/>
              </a:rPr>
              <a:t>BSERVER</a:t>
            </a:r>
            <a:r>
              <a:rPr lang="en-US" smtClean="0"/>
              <a:t> Pattern</a:t>
            </a:r>
          </a:p>
        </p:txBody>
      </p:sp>
      <p:pic>
        <p:nvPicPr>
          <p:cNvPr id="35843" name="Picture 3" descr="Ch5_un04"/>
          <p:cNvPicPr>
            <a:picLocks noGrp="1" noChangeAspect="1" noChangeArrowheads="1"/>
          </p:cNvPicPr>
          <p:nvPr>
            <p:ph sz="half" idx="2"/>
          </p:nvPr>
        </p:nvPicPr>
        <p:blipFill>
          <a:blip r:embed="rId2" cstate="print"/>
          <a:srcRect/>
          <a:stretch>
            <a:fillRect/>
          </a:stretch>
        </p:blipFill>
        <p:spPr>
          <a:xfrm>
            <a:off x="1828800" y="2071688"/>
            <a:ext cx="5562600" cy="3719512"/>
          </a:xfrm>
          <a:noFill/>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t>O</a:t>
            </a:r>
            <a:r>
              <a:rPr lang="en-US" altLang="ko-KR" smtClean="0">
                <a:ea typeface="굴림" pitchFamily="50" charset="-127"/>
              </a:rPr>
              <a:t>BSERVER</a:t>
            </a:r>
            <a:r>
              <a:rPr lang="en-US" smtClean="0"/>
              <a:t> Pattern</a:t>
            </a:r>
          </a:p>
        </p:txBody>
      </p:sp>
      <p:graphicFrame>
        <p:nvGraphicFramePr>
          <p:cNvPr id="228355" name="Group 3"/>
          <p:cNvGraphicFramePr>
            <a:graphicFrameLocks noGrp="1"/>
          </p:cNvGraphicFramePr>
          <p:nvPr>
            <p:ph idx="1"/>
          </p:nvPr>
        </p:nvGraphicFramePr>
        <p:xfrm>
          <a:off x="457200" y="1600200"/>
          <a:ext cx="8229600" cy="2908619"/>
        </p:xfrm>
        <a:graphic>
          <a:graphicData uri="http://schemas.openxmlformats.org/drawingml/2006/table">
            <a:tbl>
              <a:tblPr/>
              <a:tblGrid>
                <a:gridCol w="4114800"/>
                <a:gridCol w="4114800"/>
              </a:tblGrid>
              <a:tr h="458788">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Name in Design Pattern</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Actual Name</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r>
              <a:tr h="457200">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Subject</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JButton</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Observer</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ActionListener</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063">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ConcreteObserver</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The class that implements the ActionListener interface type</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525">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attach()</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addActionListener</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6088">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notify()</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actionPerformed</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Iterating Through Invoice Items </a:t>
            </a:r>
          </a:p>
        </p:txBody>
      </p:sp>
      <p:sp>
        <p:nvSpPr>
          <p:cNvPr id="289795" name="Rectangle 3"/>
          <p:cNvSpPr>
            <a:spLocks noGrp="1" noChangeArrowheads="1"/>
          </p:cNvSpPr>
          <p:nvPr>
            <p:ph type="body" idx="1"/>
          </p:nvPr>
        </p:nvSpPr>
        <p:spPr/>
        <p:txBody>
          <a:bodyPr/>
          <a:lstStyle/>
          <a:p>
            <a:pPr eaLnBrk="1" hangingPunct="1"/>
            <a:r>
              <a:rPr lang="en-US" altLang="ko-KR" smtClean="0">
                <a:ea typeface="굴림" pitchFamily="50" charset="-127"/>
              </a:rPr>
              <a:t>Accessing Invoice items</a:t>
            </a:r>
          </a:p>
          <a:p>
            <a:pPr lvl="1" eaLnBrk="1" hangingPunct="1"/>
            <a:r>
              <a:rPr lang="en-US" smtClean="0"/>
              <a:t>Invoice collect line items </a:t>
            </a:r>
          </a:p>
          <a:p>
            <a:pPr lvl="1" eaLnBrk="1" hangingPunct="1"/>
            <a:r>
              <a:rPr lang="en-US" smtClean="0"/>
              <a:t>Clients need to iterate over line items </a:t>
            </a:r>
          </a:p>
          <a:p>
            <a:pPr lvl="1" eaLnBrk="1" hangingPunct="1"/>
            <a:r>
              <a:rPr lang="en-US" smtClean="0"/>
              <a:t>Don't want to expose ArrayList </a:t>
            </a:r>
          </a:p>
          <a:p>
            <a:pPr lvl="1" eaLnBrk="1" hangingPunct="1"/>
            <a:r>
              <a:rPr lang="en-US" smtClean="0"/>
              <a:t>May change (e.g. if storing invoices in database) </a:t>
            </a:r>
          </a:p>
          <a:p>
            <a:pPr eaLnBrk="1" hangingPunct="1">
              <a:buFont typeface="Wingdings" pitchFamily="2" charset="2"/>
              <a:buNone/>
            </a:pPr>
            <a:r>
              <a:rPr lang="en-US" altLang="ko-KR" smtClean="0">
                <a:ea typeface="굴림" pitchFamily="50" charset="-127"/>
                <a:sym typeface="Wingdings" pitchFamily="2" charset="2"/>
              </a:rPr>
              <a:t></a:t>
            </a:r>
            <a:r>
              <a:rPr lang="en-US" smtClean="0"/>
              <a:t>ITERATOR pattern </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97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List Iterators</a:t>
            </a:r>
          </a:p>
        </p:txBody>
      </p:sp>
      <p:sp>
        <p:nvSpPr>
          <p:cNvPr id="38915" name="Rectangle 3"/>
          <p:cNvSpPr>
            <a:spLocks noGrp="1" noChangeArrowheads="1"/>
          </p:cNvSpPr>
          <p:nvPr>
            <p:ph type="body" idx="1"/>
          </p:nvPr>
        </p:nvSpPr>
        <p:spPr/>
        <p:txBody>
          <a:bodyPr/>
          <a:lstStyle/>
          <a:p>
            <a:pPr eaLnBrk="1" hangingPunct="1">
              <a:lnSpc>
                <a:spcPct val="90000"/>
              </a:lnSpc>
            </a:pPr>
            <a:r>
              <a:rPr lang="en-US" altLang="ko-KR" smtClean="0">
                <a:ea typeface="굴림" pitchFamily="50" charset="-127"/>
              </a:rPr>
              <a:t>Example</a:t>
            </a:r>
          </a:p>
          <a:p>
            <a:pPr eaLnBrk="1" hangingPunct="1">
              <a:lnSpc>
                <a:spcPct val="90000"/>
              </a:lnSpc>
              <a:buFont typeface="Wingdings" pitchFamily="2" charset="2"/>
              <a:buNone/>
            </a:pPr>
            <a:r>
              <a:rPr lang="en-US" altLang="ko-KR" sz="2400" smtClean="0">
                <a:ea typeface="굴림" pitchFamily="50" charset="-127"/>
              </a:rPr>
              <a:t>	</a:t>
            </a:r>
            <a:r>
              <a:rPr lang="en-US" sz="2400" smtClean="0"/>
              <a:t>LinkedList</a:t>
            </a:r>
            <a:r>
              <a:rPr lang="en-US" altLang="ko-KR" sz="2400" smtClean="0">
                <a:ea typeface="굴림" pitchFamily="50" charset="-127"/>
              </a:rPr>
              <a:t>&lt;String&gt;</a:t>
            </a:r>
            <a:r>
              <a:rPr lang="en-US" sz="2400" smtClean="0"/>
              <a:t> list = . . .;</a:t>
            </a:r>
            <a:br>
              <a:rPr lang="en-US" sz="2400" smtClean="0"/>
            </a:br>
            <a:r>
              <a:rPr lang="en-US" sz="2400" smtClean="0"/>
              <a:t>ListIterator</a:t>
            </a:r>
            <a:r>
              <a:rPr lang="en-US" altLang="ko-KR" sz="2400" smtClean="0">
                <a:ea typeface="굴림" pitchFamily="50" charset="-127"/>
              </a:rPr>
              <a:t>&lt;String&gt;</a:t>
            </a:r>
            <a:r>
              <a:rPr lang="en-US" sz="2400" smtClean="0"/>
              <a:t> iterator = list.listIterator();</a:t>
            </a:r>
            <a:br>
              <a:rPr lang="en-US" sz="2400" smtClean="0"/>
            </a:br>
            <a:r>
              <a:rPr lang="en-US" sz="2400" smtClean="0"/>
              <a:t>while (iterator.hasNext())</a:t>
            </a:r>
            <a:br>
              <a:rPr lang="en-US" sz="2400" smtClean="0"/>
            </a:br>
            <a:r>
              <a:rPr lang="en-US" sz="2400" smtClean="0"/>
              <a:t>{</a:t>
            </a:r>
            <a:br>
              <a:rPr lang="en-US" sz="2400" smtClean="0"/>
            </a:br>
            <a:r>
              <a:rPr lang="en-US" sz="2400" smtClean="0"/>
              <a:t>	</a:t>
            </a:r>
            <a:r>
              <a:rPr lang="en-US" altLang="ko-KR" sz="2400" smtClean="0">
                <a:ea typeface="굴림" pitchFamily="50" charset="-127"/>
              </a:rPr>
              <a:t>String current </a:t>
            </a:r>
            <a:r>
              <a:rPr lang="en-US" sz="2400" smtClean="0"/>
              <a:t>= iterator.next();</a:t>
            </a:r>
            <a:br>
              <a:rPr lang="en-US" sz="2400" smtClean="0"/>
            </a:br>
            <a:r>
              <a:rPr lang="en-US" sz="2400" smtClean="0"/>
              <a:t>	. . .</a:t>
            </a:r>
            <a:br>
              <a:rPr lang="en-US" sz="2400" smtClean="0"/>
            </a:br>
            <a:r>
              <a:rPr lang="en-US" sz="2400" smtClean="0"/>
              <a:t>}</a:t>
            </a:r>
            <a:br>
              <a:rPr lang="en-US" sz="2400" smtClean="0"/>
            </a:br>
            <a:endParaRPr lang="en-US" sz="2400" smtClean="0"/>
          </a:p>
          <a:p>
            <a:pPr eaLnBrk="1" hangingPunct="1">
              <a:lnSpc>
                <a:spcPct val="90000"/>
              </a:lnSpc>
            </a:pPr>
            <a:r>
              <a:rPr lang="en-US" smtClean="0"/>
              <a:t>Why </a:t>
            </a:r>
            <a:r>
              <a:rPr lang="en-US" altLang="ko-KR" smtClean="0">
                <a:ea typeface="굴림" pitchFamily="50" charset="-127"/>
              </a:rPr>
              <a:t>does the Java library use an </a:t>
            </a:r>
            <a:r>
              <a:rPr lang="en-US" smtClean="0"/>
              <a:t>iterator</a:t>
            </a:r>
            <a:r>
              <a:rPr lang="en-US" altLang="ko-KR" smtClean="0">
                <a:ea typeface="굴림" pitchFamily="50" charset="-127"/>
              </a:rPr>
              <a:t> to traverse a linked list</a:t>
            </a:r>
            <a:r>
              <a:rPr lang="en-US" smtClean="0"/>
              <a:t>? </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Classical List Data Structure </a:t>
            </a:r>
          </a:p>
        </p:txBody>
      </p:sp>
      <p:sp>
        <p:nvSpPr>
          <p:cNvPr id="212995" name="Rectangle 3"/>
          <p:cNvSpPr>
            <a:spLocks noGrp="1" noChangeArrowheads="1"/>
          </p:cNvSpPr>
          <p:nvPr>
            <p:ph type="body" idx="1"/>
          </p:nvPr>
        </p:nvSpPr>
        <p:spPr/>
        <p:txBody>
          <a:bodyPr/>
          <a:lstStyle/>
          <a:p>
            <a:pPr eaLnBrk="1" hangingPunct="1">
              <a:lnSpc>
                <a:spcPct val="90000"/>
              </a:lnSpc>
            </a:pPr>
            <a:r>
              <a:rPr lang="en-US" altLang="ko-KR" smtClean="0">
                <a:ea typeface="굴림" pitchFamily="50" charset="-127"/>
              </a:rPr>
              <a:t>Programmer manipulates the links directly</a:t>
            </a:r>
            <a:r>
              <a:rPr lang="en-US" smtClean="0"/>
              <a:t/>
            </a:r>
            <a:br>
              <a:rPr lang="en-US" smtClean="0"/>
            </a:br>
            <a:endParaRPr lang="en-US" altLang="ko-KR" smtClean="0">
              <a:ea typeface="굴림" pitchFamily="50" charset="-127"/>
            </a:endParaRPr>
          </a:p>
          <a:p>
            <a:pPr eaLnBrk="1" hangingPunct="1">
              <a:lnSpc>
                <a:spcPct val="90000"/>
              </a:lnSpc>
              <a:buFont typeface="Wingdings" pitchFamily="2" charset="2"/>
              <a:buNone/>
            </a:pPr>
            <a:r>
              <a:rPr lang="en-US" altLang="ko-KR" sz="2400" smtClean="0">
                <a:ea typeface="굴림" pitchFamily="50" charset="-127"/>
              </a:rPr>
              <a:t>	</a:t>
            </a:r>
            <a:r>
              <a:rPr lang="en-US" sz="2400" smtClean="0"/>
              <a:t>Link currentLink = </a:t>
            </a:r>
            <a:r>
              <a:rPr lang="en-US" altLang="ko-KR" sz="2400" smtClean="0">
                <a:ea typeface="굴림" pitchFamily="50" charset="-127"/>
              </a:rPr>
              <a:t>countries</a:t>
            </a:r>
            <a:r>
              <a:rPr lang="en-US" sz="2400" smtClean="0"/>
              <a:t>.head;</a:t>
            </a:r>
            <a:br>
              <a:rPr lang="en-US" sz="2400" smtClean="0"/>
            </a:br>
            <a:r>
              <a:rPr lang="en-US" sz="2400" smtClean="0"/>
              <a:t>while (currentLink != null)</a:t>
            </a:r>
            <a:br>
              <a:rPr lang="en-US" sz="2400" smtClean="0"/>
            </a:br>
            <a:r>
              <a:rPr lang="en-US" sz="2400" smtClean="0"/>
              <a:t>{</a:t>
            </a:r>
            <a:br>
              <a:rPr lang="en-US" sz="2400" smtClean="0"/>
            </a:br>
            <a:r>
              <a:rPr lang="en-US" sz="2400" i="1" smtClean="0"/>
              <a:t>	</a:t>
            </a:r>
            <a:r>
              <a:rPr lang="en-US" altLang="ko-KR" sz="2400" i="1" smtClean="0">
                <a:ea typeface="굴림" pitchFamily="50" charset="-127"/>
              </a:rPr>
              <a:t>do something with </a:t>
            </a:r>
            <a:r>
              <a:rPr lang="en-US" sz="2400" smtClean="0"/>
              <a:t>currentLink.data;</a:t>
            </a:r>
            <a:br>
              <a:rPr lang="en-US" sz="2400" smtClean="0"/>
            </a:br>
            <a:r>
              <a:rPr lang="en-US" sz="2400" smtClean="0"/>
              <a:t>	currentLink = currentLink.next;</a:t>
            </a:r>
            <a:br>
              <a:rPr lang="en-US" sz="2400" smtClean="0"/>
            </a:br>
            <a:r>
              <a:rPr lang="en-US" sz="2400" smtClean="0"/>
              <a:t>} </a:t>
            </a:r>
            <a:endParaRPr lang="en-US" altLang="ko-KR" sz="2400" smtClean="0">
              <a:ea typeface="굴림" pitchFamily="50" charset="-127"/>
            </a:endParaRPr>
          </a:p>
          <a:p>
            <a:pPr eaLnBrk="1" hangingPunct="1">
              <a:lnSpc>
                <a:spcPct val="90000"/>
              </a:lnSpc>
              <a:buFont typeface="Wingdings" pitchFamily="2" charset="2"/>
              <a:buNone/>
            </a:pPr>
            <a:endParaRPr lang="en-US" sz="2400" smtClean="0"/>
          </a:p>
          <a:p>
            <a:pPr lvl="1" eaLnBrk="1" hangingPunct="1">
              <a:lnSpc>
                <a:spcPct val="90000"/>
              </a:lnSpc>
            </a:pPr>
            <a:r>
              <a:rPr lang="en-US" altLang="ko-KR" sz="2000" smtClean="0">
                <a:ea typeface="굴림" pitchFamily="50" charset="-127"/>
              </a:rPr>
              <a:t>Thus, this e</a:t>
            </a:r>
            <a:r>
              <a:rPr lang="en-US" sz="2000" smtClean="0"/>
              <a:t>xposes implementation</a:t>
            </a:r>
            <a:r>
              <a:rPr lang="en-US" altLang="ko-KR" sz="2000" smtClean="0">
                <a:ea typeface="굴림" pitchFamily="50" charset="-127"/>
              </a:rPr>
              <a:t>.</a:t>
            </a:r>
            <a:endParaRPr lang="en-US" sz="2000" smtClean="0"/>
          </a:p>
          <a:p>
            <a:pPr lvl="2" eaLnBrk="1" hangingPunct="1">
              <a:lnSpc>
                <a:spcPct val="90000"/>
              </a:lnSpc>
            </a:pPr>
            <a:r>
              <a:rPr lang="en-US" altLang="ko-KR" sz="2000" smtClean="0">
                <a:ea typeface="굴림" pitchFamily="50" charset="-127"/>
              </a:rPr>
              <a:t>Break Encapsulation unnecessarily</a:t>
            </a:r>
          </a:p>
          <a:p>
            <a:pPr lvl="2" eaLnBrk="1" hangingPunct="1">
              <a:lnSpc>
                <a:spcPct val="90000"/>
              </a:lnSpc>
            </a:pPr>
            <a:r>
              <a:rPr lang="en-US" altLang="ko-KR" sz="2000" smtClean="0">
                <a:ea typeface="굴림" pitchFamily="50" charset="-127"/>
              </a:rPr>
              <a:t>Easy to mess up and corrupt the link structure of a linked list</a:t>
            </a:r>
            <a:r>
              <a:rPr lang="en-US" sz="2000" smtClean="0"/>
              <a:t> </a:t>
            </a:r>
          </a:p>
          <a:p>
            <a:pPr eaLnBrk="1" hangingPunct="1">
              <a:lnSpc>
                <a:spcPct val="90000"/>
              </a:lnSpc>
            </a:pP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299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299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29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z="3600" smtClean="0"/>
              <a:t>e.g. a pattern to build a hallway.</a:t>
            </a:r>
          </a:p>
        </p:txBody>
      </p:sp>
      <p:sp>
        <p:nvSpPr>
          <p:cNvPr id="5123" name="Content Placeholder 2"/>
          <p:cNvSpPr>
            <a:spLocks noGrp="1"/>
          </p:cNvSpPr>
          <p:nvPr>
            <p:ph idx="1"/>
          </p:nvPr>
        </p:nvSpPr>
        <p:spPr/>
        <p:txBody>
          <a:bodyPr/>
          <a:lstStyle/>
          <a:p>
            <a:pPr eaLnBrk="1" hangingPunct="1"/>
            <a:r>
              <a:rPr lang="en-US" sz="2000" smtClean="0"/>
              <a:t>Name: short passages</a:t>
            </a:r>
          </a:p>
          <a:p>
            <a:pPr eaLnBrk="1" hangingPunct="1"/>
            <a:r>
              <a:rPr lang="en-US" sz="2000" smtClean="0"/>
              <a:t>Context: “… long, sterile corridors set the scene for everything bad about modern architecture”.</a:t>
            </a:r>
          </a:p>
          <a:p>
            <a:pPr eaLnBrk="1" hangingPunct="1"/>
            <a:r>
              <a:rPr lang="en-US" sz="2000" smtClean="0"/>
              <a:t>Problem: </a:t>
            </a:r>
          </a:p>
          <a:p>
            <a:pPr lvl="1" eaLnBrk="1" hangingPunct="1"/>
            <a:r>
              <a:rPr lang="en-US" sz="1800" smtClean="0"/>
              <a:t>// This contains a lengthy description of passages with a dismal picture.</a:t>
            </a:r>
          </a:p>
          <a:p>
            <a:pPr eaLnBrk="1" hangingPunct="1"/>
            <a:r>
              <a:rPr lang="en-US" sz="2000" smtClean="0"/>
              <a:t>Solution: </a:t>
            </a:r>
          </a:p>
          <a:p>
            <a:pPr lvl="1" eaLnBrk="1" hangingPunct="1"/>
            <a:r>
              <a:rPr lang="en-US" sz="1800" smtClean="0"/>
              <a:t>Keep passages short. Make them as much like rooms as possible, with carpets or wooden floors, furniture, bookshelves, beautiful windows.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ko-KR" smtClean="0">
                <a:ea typeface="굴림" pitchFamily="50" charset="-127"/>
              </a:rPr>
              <a:t>ITERATOR</a:t>
            </a:r>
            <a:r>
              <a:rPr lang="en-US" smtClean="0"/>
              <a:t> Pattern</a:t>
            </a:r>
          </a:p>
        </p:txBody>
      </p:sp>
      <p:sp>
        <p:nvSpPr>
          <p:cNvPr id="40963" name="Rectangle 3"/>
          <p:cNvSpPr>
            <a:spLocks noGrp="1" noChangeArrowheads="1"/>
          </p:cNvSpPr>
          <p:nvPr>
            <p:ph type="body" idx="1"/>
          </p:nvPr>
        </p:nvSpPr>
        <p:spPr/>
        <p:txBody>
          <a:bodyPr/>
          <a:lstStyle/>
          <a:p>
            <a:pPr eaLnBrk="1" hangingPunct="1"/>
            <a:r>
              <a:rPr lang="en-US" altLang="ko-KR" smtClean="0">
                <a:ea typeface="굴림" pitchFamily="50" charset="-127"/>
              </a:rPr>
              <a:t>The </a:t>
            </a:r>
            <a:r>
              <a:rPr lang="en-US" altLang="ko-KR" smtClean="0">
                <a:solidFill>
                  <a:srgbClr val="0000FF"/>
                </a:solidFill>
                <a:ea typeface="굴림" pitchFamily="50" charset="-127"/>
              </a:rPr>
              <a:t>ITERATOR pattern</a:t>
            </a:r>
            <a:r>
              <a:rPr lang="en-US" altLang="ko-KR" smtClean="0">
                <a:ea typeface="굴림" pitchFamily="50" charset="-127"/>
              </a:rPr>
              <a:t> teaches how to access the elements of an aggregate object.</a:t>
            </a:r>
            <a:endParaRPr lang="en-US" smtClean="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ko-KR" smtClean="0">
                <a:ea typeface="굴림" pitchFamily="50" charset="-127"/>
              </a:rPr>
              <a:t>ITERATOR</a:t>
            </a:r>
            <a:r>
              <a:rPr lang="en-US" smtClean="0"/>
              <a:t> Pattern</a:t>
            </a:r>
          </a:p>
        </p:txBody>
      </p:sp>
      <p:sp>
        <p:nvSpPr>
          <p:cNvPr id="41987" name="Rectangle 3"/>
          <p:cNvSpPr>
            <a:spLocks noGrp="1" noChangeArrowheads="1"/>
          </p:cNvSpPr>
          <p:nvPr>
            <p:ph type="body" idx="1"/>
          </p:nvPr>
        </p:nvSpPr>
        <p:spPr/>
        <p:txBody>
          <a:bodyPr/>
          <a:lstStyle/>
          <a:p>
            <a:pPr marL="609600" indent="-609600" eaLnBrk="1" hangingPunct="1">
              <a:lnSpc>
                <a:spcPct val="90000"/>
              </a:lnSpc>
            </a:pPr>
            <a:r>
              <a:rPr lang="en-US" b="1" smtClean="0"/>
              <a:t>Context</a:t>
            </a:r>
          </a:p>
          <a:p>
            <a:pPr marL="990600" lvl="1" indent="-533400" eaLnBrk="1" hangingPunct="1">
              <a:lnSpc>
                <a:spcPct val="90000"/>
              </a:lnSpc>
              <a:buFont typeface="Wingdings" pitchFamily="2" charset="2"/>
              <a:buAutoNum type="arabicPeriod"/>
            </a:pPr>
            <a:r>
              <a:rPr lang="en-US" altLang="ko-KR" smtClean="0">
                <a:ea typeface="굴림" pitchFamily="50" charset="-127"/>
              </a:rPr>
              <a:t>An object (which we</a:t>
            </a:r>
            <a:r>
              <a:rPr lang="en-US" altLang="ko-KR" smtClean="0">
                <a:latin typeface="Arial" charset="0"/>
                <a:ea typeface="굴림" pitchFamily="50" charset="-127"/>
              </a:rPr>
              <a:t>’</a:t>
            </a:r>
            <a:r>
              <a:rPr lang="en-US" altLang="ko-KR" smtClean="0">
                <a:ea typeface="굴림" pitchFamily="50" charset="-127"/>
              </a:rPr>
              <a:t>ll call the </a:t>
            </a:r>
            <a:r>
              <a:rPr lang="en-US" i="1" smtClean="0">
                <a:solidFill>
                  <a:srgbClr val="0000FF"/>
                </a:solidFill>
              </a:rPr>
              <a:t>aggregate</a:t>
            </a:r>
            <a:r>
              <a:rPr lang="en-US" altLang="ko-KR" smtClean="0">
                <a:ea typeface="굴림" pitchFamily="50" charset="-127"/>
              </a:rPr>
              <a:t>) </a:t>
            </a:r>
            <a:r>
              <a:rPr lang="en-US" smtClean="0"/>
              <a:t> contains </a:t>
            </a:r>
            <a:r>
              <a:rPr lang="en-US" altLang="ko-KR" smtClean="0">
                <a:ea typeface="굴림" pitchFamily="50" charset="-127"/>
              </a:rPr>
              <a:t>other objects (which we</a:t>
            </a:r>
            <a:r>
              <a:rPr lang="en-US" altLang="ko-KR" smtClean="0">
                <a:latin typeface="Arial" charset="0"/>
                <a:ea typeface="굴림" pitchFamily="50" charset="-127"/>
              </a:rPr>
              <a:t>’</a:t>
            </a:r>
            <a:r>
              <a:rPr lang="en-US" altLang="ko-KR" smtClean="0">
                <a:ea typeface="굴림" pitchFamily="50" charset="-127"/>
              </a:rPr>
              <a:t>ll call </a:t>
            </a:r>
            <a:r>
              <a:rPr lang="en-US" altLang="ko-KR" i="1" smtClean="0">
                <a:solidFill>
                  <a:srgbClr val="0000FF"/>
                </a:solidFill>
                <a:ea typeface="굴림" pitchFamily="50" charset="-127"/>
              </a:rPr>
              <a:t>elements</a:t>
            </a:r>
            <a:r>
              <a:rPr lang="en-US" altLang="ko-KR" smtClean="0">
                <a:ea typeface="굴림" pitchFamily="50" charset="-127"/>
              </a:rPr>
              <a:t>). </a:t>
            </a:r>
          </a:p>
          <a:p>
            <a:pPr marL="990600" lvl="1" indent="-533400" eaLnBrk="1" hangingPunct="1">
              <a:lnSpc>
                <a:spcPct val="90000"/>
              </a:lnSpc>
              <a:buFont typeface="Wingdings" pitchFamily="2" charset="2"/>
              <a:buAutoNum type="arabicPeriod"/>
            </a:pPr>
            <a:r>
              <a:rPr lang="en-US" smtClean="0"/>
              <a:t>Clients </a:t>
            </a:r>
            <a:r>
              <a:rPr lang="en-US" altLang="ko-KR" smtClean="0">
                <a:ea typeface="굴림" pitchFamily="50" charset="-127"/>
              </a:rPr>
              <a:t>(that is, methods that use the aggregate) </a:t>
            </a:r>
            <a:r>
              <a:rPr lang="en-US" smtClean="0"/>
              <a:t>need access to the element</a:t>
            </a:r>
            <a:r>
              <a:rPr lang="en-US" altLang="ko-KR" smtClean="0">
                <a:ea typeface="굴림" pitchFamily="50" charset="-127"/>
              </a:rPr>
              <a:t>s.</a:t>
            </a:r>
            <a:r>
              <a:rPr lang="en-US" smtClean="0"/>
              <a:t> </a:t>
            </a:r>
          </a:p>
          <a:p>
            <a:pPr marL="990600" lvl="1" indent="-533400" eaLnBrk="1" hangingPunct="1">
              <a:lnSpc>
                <a:spcPct val="90000"/>
              </a:lnSpc>
              <a:buFont typeface="Wingdings" pitchFamily="2" charset="2"/>
              <a:buAutoNum type="arabicPeriod"/>
            </a:pPr>
            <a:r>
              <a:rPr lang="en-US" smtClean="0"/>
              <a:t>The aggregate should not expose its internal structure</a:t>
            </a:r>
            <a:r>
              <a:rPr lang="en-US" altLang="ko-KR" smtClean="0">
                <a:ea typeface="굴림" pitchFamily="50" charset="-127"/>
              </a:rPr>
              <a:t>.</a:t>
            </a:r>
            <a:r>
              <a:rPr lang="en-US" smtClean="0"/>
              <a:t> </a:t>
            </a:r>
          </a:p>
          <a:p>
            <a:pPr marL="990600" lvl="1" indent="-533400" eaLnBrk="1" hangingPunct="1">
              <a:lnSpc>
                <a:spcPct val="90000"/>
              </a:lnSpc>
              <a:buFont typeface="Wingdings" pitchFamily="2" charset="2"/>
              <a:buAutoNum type="arabicPeriod"/>
            </a:pPr>
            <a:r>
              <a:rPr lang="en-US" altLang="ko-KR" smtClean="0">
                <a:ea typeface="굴림" pitchFamily="50" charset="-127"/>
              </a:rPr>
              <a:t>There may be m</a:t>
            </a:r>
            <a:r>
              <a:rPr lang="en-US" smtClean="0"/>
              <a:t>ultiple clients </a:t>
            </a:r>
            <a:r>
              <a:rPr lang="en-US" altLang="ko-KR" smtClean="0">
                <a:ea typeface="굴림" pitchFamily="50" charset="-127"/>
              </a:rPr>
              <a:t>that need simultaneous access. </a:t>
            </a:r>
            <a:endParaRPr lang="en-US"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ko-KR" smtClean="0">
                <a:ea typeface="굴림" pitchFamily="50" charset="-127"/>
              </a:rPr>
              <a:t>ITERATOR</a:t>
            </a:r>
            <a:r>
              <a:rPr lang="en-US" smtClean="0"/>
              <a:t> Pattern</a:t>
            </a:r>
          </a:p>
        </p:txBody>
      </p:sp>
      <p:sp>
        <p:nvSpPr>
          <p:cNvPr id="43011" name="Rectangle 3"/>
          <p:cNvSpPr>
            <a:spLocks noGrp="1" noChangeArrowheads="1"/>
          </p:cNvSpPr>
          <p:nvPr>
            <p:ph type="body" idx="1"/>
          </p:nvPr>
        </p:nvSpPr>
        <p:spPr>
          <a:xfrm>
            <a:off x="457200" y="1600200"/>
            <a:ext cx="8229600" cy="4876800"/>
          </a:xfrm>
        </p:spPr>
        <p:txBody>
          <a:bodyPr/>
          <a:lstStyle/>
          <a:p>
            <a:pPr marL="609600" indent="-609600" eaLnBrk="1" hangingPunct="1"/>
            <a:r>
              <a:rPr lang="en-US" b="1" smtClean="0"/>
              <a:t>Solution</a:t>
            </a:r>
          </a:p>
          <a:p>
            <a:pPr marL="990600" lvl="1" indent="-533400" eaLnBrk="1" hangingPunct="1">
              <a:buFont typeface="Wingdings" pitchFamily="2" charset="2"/>
              <a:buAutoNum type="arabicPeriod"/>
            </a:pPr>
            <a:r>
              <a:rPr lang="en-US" smtClean="0"/>
              <a:t>Define an iterator that fetches one element at a time</a:t>
            </a:r>
            <a:r>
              <a:rPr lang="en-US" altLang="ko-KR" smtClean="0">
                <a:ea typeface="굴림" pitchFamily="50" charset="-127"/>
              </a:rPr>
              <a:t>.</a:t>
            </a:r>
            <a:r>
              <a:rPr lang="en-US" smtClean="0"/>
              <a:t> </a:t>
            </a:r>
          </a:p>
          <a:p>
            <a:pPr marL="990600" lvl="1" indent="-533400" eaLnBrk="1" hangingPunct="1">
              <a:buFont typeface="Wingdings" pitchFamily="2" charset="2"/>
              <a:buAutoNum type="arabicPeriod"/>
            </a:pPr>
            <a:r>
              <a:rPr lang="en-US" smtClean="0"/>
              <a:t>Each iterator object </a:t>
            </a:r>
            <a:r>
              <a:rPr lang="en-US" altLang="ko-KR" smtClean="0">
                <a:ea typeface="굴림" pitchFamily="50" charset="-127"/>
              </a:rPr>
              <a:t>needs to </a:t>
            </a:r>
            <a:r>
              <a:rPr lang="en-US" smtClean="0"/>
              <a:t>keep track of the position of the next element </a:t>
            </a:r>
            <a:r>
              <a:rPr lang="en-US" altLang="ko-KR" smtClean="0">
                <a:ea typeface="굴림" pitchFamily="50" charset="-127"/>
              </a:rPr>
              <a:t>to fetch.</a:t>
            </a:r>
            <a:endParaRPr lang="en-US" smtClean="0"/>
          </a:p>
          <a:p>
            <a:pPr marL="990600" lvl="1" indent="-533400" eaLnBrk="1" hangingPunct="1">
              <a:buFont typeface="Wingdings" pitchFamily="2" charset="2"/>
              <a:buAutoNum type="arabicPeriod"/>
            </a:pPr>
            <a:r>
              <a:rPr lang="en-US" smtClean="0"/>
              <a:t>If there are several </a:t>
            </a:r>
            <a:r>
              <a:rPr lang="en-US" altLang="ko-KR" smtClean="0">
                <a:ea typeface="굴림" pitchFamily="50" charset="-127"/>
              </a:rPr>
              <a:t>variations of the </a:t>
            </a:r>
            <a:r>
              <a:rPr lang="en-US" smtClean="0"/>
              <a:t>aggregate</a:t>
            </a:r>
            <a:r>
              <a:rPr lang="en-US" altLang="ko-KR" smtClean="0">
                <a:ea typeface="굴림" pitchFamily="50" charset="-127"/>
              </a:rPr>
              <a:t> and </a:t>
            </a:r>
            <a:r>
              <a:rPr lang="en-US" smtClean="0"/>
              <a:t>iterator </a:t>
            </a:r>
            <a:r>
              <a:rPr lang="en-US" altLang="ko-KR" smtClean="0">
                <a:ea typeface="굴림" pitchFamily="50" charset="-127"/>
              </a:rPr>
              <a:t>classes</a:t>
            </a:r>
            <a:r>
              <a:rPr lang="en-US" smtClean="0"/>
              <a:t>, it is best if </a:t>
            </a:r>
            <a:r>
              <a:rPr lang="en-US" altLang="ko-KR" smtClean="0">
                <a:ea typeface="굴림" pitchFamily="50" charset="-127"/>
              </a:rPr>
              <a:t>they implement common interface type. Then the client only needs to know the interface types, not the concrete classes. </a:t>
            </a:r>
            <a:endParaRPr lang="en-US"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ko-KR" smtClean="0">
                <a:ea typeface="굴림" pitchFamily="50" charset="-127"/>
              </a:rPr>
              <a:t>ITERATOR</a:t>
            </a:r>
            <a:r>
              <a:rPr lang="en-US" smtClean="0"/>
              <a:t> Pattern</a:t>
            </a:r>
          </a:p>
        </p:txBody>
      </p:sp>
      <p:pic>
        <p:nvPicPr>
          <p:cNvPr id="44035" name="Picture 3" descr="Ch5_un03"/>
          <p:cNvPicPr>
            <a:picLocks noGrp="1" noChangeAspect="1" noChangeArrowheads="1"/>
          </p:cNvPicPr>
          <p:nvPr>
            <p:ph idx="1"/>
          </p:nvPr>
        </p:nvPicPr>
        <p:blipFill>
          <a:blip r:embed="rId2" cstate="print"/>
          <a:srcRect/>
          <a:stretch>
            <a:fillRect/>
          </a:stretch>
        </p:blipFill>
        <p:spPr>
          <a:xfrm>
            <a:off x="1276350" y="1971675"/>
            <a:ext cx="6591300" cy="3781425"/>
          </a:xfrm>
          <a:noFill/>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ko-KR" smtClean="0">
                <a:ea typeface="굴림" pitchFamily="50" charset="-127"/>
              </a:rPr>
              <a:t>ITERATOR</a:t>
            </a:r>
            <a:r>
              <a:rPr lang="en-US" smtClean="0"/>
              <a:t> Pattern</a:t>
            </a:r>
          </a:p>
        </p:txBody>
      </p:sp>
      <p:sp>
        <p:nvSpPr>
          <p:cNvPr id="45059" name="Rectangle 3"/>
          <p:cNvSpPr>
            <a:spLocks noGrp="1" noChangeArrowheads="1"/>
          </p:cNvSpPr>
          <p:nvPr>
            <p:ph type="body" idx="1"/>
          </p:nvPr>
        </p:nvSpPr>
        <p:spPr/>
        <p:txBody>
          <a:bodyPr/>
          <a:lstStyle/>
          <a:p>
            <a:pPr eaLnBrk="1" hangingPunct="1"/>
            <a:r>
              <a:rPr lang="en-US" smtClean="0"/>
              <a:t>Names in pattern are </a:t>
            </a:r>
            <a:r>
              <a:rPr lang="en-US" i="1" smtClean="0"/>
              <a:t>examples</a:t>
            </a:r>
            <a:r>
              <a:rPr lang="en-US" altLang="ko-KR" i="1" smtClean="0">
                <a:ea typeface="굴림" pitchFamily="50" charset="-127"/>
              </a:rPr>
              <a:t> </a:t>
            </a:r>
            <a:r>
              <a:rPr lang="en-US" altLang="ko-KR" smtClean="0">
                <a:ea typeface="굴림" pitchFamily="50" charset="-127"/>
              </a:rPr>
              <a:t>and may </a:t>
            </a:r>
            <a:r>
              <a:rPr lang="en-US" smtClean="0"/>
              <a:t>differ in each occurrence of pattern</a:t>
            </a:r>
            <a:r>
              <a:rPr lang="en-US" altLang="ko-KR" smtClean="0">
                <a:ea typeface="굴림" pitchFamily="50" charset="-127"/>
              </a:rPr>
              <a:t>.</a:t>
            </a:r>
            <a:r>
              <a:rPr lang="en-US" smtClean="0"/>
              <a:t> </a:t>
            </a:r>
          </a:p>
          <a:p>
            <a:pPr eaLnBrk="1" hangingPunct="1"/>
            <a:endParaRPr lang="en-US"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ko-KR" smtClean="0">
                <a:ea typeface="굴림" pitchFamily="50" charset="-127"/>
              </a:rPr>
              <a:t>ITERATOR</a:t>
            </a:r>
            <a:r>
              <a:rPr lang="en-US" smtClean="0"/>
              <a:t> Pattern</a:t>
            </a:r>
          </a:p>
        </p:txBody>
      </p:sp>
      <p:graphicFrame>
        <p:nvGraphicFramePr>
          <p:cNvPr id="220163" name="Group 3"/>
          <p:cNvGraphicFramePr>
            <a:graphicFrameLocks noGrp="1"/>
          </p:cNvGraphicFramePr>
          <p:nvPr>
            <p:ph idx="1"/>
          </p:nvPr>
        </p:nvGraphicFramePr>
        <p:xfrm>
          <a:off x="457200" y="1600200"/>
          <a:ext cx="8229600" cy="4701542"/>
        </p:xfrm>
        <a:graphic>
          <a:graphicData uri="http://schemas.openxmlformats.org/drawingml/2006/table">
            <a:tbl>
              <a:tblPr/>
              <a:tblGrid>
                <a:gridCol w="4114800"/>
                <a:gridCol w="4114800"/>
              </a:tblGrid>
              <a:tr h="533400">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dirty="0" smtClean="0">
                          <a:ln>
                            <a:noFill/>
                          </a:ln>
                          <a:solidFill>
                            <a:schemeClr val="tx1"/>
                          </a:solidFill>
                          <a:effectLst/>
                          <a:latin typeface="Tahoma" pitchFamily="34" charset="0"/>
                          <a:ea typeface="굴림" pitchFamily="50" charset="-127"/>
                        </a:rPr>
                        <a:t>Name in Design Pattern</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Actual Name</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r>
              <a:tr h="452438">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Aggregate</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List</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ConcreteAggregate</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LinkedList</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Iterator</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ListIterator</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ConcreteIternator</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An anonymous class that implements the ListIterator interface type</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createIterator()</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dirty="0" err="1" smtClean="0">
                          <a:ln>
                            <a:noFill/>
                          </a:ln>
                          <a:solidFill>
                            <a:schemeClr val="tx1"/>
                          </a:solidFill>
                          <a:effectLst/>
                          <a:latin typeface="Tahoma" pitchFamily="34" charset="0"/>
                          <a:ea typeface="굴림" pitchFamily="50" charset="-127"/>
                        </a:rPr>
                        <a:t>listIterator</a:t>
                      </a:r>
                      <a:r>
                        <a:rPr kumimoji="0" lang="en-US" altLang="ko-KR" sz="2000" b="0" i="0" u="none" strike="noStrike" cap="none" normalizeH="0" baseline="0" dirty="0" smtClean="0">
                          <a:ln>
                            <a:noFill/>
                          </a:ln>
                          <a:solidFill>
                            <a:schemeClr val="tx1"/>
                          </a:solidFill>
                          <a:effectLst/>
                          <a:latin typeface="Tahoma" pitchFamily="34" charset="0"/>
                          <a:ea typeface="굴림" pitchFamily="50" charset="-127"/>
                        </a:rPr>
                        <a:t>()</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next()</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next()</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isDone()</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Opposite of hasNext()</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currentItem()</a:t>
                      </a:r>
                      <a:endParaRPr kumimoji="0" lang="en-US" sz="20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Tx/>
                        <a:buFont typeface="Wingdings" pitchFamily="2" charset="2"/>
                        <a:buNone/>
                        <a:tabLst/>
                      </a:pPr>
                      <a:r>
                        <a:rPr kumimoji="0" lang="en-US" altLang="ko-KR" sz="2000" b="0" i="0" u="none" strike="noStrike" cap="none" normalizeH="0" baseline="0" smtClean="0">
                          <a:ln>
                            <a:noFill/>
                          </a:ln>
                          <a:solidFill>
                            <a:schemeClr val="tx1"/>
                          </a:solidFill>
                          <a:effectLst/>
                          <a:latin typeface="Tahoma" pitchFamily="34" charset="0"/>
                          <a:ea typeface="굴림" pitchFamily="50" charset="-127"/>
                        </a:rPr>
                        <a:t>Return value of next()</a:t>
                      </a:r>
                      <a:endParaRPr kumimoji="0" lang="en-US"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smtClean="0"/>
              <a:t>Iterators </a:t>
            </a:r>
          </a:p>
        </p:txBody>
      </p:sp>
      <p:pic>
        <p:nvPicPr>
          <p:cNvPr id="47107" name="Picture 3" descr="Ch5_19"/>
          <p:cNvPicPr>
            <a:picLocks noGrp="1" noChangeAspect="1" noChangeArrowheads="1"/>
          </p:cNvPicPr>
          <p:nvPr>
            <p:ph idx="1"/>
          </p:nvPr>
        </p:nvPicPr>
        <p:blipFill>
          <a:blip r:embed="rId2" cstate="print"/>
          <a:srcRect/>
          <a:stretch>
            <a:fillRect/>
          </a:stretch>
        </p:blipFill>
        <p:spPr>
          <a:xfrm>
            <a:off x="1985963" y="1895475"/>
            <a:ext cx="5172075" cy="3932238"/>
          </a:xfrm>
          <a:noFill/>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smtClean="0"/>
              <a:t>Iterators </a:t>
            </a:r>
          </a:p>
        </p:txBody>
      </p:sp>
      <p:sp>
        <p:nvSpPr>
          <p:cNvPr id="48131" name="Rectangle 3"/>
          <p:cNvSpPr>
            <a:spLocks noGrp="1" noChangeArrowheads="1"/>
          </p:cNvSpPr>
          <p:nvPr>
            <p:ph type="body" idx="1"/>
          </p:nvPr>
        </p:nvSpPr>
        <p:spPr>
          <a:xfrm>
            <a:off x="228600" y="1600200"/>
            <a:ext cx="8686800" cy="4525963"/>
          </a:xfrm>
        </p:spPr>
        <p:txBody>
          <a:bodyPr/>
          <a:lstStyle/>
          <a:p>
            <a:pPr eaLnBrk="1" hangingPunct="1">
              <a:lnSpc>
                <a:spcPct val="90000"/>
              </a:lnSpc>
            </a:pPr>
            <a:r>
              <a:rPr lang="en-US" dirty="0" smtClean="0"/>
              <a:t>Use standard </a:t>
            </a:r>
            <a:r>
              <a:rPr lang="en-US" dirty="0" err="1" smtClean="0"/>
              <a:t>Iterator</a:t>
            </a:r>
            <a:r>
              <a:rPr lang="en-US" dirty="0" smtClean="0"/>
              <a:t> interface type</a:t>
            </a:r>
            <a:br>
              <a:rPr lang="en-US" dirty="0" smtClean="0"/>
            </a:br>
            <a:r>
              <a:rPr lang="en-US" sz="2400" dirty="0" smtClean="0"/>
              <a:t>public interface </a:t>
            </a:r>
            <a:r>
              <a:rPr lang="en-US" sz="2400" dirty="0" err="1" smtClean="0"/>
              <a:t>Iterator</a:t>
            </a:r>
            <a:r>
              <a:rPr lang="en-US" altLang="ko-KR" sz="2400" dirty="0" smtClean="0">
                <a:ea typeface="굴림" pitchFamily="50" charset="-127"/>
              </a:rPr>
              <a:t>&lt;E&gt;</a:t>
            </a:r>
          </a:p>
          <a:p>
            <a:pPr eaLnBrk="1" hangingPunct="1">
              <a:lnSpc>
                <a:spcPct val="90000"/>
              </a:lnSpc>
              <a:buFont typeface="Wingdings" pitchFamily="2" charset="2"/>
              <a:buNone/>
            </a:pPr>
            <a:r>
              <a:rPr lang="en-US" altLang="ko-KR" sz="2400" dirty="0" smtClean="0">
                <a:ea typeface="굴림" pitchFamily="50" charset="-127"/>
              </a:rPr>
              <a:t>   </a:t>
            </a:r>
            <a:r>
              <a:rPr lang="en-US" sz="2400" dirty="0" smtClean="0"/>
              <a:t>{</a:t>
            </a:r>
            <a:br>
              <a:rPr lang="en-US" sz="2400" dirty="0" smtClean="0"/>
            </a:br>
            <a:r>
              <a:rPr lang="en-US" sz="2400" dirty="0" smtClean="0"/>
              <a:t>   </a:t>
            </a:r>
            <a:r>
              <a:rPr lang="en-US" sz="2400" dirty="0" err="1" smtClean="0"/>
              <a:t>boolean</a:t>
            </a:r>
            <a:r>
              <a:rPr lang="en-US" sz="2400" dirty="0" smtClean="0"/>
              <a:t> </a:t>
            </a:r>
            <a:r>
              <a:rPr lang="en-US" sz="2400" dirty="0" err="1" smtClean="0"/>
              <a:t>hasNext</a:t>
            </a:r>
            <a:r>
              <a:rPr lang="en-US" sz="2400" dirty="0" smtClean="0"/>
              <a:t>();</a:t>
            </a:r>
            <a:br>
              <a:rPr lang="en-US" sz="2400" dirty="0" smtClean="0"/>
            </a:br>
            <a:r>
              <a:rPr lang="en-US" sz="2400" dirty="0" smtClean="0"/>
              <a:t>   </a:t>
            </a:r>
            <a:r>
              <a:rPr lang="en-US" altLang="ko-KR" sz="2400" dirty="0" smtClean="0">
                <a:ea typeface="굴림" pitchFamily="50" charset="-127"/>
              </a:rPr>
              <a:t>E</a:t>
            </a:r>
            <a:r>
              <a:rPr lang="en-US" sz="2400" dirty="0" smtClean="0"/>
              <a:t> next();</a:t>
            </a:r>
            <a:br>
              <a:rPr lang="en-US" sz="2400" dirty="0" smtClean="0"/>
            </a:br>
            <a:r>
              <a:rPr lang="en-US" sz="2400" dirty="0" smtClean="0"/>
              <a:t>   void remove();</a:t>
            </a:r>
            <a:br>
              <a:rPr lang="en-US" sz="2400" dirty="0" smtClean="0"/>
            </a:br>
            <a:r>
              <a:rPr lang="en-US" sz="2400" dirty="0" smtClean="0"/>
              <a:t>} </a:t>
            </a:r>
          </a:p>
          <a:p>
            <a:pPr lvl="1" eaLnBrk="1" hangingPunct="1">
              <a:lnSpc>
                <a:spcPct val="90000"/>
              </a:lnSpc>
            </a:pPr>
            <a:r>
              <a:rPr lang="en-US" dirty="0" smtClean="0"/>
              <a:t>remove is "optional operation" (see </a:t>
            </a:r>
            <a:r>
              <a:rPr lang="en-US" dirty="0" err="1" smtClean="0"/>
              <a:t>ch</a:t>
            </a:r>
            <a:r>
              <a:rPr lang="en-US" dirty="0" smtClean="0"/>
              <a:t>. 8) </a:t>
            </a:r>
          </a:p>
          <a:p>
            <a:pPr lvl="2" eaLnBrk="1" hangingPunct="1">
              <a:lnSpc>
                <a:spcPct val="90000"/>
              </a:lnSpc>
            </a:pPr>
            <a:r>
              <a:rPr lang="en-US" dirty="0" smtClean="0"/>
              <a:t>implement to throw </a:t>
            </a:r>
            <a:r>
              <a:rPr lang="en-US" dirty="0" err="1" smtClean="0"/>
              <a:t>Unsupported</a:t>
            </a:r>
            <a:r>
              <a:rPr lang="en-US" altLang="ko-KR" dirty="0" err="1" smtClean="0">
                <a:ea typeface="굴림" pitchFamily="50" charset="-127"/>
              </a:rPr>
              <a:t>Operation</a:t>
            </a:r>
            <a:r>
              <a:rPr lang="en-US" dirty="0" err="1" smtClean="0"/>
              <a:t>Exception</a:t>
            </a:r>
            <a:r>
              <a:rPr lang="en-US" dirty="0" smtClean="0"/>
              <a:t> </a:t>
            </a:r>
          </a:p>
          <a:p>
            <a:pPr lvl="1" eaLnBrk="1" hangingPunct="1">
              <a:lnSpc>
                <a:spcPct val="90000"/>
              </a:lnSpc>
            </a:pPr>
            <a:r>
              <a:rPr lang="en-US" dirty="0" smtClean="0"/>
              <a:t>implement </a:t>
            </a:r>
            <a:r>
              <a:rPr lang="en-US" dirty="0" err="1" smtClean="0"/>
              <a:t>hasNext</a:t>
            </a:r>
            <a:r>
              <a:rPr lang="en-US" dirty="0" smtClean="0"/>
              <a:t>/next manually to show inner workings </a:t>
            </a:r>
          </a:p>
          <a:p>
            <a:pPr lvl="1" eaLnBrk="1" hangingPunct="1">
              <a:lnSpc>
                <a:spcPct val="90000"/>
              </a:lnSpc>
            </a:pPr>
            <a:r>
              <a:rPr lang="en-US" dirty="0" smtClean="0">
                <a:hlinkClick r:id="rId2" action="ppaction://hlinkfile"/>
              </a:rPr>
              <a:t>Ch5/invoice/Invoice.java</a:t>
            </a:r>
            <a:r>
              <a:rPr lang="en-US" dirty="0" smtClean="0"/>
              <a:t> </a:t>
            </a:r>
            <a:endParaRPr lang="en-US" sz="20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mtClean="0"/>
              <a:t>Formatting Invoices </a:t>
            </a:r>
          </a:p>
        </p:txBody>
      </p:sp>
      <p:sp>
        <p:nvSpPr>
          <p:cNvPr id="292867" name="Rectangle 3"/>
          <p:cNvSpPr>
            <a:spLocks noGrp="1" noChangeArrowheads="1"/>
          </p:cNvSpPr>
          <p:nvPr>
            <p:ph type="body" idx="1"/>
          </p:nvPr>
        </p:nvSpPr>
        <p:spPr/>
        <p:txBody>
          <a:bodyPr/>
          <a:lstStyle/>
          <a:p>
            <a:pPr eaLnBrk="1" hangingPunct="1"/>
            <a:r>
              <a:rPr lang="en-US" smtClean="0"/>
              <a:t>Simple format: dump into text area </a:t>
            </a:r>
          </a:p>
          <a:p>
            <a:pPr lvl="1" eaLnBrk="1" hangingPunct="1"/>
            <a:r>
              <a:rPr lang="en-US" smtClean="0"/>
              <a:t>May not be good enough</a:t>
            </a:r>
          </a:p>
          <a:p>
            <a:pPr eaLnBrk="1" hangingPunct="1">
              <a:buFont typeface="Wingdings" pitchFamily="2" charset="2"/>
              <a:buNone/>
            </a:pPr>
            <a:r>
              <a:rPr lang="en-US" u="sng" smtClean="0"/>
              <a:t>OR </a:t>
            </a:r>
            <a:endParaRPr lang="en-US" altLang="ko-KR" u="sng" smtClean="0">
              <a:ea typeface="굴림" pitchFamily="50" charset="-127"/>
            </a:endParaRPr>
          </a:p>
          <a:p>
            <a:pPr eaLnBrk="1" hangingPunct="1"/>
            <a:r>
              <a:rPr lang="en-US" smtClean="0"/>
              <a:t>Invoice on a Web page?</a:t>
            </a:r>
          </a:p>
          <a:p>
            <a:pPr lvl="1" eaLnBrk="1" hangingPunct="1"/>
            <a:r>
              <a:rPr lang="en-US" smtClean="0"/>
              <a:t>E.g. HTML tags for display in browser </a:t>
            </a:r>
          </a:p>
          <a:p>
            <a:pPr eaLnBrk="1" hangingPunct="1">
              <a:buFont typeface="Wingdings" pitchFamily="2" charset="2"/>
              <a:buNone/>
            </a:pPr>
            <a:r>
              <a:rPr lang="en-US" smtClean="0">
                <a:sym typeface="Wingdings" pitchFamily="2" charset="2"/>
              </a:rPr>
              <a:t></a:t>
            </a:r>
            <a:r>
              <a:rPr lang="en-US" smtClean="0"/>
              <a:t>Want to allow for multiple formatting algorithms </a:t>
            </a:r>
          </a:p>
          <a:p>
            <a:pPr eaLnBrk="1" hangingPunct="1">
              <a:buFont typeface="Wingdings" pitchFamily="2" charset="2"/>
              <a:buNone/>
            </a:pPr>
            <a:endParaRPr lang="en-US" smtClean="0"/>
          </a:p>
          <a:p>
            <a:pPr eaLnBrk="1" hangingPunct="1">
              <a:buFont typeface="Wingdings" pitchFamily="2" charset="2"/>
              <a:buNone/>
            </a:pPr>
            <a:r>
              <a:rPr lang="en-US" altLang="ko-KR" smtClean="0">
                <a:ea typeface="굴림" pitchFamily="50" charset="-127"/>
                <a:sym typeface="Wingdings" pitchFamily="2" charset="2"/>
              </a:rPr>
              <a:t></a:t>
            </a:r>
            <a:r>
              <a:rPr lang="en-US" smtClean="0"/>
              <a:t>STRATEGY pattern </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286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ko-KR" sz="4000" smtClean="0">
                <a:ea typeface="굴림" pitchFamily="50" charset="-127"/>
              </a:rPr>
              <a:t>STRATEGY</a:t>
            </a:r>
            <a:r>
              <a:rPr lang="en-US" sz="4000" smtClean="0"/>
              <a:t> Pattern</a:t>
            </a:r>
            <a:br>
              <a:rPr lang="en-US" sz="4000" smtClean="0"/>
            </a:br>
            <a:r>
              <a:rPr lang="en-US" sz="3200" smtClean="0"/>
              <a:t>Layout Managers</a:t>
            </a:r>
            <a:r>
              <a:rPr lang="en-US" sz="4000" smtClean="0"/>
              <a:t> </a:t>
            </a:r>
          </a:p>
        </p:txBody>
      </p:sp>
      <p:sp>
        <p:nvSpPr>
          <p:cNvPr id="50179" name="Rectangle 3"/>
          <p:cNvSpPr>
            <a:spLocks noGrp="1" noChangeArrowheads="1"/>
          </p:cNvSpPr>
          <p:nvPr>
            <p:ph type="body" idx="1"/>
          </p:nvPr>
        </p:nvSpPr>
        <p:spPr>
          <a:xfrm>
            <a:off x="457200" y="1600200"/>
            <a:ext cx="8382000" cy="4876800"/>
          </a:xfrm>
        </p:spPr>
        <p:txBody>
          <a:bodyPr/>
          <a:lstStyle/>
          <a:p>
            <a:pPr eaLnBrk="1" hangingPunct="1">
              <a:lnSpc>
                <a:spcPct val="90000"/>
              </a:lnSpc>
            </a:pPr>
            <a:r>
              <a:rPr lang="en-US" altLang="ko-KR" smtClean="0">
                <a:ea typeface="굴림" pitchFamily="50" charset="-127"/>
              </a:rPr>
              <a:t>What if we need to specify pixel position of components when</a:t>
            </a:r>
          </a:p>
          <a:p>
            <a:pPr lvl="1" eaLnBrk="1" hangingPunct="1">
              <a:lnSpc>
                <a:spcPct val="90000"/>
              </a:lnSpc>
            </a:pPr>
            <a:r>
              <a:rPr lang="en-US" smtClean="0"/>
              <a:t>User interfaces </a:t>
            </a:r>
            <a:r>
              <a:rPr lang="en-US" altLang="ko-KR" smtClean="0">
                <a:ea typeface="굴림" pitchFamily="50" charset="-127"/>
              </a:rPr>
              <a:t>are </a:t>
            </a:r>
            <a:r>
              <a:rPr lang="en-US" smtClean="0"/>
              <a:t>made up of </a:t>
            </a:r>
            <a:r>
              <a:rPr lang="en-US" altLang="ko-KR" smtClean="0">
                <a:ea typeface="굴림" pitchFamily="50" charset="-127"/>
              </a:rPr>
              <a:t>use interface </a:t>
            </a:r>
            <a:r>
              <a:rPr lang="en-US" i="1" smtClean="0"/>
              <a:t>components</a:t>
            </a:r>
            <a:r>
              <a:rPr lang="en-US" smtClean="0"/>
              <a:t> </a:t>
            </a:r>
          </a:p>
          <a:p>
            <a:pPr lvl="1" eaLnBrk="1" hangingPunct="1">
              <a:lnSpc>
                <a:spcPct val="90000"/>
              </a:lnSpc>
            </a:pPr>
            <a:r>
              <a:rPr lang="en-US" smtClean="0"/>
              <a:t>Components </a:t>
            </a:r>
            <a:r>
              <a:rPr lang="en-US" altLang="ko-KR" smtClean="0">
                <a:ea typeface="굴림" pitchFamily="50" charset="-127"/>
              </a:rPr>
              <a:t>are </a:t>
            </a:r>
            <a:r>
              <a:rPr lang="en-US" smtClean="0"/>
              <a:t>placed in </a:t>
            </a:r>
            <a:r>
              <a:rPr lang="en-US" i="1" smtClean="0"/>
              <a:t>containers</a:t>
            </a:r>
            <a:r>
              <a:rPr lang="en-US" smtClean="0"/>
              <a:t> </a:t>
            </a:r>
          </a:p>
          <a:p>
            <a:pPr eaLnBrk="1" hangingPunct="1">
              <a:lnSpc>
                <a:spcPct val="90000"/>
              </a:lnSpc>
            </a:pPr>
            <a:r>
              <a:rPr lang="en-US" smtClean="0"/>
              <a:t>Swing doesn't use hard-coded pixel coordinates</a:t>
            </a:r>
            <a:r>
              <a:rPr lang="en-US" altLang="ko-KR" smtClean="0">
                <a:ea typeface="굴림" pitchFamily="50" charset="-127"/>
              </a:rPr>
              <a:t> for each component.</a:t>
            </a:r>
            <a:r>
              <a:rPr lang="en-US" smtClean="0"/>
              <a:t> </a:t>
            </a:r>
          </a:p>
          <a:p>
            <a:pPr lvl="1" eaLnBrk="1" hangingPunct="1">
              <a:lnSpc>
                <a:spcPct val="90000"/>
              </a:lnSpc>
            </a:pPr>
            <a:r>
              <a:rPr lang="en-US" smtClean="0"/>
              <a:t>Advantages: </a:t>
            </a:r>
          </a:p>
          <a:p>
            <a:pPr lvl="2" eaLnBrk="1" hangingPunct="1">
              <a:lnSpc>
                <a:spcPct val="90000"/>
              </a:lnSpc>
            </a:pPr>
            <a:r>
              <a:rPr lang="en-US" smtClean="0"/>
              <a:t>Can switch </a:t>
            </a:r>
            <a:r>
              <a:rPr lang="en-US" altLang="ko-KR" smtClean="0">
                <a:ea typeface="굴림" pitchFamily="50" charset="-127"/>
              </a:rPr>
              <a:t>between various </a:t>
            </a:r>
            <a:r>
              <a:rPr lang="en-US" smtClean="0"/>
              <a:t>"look and feel" </a:t>
            </a:r>
          </a:p>
          <a:p>
            <a:pPr lvl="2" eaLnBrk="1" hangingPunct="1">
              <a:lnSpc>
                <a:spcPct val="90000"/>
              </a:lnSpc>
            </a:pPr>
            <a:r>
              <a:rPr lang="en-US" smtClean="0"/>
              <a:t>Can internationalize strings </a:t>
            </a:r>
          </a:p>
          <a:p>
            <a:pPr eaLnBrk="1" hangingPunct="1">
              <a:lnSpc>
                <a:spcPct val="90000"/>
              </a:lnSpc>
            </a:pPr>
            <a:r>
              <a:rPr lang="en-US" smtClean="0"/>
              <a:t>Layout manager </a:t>
            </a:r>
            <a:r>
              <a:rPr lang="en-US" altLang="ko-KR" smtClean="0">
                <a:ea typeface="굴림" pitchFamily="50" charset="-127"/>
              </a:rPr>
              <a:t>arranges the components in a container.</a:t>
            </a:r>
            <a:r>
              <a:rPr lang="en-US" altLang="ko-KR" sz="2400" smtClean="0">
                <a:ea typeface="굴림" pitchFamily="50" charset="-127"/>
              </a:rPr>
              <a:t> </a:t>
            </a:r>
            <a:endParaRPr lang="en-US" sz="2400" smtClean="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z="3600" smtClean="0"/>
              <a:t>Goal is to build an invoice.</a:t>
            </a:r>
          </a:p>
        </p:txBody>
      </p:sp>
      <p:sp>
        <p:nvSpPr>
          <p:cNvPr id="6147" name="Content Placeholder 2"/>
          <p:cNvSpPr>
            <a:spLocks noGrp="1"/>
          </p:cNvSpPr>
          <p:nvPr>
            <p:ph idx="1"/>
          </p:nvPr>
        </p:nvSpPr>
        <p:spPr/>
        <p:txBody>
          <a:bodyPr/>
          <a:lstStyle/>
          <a:p>
            <a:pPr eaLnBrk="1" hangingPunct="1"/>
            <a:r>
              <a:rPr lang="en-US" sz="2000" smtClean="0"/>
              <a:t>A GUI that allows a user to select one or more products and the invoice keeps computing the total cost along with any discounts.</a:t>
            </a:r>
          </a:p>
          <a:p>
            <a:pPr eaLnBrk="1" hangingPunct="1"/>
            <a:endParaRPr lang="en-US" sz="2000" smtClean="0"/>
          </a:p>
          <a:p>
            <a:pPr eaLnBrk="1" hangingPunct="1"/>
            <a:endParaRPr lang="en-US" sz="2000" smtClean="0"/>
          </a:p>
          <a:p>
            <a:pPr lvl="1" eaLnBrk="1" hangingPunct="1"/>
            <a:r>
              <a:rPr lang="en-US" sz="1600" smtClean="0"/>
              <a:t>We will use this to study some patterns in Java.  </a:t>
            </a:r>
            <a:endParaRPr lang="en-US" sz="140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ko-KR" sz="4000" smtClean="0">
                <a:ea typeface="굴림" pitchFamily="50" charset="-127"/>
              </a:rPr>
              <a:t>STRATEGY</a:t>
            </a:r>
            <a:r>
              <a:rPr lang="en-US" sz="4000" smtClean="0"/>
              <a:t> Pattern</a:t>
            </a:r>
            <a:br>
              <a:rPr lang="en-US" sz="4000" smtClean="0"/>
            </a:br>
            <a:r>
              <a:rPr lang="en-US" sz="3200" smtClean="0"/>
              <a:t>Layout Managers</a:t>
            </a:r>
          </a:p>
        </p:txBody>
      </p:sp>
      <p:sp>
        <p:nvSpPr>
          <p:cNvPr id="51203" name="Rectangle 3"/>
          <p:cNvSpPr>
            <a:spLocks noGrp="1" noChangeArrowheads="1"/>
          </p:cNvSpPr>
          <p:nvPr>
            <p:ph type="body" idx="1"/>
          </p:nvPr>
        </p:nvSpPr>
        <p:spPr/>
        <p:txBody>
          <a:bodyPr/>
          <a:lstStyle/>
          <a:p>
            <a:pPr eaLnBrk="1" hangingPunct="1"/>
            <a:r>
              <a:rPr lang="en-US" smtClean="0"/>
              <a:t>FlowLayout: left to right, start new row when full </a:t>
            </a:r>
          </a:p>
          <a:p>
            <a:pPr eaLnBrk="1" hangingPunct="1"/>
            <a:r>
              <a:rPr lang="en-US" smtClean="0"/>
              <a:t>BoxLayout: left to right or top to bottom </a:t>
            </a:r>
          </a:p>
          <a:p>
            <a:pPr eaLnBrk="1" hangingPunct="1"/>
            <a:r>
              <a:rPr lang="en-US" smtClean="0"/>
              <a:t>BorderLayout: 5 areas, Center, North, South, East, West </a:t>
            </a:r>
          </a:p>
          <a:p>
            <a:pPr eaLnBrk="1" hangingPunct="1"/>
            <a:r>
              <a:rPr lang="en-US" smtClean="0"/>
              <a:t>GridLayout: grid, all components have same size </a:t>
            </a:r>
          </a:p>
          <a:p>
            <a:pPr eaLnBrk="1" hangingPunct="1"/>
            <a:r>
              <a:rPr lang="en-US" smtClean="0"/>
              <a:t>GridBagLayout: the rows &amp; columns can have different sizes and components can span multiple rows and columns</a:t>
            </a: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ko-KR" sz="4000" smtClean="0">
                <a:ea typeface="굴림" pitchFamily="50" charset="-127"/>
              </a:rPr>
              <a:t>STRATEGY</a:t>
            </a:r>
            <a:r>
              <a:rPr lang="en-US" sz="4000" smtClean="0"/>
              <a:t> Pattern</a:t>
            </a:r>
            <a:br>
              <a:rPr lang="en-US" sz="4000" smtClean="0"/>
            </a:br>
            <a:r>
              <a:rPr lang="en-US" sz="3200" smtClean="0"/>
              <a:t>Layout Managers</a:t>
            </a:r>
          </a:p>
        </p:txBody>
      </p:sp>
      <p:pic>
        <p:nvPicPr>
          <p:cNvPr id="52227" name="Picture 3" descr="Ch5_06"/>
          <p:cNvPicPr>
            <a:picLocks noGrp="1" noChangeAspect="1" noChangeArrowheads="1"/>
          </p:cNvPicPr>
          <p:nvPr>
            <p:ph idx="1"/>
          </p:nvPr>
        </p:nvPicPr>
        <p:blipFill>
          <a:blip r:embed="rId2" cstate="print"/>
          <a:srcRect/>
          <a:stretch>
            <a:fillRect/>
          </a:stretch>
        </p:blipFill>
        <p:spPr>
          <a:xfrm>
            <a:off x="1460500" y="1600200"/>
            <a:ext cx="6223000" cy="4525963"/>
          </a:xfrm>
          <a:noFill/>
        </p:spPr>
      </p:pic>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ko-KR" sz="4000" smtClean="0">
                <a:ea typeface="굴림" pitchFamily="50" charset="-127"/>
              </a:rPr>
              <a:t>STRATEGY</a:t>
            </a:r>
            <a:r>
              <a:rPr lang="en-US" sz="4000" smtClean="0"/>
              <a:t> Pattern</a:t>
            </a:r>
            <a:br>
              <a:rPr lang="en-US" sz="4000" smtClean="0"/>
            </a:br>
            <a:r>
              <a:rPr lang="en-US" sz="3200" smtClean="0"/>
              <a:t>Layout Managers</a:t>
            </a:r>
          </a:p>
        </p:txBody>
      </p:sp>
      <p:sp>
        <p:nvSpPr>
          <p:cNvPr id="53251" name="Rectangle 3"/>
          <p:cNvSpPr>
            <a:spLocks noGrp="1" noChangeArrowheads="1"/>
          </p:cNvSpPr>
          <p:nvPr>
            <p:ph type="body" idx="1"/>
          </p:nvPr>
        </p:nvSpPr>
        <p:spPr/>
        <p:txBody>
          <a:bodyPr/>
          <a:lstStyle/>
          <a:p>
            <a:pPr eaLnBrk="1" hangingPunct="1"/>
            <a:r>
              <a:rPr lang="en-US" altLang="ko-KR" smtClean="0">
                <a:ea typeface="굴림" pitchFamily="50" charset="-127"/>
              </a:rPr>
              <a:t>Panel</a:t>
            </a:r>
          </a:p>
          <a:p>
            <a:pPr lvl="1" eaLnBrk="1" hangingPunct="1"/>
            <a:r>
              <a:rPr lang="en-US" smtClean="0"/>
              <a:t>Set layout manager</a:t>
            </a:r>
            <a:br>
              <a:rPr lang="en-US" smtClean="0"/>
            </a:br>
            <a:r>
              <a:rPr lang="en-US" smtClean="0"/>
              <a:t>JPanel keyPanel = new JPanel();</a:t>
            </a:r>
            <a:br>
              <a:rPr lang="en-US" smtClean="0"/>
            </a:br>
            <a:r>
              <a:rPr lang="en-US" smtClean="0"/>
              <a:t>keyPanel.setLayout(new GridLayout(4, 3));</a:t>
            </a:r>
          </a:p>
          <a:p>
            <a:pPr eaLnBrk="1" hangingPunct="1"/>
            <a:endParaRPr lang="en-US" altLang="ko-KR" sz="2400" smtClean="0">
              <a:ea typeface="굴림" pitchFamily="50" charset="-127"/>
            </a:endParaRPr>
          </a:p>
          <a:p>
            <a:pPr lvl="1" eaLnBrk="1" hangingPunct="1"/>
            <a:r>
              <a:rPr lang="en-US" smtClean="0"/>
              <a:t>Add components</a:t>
            </a:r>
            <a:br>
              <a:rPr lang="en-US" smtClean="0"/>
            </a:br>
            <a:r>
              <a:rPr lang="en-US" smtClean="0"/>
              <a:t>for (int i = 0; i &lt; 12; i++)</a:t>
            </a:r>
            <a:br>
              <a:rPr lang="en-US" smtClean="0"/>
            </a:br>
            <a:r>
              <a:rPr lang="en-US" altLang="ko-KR" smtClean="0">
                <a:ea typeface="굴림" pitchFamily="50" charset="-127"/>
              </a:rPr>
              <a:t>{</a:t>
            </a:r>
          </a:p>
          <a:p>
            <a:pPr lvl="1" eaLnBrk="1" hangingPunct="1">
              <a:buFont typeface="Wingdings" pitchFamily="2" charset="2"/>
              <a:buNone/>
            </a:pPr>
            <a:r>
              <a:rPr lang="en-US" altLang="ko-KR" smtClean="0">
                <a:ea typeface="굴림" pitchFamily="50" charset="-127"/>
              </a:rPr>
              <a:t>		</a:t>
            </a:r>
            <a:r>
              <a:rPr lang="en-US" smtClean="0"/>
              <a:t>   keyPanel.add(button[i]); </a:t>
            </a:r>
            <a:br>
              <a:rPr lang="en-US" smtClean="0"/>
            </a:br>
            <a:r>
              <a:rPr lang="en-US" altLang="ko-KR" smtClean="0">
                <a:ea typeface="굴림" pitchFamily="50" charset="-127"/>
              </a:rPr>
              <a:t>} //end for</a:t>
            </a:r>
            <a:endParaRPr lang="en-US" smtClean="0"/>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ko-KR" sz="4000" smtClean="0">
                <a:ea typeface="굴림" pitchFamily="50" charset="-127"/>
              </a:rPr>
              <a:t>STRATEGY</a:t>
            </a:r>
            <a:r>
              <a:rPr lang="en-US" sz="4000" smtClean="0"/>
              <a:t> Pattern</a:t>
            </a:r>
            <a:br>
              <a:rPr lang="en-US" sz="4000" smtClean="0"/>
            </a:br>
            <a:r>
              <a:rPr lang="en-US" sz="3200" smtClean="0"/>
              <a:t>Layout Managers</a:t>
            </a:r>
          </a:p>
        </p:txBody>
      </p:sp>
      <p:pic>
        <p:nvPicPr>
          <p:cNvPr id="54275" name="Picture 3" descr="Ch5_07"/>
          <p:cNvPicPr>
            <a:picLocks noGrp="1" noChangeAspect="1" noChangeArrowheads="1"/>
          </p:cNvPicPr>
          <p:nvPr>
            <p:ph idx="1"/>
          </p:nvPr>
        </p:nvPicPr>
        <p:blipFill>
          <a:blip r:embed="rId2" cstate="print"/>
          <a:srcRect/>
          <a:stretch>
            <a:fillRect/>
          </a:stretch>
        </p:blipFill>
        <p:spPr>
          <a:xfrm>
            <a:off x="1828800" y="2047875"/>
            <a:ext cx="5486400" cy="3629025"/>
          </a:xfrm>
          <a:noFill/>
        </p:spPr>
      </p:pic>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ltLang="ko-KR" sz="4000" smtClean="0">
                <a:ea typeface="굴림" pitchFamily="50" charset="-127"/>
              </a:rPr>
              <a:t>STRATEGY</a:t>
            </a:r>
            <a:r>
              <a:rPr lang="en-US" sz="4000" smtClean="0"/>
              <a:t> Pattern</a:t>
            </a:r>
            <a:br>
              <a:rPr lang="en-US" sz="4000" smtClean="0"/>
            </a:br>
            <a:r>
              <a:rPr lang="en-US" altLang="ko-KR" sz="3200" smtClean="0">
                <a:ea typeface="굴림" pitchFamily="50" charset="-127"/>
              </a:rPr>
              <a:t>(Ex) </a:t>
            </a:r>
            <a:r>
              <a:rPr lang="en-US" sz="3200" smtClean="0"/>
              <a:t>Voice Mail System GUI</a:t>
            </a:r>
            <a:r>
              <a:rPr lang="en-US" sz="4000" smtClean="0"/>
              <a:t> </a:t>
            </a:r>
          </a:p>
        </p:txBody>
      </p:sp>
      <p:sp>
        <p:nvSpPr>
          <p:cNvPr id="55299" name="Rectangle 3"/>
          <p:cNvSpPr>
            <a:spLocks noGrp="1" noChangeArrowheads="1"/>
          </p:cNvSpPr>
          <p:nvPr>
            <p:ph type="body" idx="1"/>
          </p:nvPr>
        </p:nvSpPr>
        <p:spPr/>
        <p:txBody>
          <a:bodyPr/>
          <a:lstStyle/>
          <a:p>
            <a:pPr eaLnBrk="1" hangingPunct="1"/>
            <a:r>
              <a:rPr lang="en-US" smtClean="0"/>
              <a:t>Same backend as text-based system</a:t>
            </a:r>
          </a:p>
          <a:p>
            <a:pPr eaLnBrk="1" hangingPunct="1"/>
            <a:r>
              <a:rPr lang="en-US" smtClean="0"/>
              <a:t>Only Telephone class changes </a:t>
            </a:r>
          </a:p>
          <a:p>
            <a:pPr eaLnBrk="1" hangingPunct="1"/>
            <a:r>
              <a:rPr lang="en-US" smtClean="0"/>
              <a:t>Buttons for keypad </a:t>
            </a:r>
          </a:p>
          <a:p>
            <a:pPr eaLnBrk="1" hangingPunct="1"/>
            <a:r>
              <a:rPr lang="en-US" smtClean="0"/>
              <a:t>Text areas for microphone, speaker </a:t>
            </a: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smtClean="0"/>
              <a:t>Formatting Invoices</a:t>
            </a:r>
          </a:p>
        </p:txBody>
      </p:sp>
      <p:pic>
        <p:nvPicPr>
          <p:cNvPr id="56323" name="Picture 3" descr="Ch5_21"/>
          <p:cNvPicPr>
            <a:picLocks noGrp="1" noChangeAspect="1" noChangeArrowheads="1"/>
          </p:cNvPicPr>
          <p:nvPr>
            <p:ph idx="1"/>
          </p:nvPr>
        </p:nvPicPr>
        <p:blipFill>
          <a:blip r:embed="rId2" cstate="print"/>
          <a:srcRect/>
          <a:stretch>
            <a:fillRect/>
          </a:stretch>
        </p:blipFill>
        <p:spPr>
          <a:xfrm>
            <a:off x="1905000" y="2047875"/>
            <a:ext cx="5334000" cy="3629025"/>
          </a:xfrm>
          <a:noFill/>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smtClean="0"/>
              <a:t>Formatting Invoices </a:t>
            </a:r>
          </a:p>
        </p:txBody>
      </p:sp>
      <p:sp>
        <p:nvSpPr>
          <p:cNvPr id="57347" name="Rectangle 3"/>
          <p:cNvSpPr>
            <a:spLocks noGrp="1" noChangeArrowheads="1"/>
          </p:cNvSpPr>
          <p:nvPr>
            <p:ph type="body" idx="1"/>
          </p:nvPr>
        </p:nvSpPr>
        <p:spPr/>
        <p:txBody>
          <a:bodyPr/>
          <a:lstStyle/>
          <a:p>
            <a:pPr eaLnBrk="1" hangingPunct="1"/>
            <a:r>
              <a:rPr lang="en-US" smtClean="0">
                <a:hlinkClick r:id="rId2" action="ppaction://hlinkfile"/>
              </a:rPr>
              <a:t>ch5/invoice/InvoiceFormatter.java</a:t>
            </a:r>
            <a:r>
              <a:rPr lang="en-US" smtClean="0"/>
              <a:t> </a:t>
            </a:r>
          </a:p>
          <a:p>
            <a:pPr eaLnBrk="1" hangingPunct="1"/>
            <a:r>
              <a:rPr lang="en-US" smtClean="0">
                <a:hlinkClick r:id="rId3" action="ppaction://hlinkfile"/>
              </a:rPr>
              <a:t>ch5/invoice/SimpleFormatter.java</a:t>
            </a:r>
            <a:r>
              <a:rPr lang="en-US" smtClean="0"/>
              <a:t> </a:t>
            </a:r>
          </a:p>
          <a:p>
            <a:pPr eaLnBrk="1" hangingPunct="1"/>
            <a:r>
              <a:rPr lang="en-US" altLang="ko-KR" smtClean="0">
                <a:ea typeface="굴림" pitchFamily="50" charset="-127"/>
                <a:hlinkClick r:id="rId4" action="ppaction://hlinkfile"/>
              </a:rPr>
              <a:t>ch5/invoice/Invoice.java</a:t>
            </a:r>
            <a:endParaRPr lang="en-US" altLang="ko-KR" smtClean="0">
              <a:ea typeface="굴림" pitchFamily="50" charset="-127"/>
            </a:endParaRPr>
          </a:p>
          <a:p>
            <a:pPr eaLnBrk="1" hangingPunct="1"/>
            <a:r>
              <a:rPr lang="en-US" smtClean="0">
                <a:hlinkClick r:id="rId5" action="ppaction://hlinkfile"/>
              </a:rPr>
              <a:t>ch5/invoice/InvoiceTest</a:t>
            </a:r>
            <a:r>
              <a:rPr lang="en-US" altLang="ko-KR" smtClean="0">
                <a:ea typeface="굴림" pitchFamily="50" charset="-127"/>
                <a:hlinkClick r:id="rId5" action="ppaction://hlinkfile"/>
              </a:rPr>
              <a:t>er</a:t>
            </a:r>
            <a:r>
              <a:rPr lang="en-US" smtClean="0">
                <a:hlinkClick r:id="rId5" action="ppaction://hlinkfile"/>
              </a:rPr>
              <a:t>.java</a:t>
            </a:r>
            <a:r>
              <a:rPr lang="en-US" smtClean="0"/>
              <a:t/>
            </a:r>
            <a:br>
              <a:rPr lang="en-US" smtClean="0"/>
            </a:br>
            <a:endParaRPr lang="en-US"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smtClean="0"/>
              <a:t>Formatting Invoices</a:t>
            </a:r>
          </a:p>
        </p:txBody>
      </p:sp>
      <p:pic>
        <p:nvPicPr>
          <p:cNvPr id="58371" name="Picture 3" descr="Ch5_20"/>
          <p:cNvPicPr>
            <a:picLocks noGrp="1" noChangeAspect="1" noChangeArrowheads="1"/>
          </p:cNvPicPr>
          <p:nvPr>
            <p:ph idx="1"/>
          </p:nvPr>
        </p:nvPicPr>
        <p:blipFill>
          <a:blip r:embed="rId2" cstate="print"/>
          <a:srcRect/>
          <a:stretch>
            <a:fillRect/>
          </a:stretch>
        </p:blipFill>
        <p:spPr>
          <a:xfrm>
            <a:off x="1849438" y="1600200"/>
            <a:ext cx="5443537" cy="4525963"/>
          </a:xfrm>
          <a:noFill/>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smtClean="0"/>
              <a:t>How to Recognize Patterns </a:t>
            </a:r>
          </a:p>
        </p:txBody>
      </p:sp>
      <p:sp>
        <p:nvSpPr>
          <p:cNvPr id="59395" name="Rectangle 3"/>
          <p:cNvSpPr>
            <a:spLocks noGrp="1" noChangeArrowheads="1"/>
          </p:cNvSpPr>
          <p:nvPr>
            <p:ph type="body" idx="1"/>
          </p:nvPr>
        </p:nvSpPr>
        <p:spPr>
          <a:xfrm>
            <a:off x="457200" y="1600200"/>
            <a:ext cx="8229600" cy="3886200"/>
          </a:xfrm>
        </p:spPr>
        <p:txBody>
          <a:bodyPr/>
          <a:lstStyle/>
          <a:p>
            <a:pPr eaLnBrk="1" hangingPunct="1">
              <a:lnSpc>
                <a:spcPct val="90000"/>
              </a:lnSpc>
            </a:pPr>
            <a:r>
              <a:rPr lang="en-US" smtClean="0"/>
              <a:t>Look at the </a:t>
            </a:r>
            <a:r>
              <a:rPr lang="en-US" i="1" smtClean="0"/>
              <a:t>intent</a:t>
            </a:r>
            <a:r>
              <a:rPr lang="en-US" smtClean="0"/>
              <a:t> of the pattern </a:t>
            </a:r>
          </a:p>
          <a:p>
            <a:pPr eaLnBrk="1" hangingPunct="1">
              <a:lnSpc>
                <a:spcPct val="90000"/>
              </a:lnSpc>
              <a:buFont typeface="Wingdings" pitchFamily="2" charset="2"/>
              <a:buNone/>
            </a:pPr>
            <a:r>
              <a:rPr lang="en-US" altLang="ko-KR" sz="2000" smtClean="0">
                <a:ea typeface="굴림" pitchFamily="50" charset="-127"/>
              </a:rPr>
              <a:t>	(ex1) </a:t>
            </a:r>
            <a:r>
              <a:rPr lang="en-US" sz="2000" smtClean="0"/>
              <a:t>COMPOSITE</a:t>
            </a:r>
            <a:r>
              <a:rPr lang="en-US" altLang="ko-KR" sz="2000" smtClean="0">
                <a:ea typeface="굴림" pitchFamily="50" charset="-127"/>
              </a:rPr>
              <a:t> pattern: to group component into a whole</a:t>
            </a:r>
          </a:p>
          <a:p>
            <a:pPr eaLnBrk="1" hangingPunct="1">
              <a:lnSpc>
                <a:spcPct val="90000"/>
              </a:lnSpc>
              <a:buFont typeface="Wingdings" pitchFamily="2" charset="2"/>
              <a:buNone/>
            </a:pPr>
            <a:r>
              <a:rPr lang="en-US" altLang="ko-KR" sz="2000" smtClean="0">
                <a:ea typeface="굴림" pitchFamily="50" charset="-127"/>
              </a:rPr>
              <a:t>    (ex2) DECORATOR pattern: to decorate a component</a:t>
            </a:r>
          </a:p>
          <a:p>
            <a:pPr eaLnBrk="1" hangingPunct="1">
              <a:lnSpc>
                <a:spcPct val="90000"/>
              </a:lnSpc>
              <a:buFont typeface="Wingdings" pitchFamily="2" charset="2"/>
              <a:buNone/>
            </a:pPr>
            <a:r>
              <a:rPr lang="en-US" altLang="ko-KR" sz="2000" smtClean="0">
                <a:ea typeface="굴림" pitchFamily="50" charset="-127"/>
              </a:rPr>
              <a:t>    (ex3) STRATEGYpattern: to wrap an algorithm into a class.</a:t>
            </a:r>
            <a:r>
              <a:rPr lang="en-US" sz="2000" smtClean="0"/>
              <a:t> </a:t>
            </a:r>
          </a:p>
          <a:p>
            <a:pPr eaLnBrk="1" hangingPunct="1">
              <a:lnSpc>
                <a:spcPct val="90000"/>
              </a:lnSpc>
            </a:pPr>
            <a:r>
              <a:rPr lang="en-US" smtClean="0"/>
              <a:t>Remember common uses (e.g. STRATEGY for layout managers) </a:t>
            </a:r>
          </a:p>
          <a:p>
            <a:pPr eaLnBrk="1" hangingPunct="1">
              <a:lnSpc>
                <a:spcPct val="90000"/>
              </a:lnSpc>
            </a:pPr>
            <a:r>
              <a:rPr lang="en-US" smtClean="0"/>
              <a:t>Not everything that is strategic is an example of STRATEGY pattern</a:t>
            </a:r>
          </a:p>
          <a:p>
            <a:pPr eaLnBrk="1" hangingPunct="1">
              <a:lnSpc>
                <a:spcPct val="90000"/>
              </a:lnSpc>
            </a:pPr>
            <a:r>
              <a:rPr lang="en-US" smtClean="0"/>
              <a:t>Use context and solution as </a:t>
            </a:r>
            <a:r>
              <a:rPr lang="en-US" smtClean="0">
                <a:solidFill>
                  <a:srgbClr val="0000FF"/>
                </a:solidFill>
              </a:rPr>
              <a:t>“litmus test</a:t>
            </a:r>
            <a:r>
              <a:rPr lang="en-US" altLang="ko-KR" smtClean="0">
                <a:solidFill>
                  <a:srgbClr val="0000FF"/>
                </a:solidFill>
                <a:latin typeface="Arial" charset="0"/>
                <a:ea typeface="굴림" pitchFamily="50" charset="-127"/>
              </a:rPr>
              <a:t>”</a:t>
            </a:r>
            <a:endParaRPr lang="en-US"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smtClean="0"/>
              <a:t>Litmus Test </a:t>
            </a:r>
          </a:p>
        </p:txBody>
      </p:sp>
      <p:sp>
        <p:nvSpPr>
          <p:cNvPr id="60419" name="Rectangle 3"/>
          <p:cNvSpPr>
            <a:spLocks noGrp="1" noChangeArrowheads="1"/>
          </p:cNvSpPr>
          <p:nvPr>
            <p:ph type="body" sz="half" idx="1"/>
          </p:nvPr>
        </p:nvSpPr>
        <p:spPr>
          <a:xfrm>
            <a:off x="457200" y="1600200"/>
            <a:ext cx="8001000" cy="2057400"/>
          </a:xfrm>
        </p:spPr>
        <p:txBody>
          <a:bodyPr/>
          <a:lstStyle/>
          <a:p>
            <a:pPr eaLnBrk="1" hangingPunct="1">
              <a:lnSpc>
                <a:spcPct val="90000"/>
              </a:lnSpc>
            </a:pPr>
            <a:r>
              <a:rPr lang="en-US" altLang="ko-KR" smtClean="0">
                <a:ea typeface="굴림" pitchFamily="50" charset="-127"/>
              </a:rPr>
              <a:t>We c</a:t>
            </a:r>
            <a:r>
              <a:rPr lang="en-US" smtClean="0"/>
              <a:t>an add border to Swing component</a:t>
            </a:r>
            <a:r>
              <a:rPr lang="en-US" altLang="ko-KR" smtClean="0">
                <a:ea typeface="굴림" pitchFamily="50" charset="-127"/>
              </a:rPr>
              <a:t>.</a:t>
            </a:r>
            <a:r>
              <a:rPr lang="en-US" smtClean="0"/>
              <a:t/>
            </a:r>
            <a:br>
              <a:rPr lang="en-US" smtClean="0"/>
            </a:br>
            <a:r>
              <a:rPr lang="en-US" sz="2400" smtClean="0"/>
              <a:t>Border b = new EtchedBorder()</a:t>
            </a:r>
            <a:br>
              <a:rPr lang="en-US" sz="2400" smtClean="0"/>
            </a:br>
            <a:r>
              <a:rPr lang="en-US" sz="2400" smtClean="0"/>
              <a:t>component.setBorder(b); </a:t>
            </a:r>
            <a:endParaRPr lang="en-US" altLang="ko-KR" sz="2400" smtClean="0">
              <a:ea typeface="굴림" pitchFamily="50" charset="-127"/>
            </a:endParaRPr>
          </a:p>
          <a:p>
            <a:pPr eaLnBrk="1" hangingPunct="1">
              <a:lnSpc>
                <a:spcPct val="90000"/>
              </a:lnSpc>
            </a:pPr>
            <a:endParaRPr lang="en-US" sz="2400" smtClean="0"/>
          </a:p>
          <a:p>
            <a:pPr eaLnBrk="1" hangingPunct="1">
              <a:lnSpc>
                <a:spcPct val="90000"/>
              </a:lnSpc>
            </a:pPr>
            <a:r>
              <a:rPr lang="en-US" smtClean="0"/>
              <a:t>Is it an example of DECORATOR? </a:t>
            </a:r>
          </a:p>
          <a:p>
            <a:pPr eaLnBrk="1" hangingPunct="1">
              <a:lnSpc>
                <a:spcPct val="90000"/>
              </a:lnSpc>
            </a:pPr>
            <a:endParaRPr lang="en-US" smtClean="0"/>
          </a:p>
        </p:txBody>
      </p:sp>
      <p:pic>
        <p:nvPicPr>
          <p:cNvPr id="60420" name="Picture 4" descr="Ch5_15"/>
          <p:cNvPicPr>
            <a:picLocks noGrp="1" noChangeAspect="1" noChangeArrowheads="1"/>
          </p:cNvPicPr>
          <p:nvPr>
            <p:ph sz="half" idx="2"/>
          </p:nvPr>
        </p:nvPicPr>
        <p:blipFill>
          <a:blip r:embed="rId2" cstate="print"/>
          <a:srcRect/>
          <a:stretch>
            <a:fillRect/>
          </a:stretch>
        </p:blipFill>
        <p:spPr>
          <a:xfrm>
            <a:off x="2362200" y="4273550"/>
            <a:ext cx="4543425" cy="1717675"/>
          </a:xfrm>
          <a:noFill/>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4000" smtClean="0"/>
              <a:t>C</a:t>
            </a:r>
            <a:r>
              <a:rPr lang="en-US" altLang="ko-KR" sz="4000" smtClean="0">
                <a:ea typeface="굴림" pitchFamily="50" charset="-127"/>
              </a:rPr>
              <a:t>OMPOSITE</a:t>
            </a:r>
            <a:r>
              <a:rPr lang="en-US" sz="4000" smtClean="0"/>
              <a:t> Pattern </a:t>
            </a:r>
            <a:r>
              <a:rPr lang="en-US" altLang="ko-KR" sz="4000" smtClean="0">
                <a:ea typeface="굴림" pitchFamily="50" charset="-127"/>
              </a:rPr>
              <a:t/>
            </a:r>
            <a:br>
              <a:rPr lang="en-US" altLang="ko-KR" sz="4000" smtClean="0">
                <a:ea typeface="굴림" pitchFamily="50" charset="-127"/>
              </a:rPr>
            </a:br>
            <a:r>
              <a:rPr lang="en-US" sz="3200" smtClean="0"/>
              <a:t>Containers and Components</a:t>
            </a:r>
            <a:r>
              <a:rPr lang="en-US" sz="4000" smtClean="0"/>
              <a:t> </a:t>
            </a:r>
          </a:p>
        </p:txBody>
      </p:sp>
      <p:sp>
        <p:nvSpPr>
          <p:cNvPr id="7171" name="Rectangle 3"/>
          <p:cNvSpPr>
            <a:spLocks noGrp="1" noChangeArrowheads="1"/>
          </p:cNvSpPr>
          <p:nvPr>
            <p:ph type="body" idx="1"/>
          </p:nvPr>
        </p:nvSpPr>
        <p:spPr/>
        <p:txBody>
          <a:bodyPr/>
          <a:lstStyle/>
          <a:p>
            <a:pPr lvl="1" eaLnBrk="1" hangingPunct="1">
              <a:lnSpc>
                <a:spcPct val="90000"/>
              </a:lnSpc>
            </a:pPr>
            <a:r>
              <a:rPr lang="en-US" smtClean="0"/>
              <a:t>Issue: </a:t>
            </a:r>
          </a:p>
          <a:p>
            <a:pPr lvl="2" eaLnBrk="1" hangingPunct="1">
              <a:lnSpc>
                <a:spcPct val="90000"/>
              </a:lnSpc>
            </a:pPr>
            <a:r>
              <a:rPr lang="en-US" smtClean="0"/>
              <a:t>Line items in the inventory can be some primitive items such as hammer, tongs, horse-shoes etc.. </a:t>
            </a:r>
          </a:p>
          <a:p>
            <a:pPr lvl="2" eaLnBrk="1" hangingPunct="1">
              <a:lnSpc>
                <a:spcPct val="90000"/>
              </a:lnSpc>
            </a:pPr>
            <a:endParaRPr lang="en-US" smtClean="0"/>
          </a:p>
          <a:p>
            <a:pPr lvl="2" eaLnBrk="1" hangingPunct="1">
              <a:lnSpc>
                <a:spcPct val="90000"/>
              </a:lnSpc>
            </a:pPr>
            <a:r>
              <a:rPr lang="en-US" smtClean="0"/>
              <a:t>Or, </a:t>
            </a:r>
          </a:p>
          <a:p>
            <a:pPr lvl="3" eaLnBrk="1" hangingPunct="1">
              <a:lnSpc>
                <a:spcPct val="90000"/>
              </a:lnSpc>
            </a:pPr>
            <a:r>
              <a:rPr lang="en-US" smtClean="0"/>
              <a:t>A bundle: e.g., blacksmith special: get a hammer and tong and horse-shoe for 10% less!</a:t>
            </a:r>
          </a:p>
          <a:p>
            <a:pPr lvl="1" eaLnBrk="1" hangingPunct="1">
              <a:lnSpc>
                <a:spcPct val="90000"/>
              </a:lnSpc>
            </a:pPr>
            <a:endParaRPr lang="en-US" smtClean="0"/>
          </a:p>
          <a:p>
            <a:pPr lvl="1" eaLnBrk="1" hangingPunct="1">
              <a:lnSpc>
                <a:spcPct val="90000"/>
              </a:lnSpc>
            </a:pPr>
            <a:r>
              <a:rPr lang="en-US" smtClean="0"/>
              <a:t>How here is the problem: sometime a primitive type (e.g., the bundle) can itself be a collection of other primitive types (e.g., the hammer and tongs).</a:t>
            </a:r>
          </a:p>
          <a:p>
            <a:pPr lvl="1" eaLnBrk="1" hangingPunct="1">
              <a:lnSpc>
                <a:spcPct val="90000"/>
              </a:lnSpc>
            </a:pPr>
            <a:r>
              <a:rPr lang="en-US" smtClean="0"/>
              <a:t>Solution: composite pattern.</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smtClean="0"/>
              <a:t>Litmus Test </a:t>
            </a:r>
          </a:p>
        </p:txBody>
      </p:sp>
      <p:sp>
        <p:nvSpPr>
          <p:cNvPr id="61443" name="Rectangle 3"/>
          <p:cNvSpPr>
            <a:spLocks noGrp="1" noChangeArrowheads="1"/>
          </p:cNvSpPr>
          <p:nvPr>
            <p:ph type="body" idx="1"/>
          </p:nvPr>
        </p:nvSpPr>
        <p:spPr>
          <a:xfrm>
            <a:off x="457200" y="1600200"/>
            <a:ext cx="8229600" cy="4876800"/>
          </a:xfrm>
        </p:spPr>
        <p:txBody>
          <a:bodyPr/>
          <a:lstStyle/>
          <a:p>
            <a:pPr eaLnBrk="1" hangingPunct="1">
              <a:lnSpc>
                <a:spcPct val="80000"/>
              </a:lnSpc>
            </a:pPr>
            <a:r>
              <a:rPr lang="en-US" sz="2400" smtClean="0"/>
              <a:t>Component objects can be decorated (visually or behaviorally enhanced)</a:t>
            </a:r>
            <a:br>
              <a:rPr lang="en-US" sz="2400" smtClean="0"/>
            </a:br>
            <a:endParaRPr lang="en-US" altLang="ko-KR" sz="2400" smtClean="0">
              <a:ea typeface="굴림" pitchFamily="50" charset="-127"/>
            </a:endParaRPr>
          </a:p>
          <a:p>
            <a:pPr eaLnBrk="1" hangingPunct="1">
              <a:lnSpc>
                <a:spcPct val="80000"/>
              </a:lnSpc>
            </a:pPr>
            <a:endParaRPr lang="en-US" sz="2000" smtClean="0"/>
          </a:p>
          <a:p>
            <a:pPr eaLnBrk="1" hangingPunct="1">
              <a:lnSpc>
                <a:spcPct val="80000"/>
              </a:lnSpc>
            </a:pPr>
            <a:r>
              <a:rPr lang="en-US" sz="2400" smtClean="0"/>
              <a:t>The decorated object can be used in the same way as the undecorated object</a:t>
            </a:r>
            <a:br>
              <a:rPr lang="en-US" sz="2400" smtClean="0"/>
            </a:br>
            <a:endParaRPr lang="en-US" altLang="ko-KR" sz="2400" smtClean="0">
              <a:ea typeface="굴림" pitchFamily="50" charset="-127"/>
            </a:endParaRPr>
          </a:p>
          <a:p>
            <a:pPr eaLnBrk="1" hangingPunct="1">
              <a:lnSpc>
                <a:spcPct val="80000"/>
              </a:lnSpc>
            </a:pPr>
            <a:endParaRPr lang="en-US" sz="2000" smtClean="0"/>
          </a:p>
          <a:p>
            <a:pPr eaLnBrk="1" hangingPunct="1">
              <a:lnSpc>
                <a:spcPct val="80000"/>
              </a:lnSpc>
            </a:pPr>
            <a:r>
              <a:rPr lang="en-US" sz="2400" smtClean="0"/>
              <a:t>The component class does not want to take on the responsibility of the decoration</a:t>
            </a:r>
            <a:br>
              <a:rPr lang="en-US" sz="2400" smtClean="0"/>
            </a:br>
            <a:endParaRPr lang="en-US" altLang="ko-KR" sz="2400" smtClean="0">
              <a:ea typeface="굴림" pitchFamily="50" charset="-127"/>
            </a:endParaRPr>
          </a:p>
          <a:p>
            <a:pPr eaLnBrk="1" hangingPunct="1">
              <a:lnSpc>
                <a:spcPct val="80000"/>
              </a:lnSpc>
            </a:pPr>
            <a:endParaRPr lang="en-US" sz="2000" smtClean="0"/>
          </a:p>
          <a:p>
            <a:pPr eaLnBrk="1" hangingPunct="1">
              <a:lnSpc>
                <a:spcPct val="80000"/>
              </a:lnSpc>
            </a:pPr>
            <a:r>
              <a:rPr lang="en-US" sz="2400" smtClean="0"/>
              <a:t>There may be an open-ended set of possible decorations </a:t>
            </a:r>
          </a:p>
        </p:txBody>
      </p:sp>
      <p:sp>
        <p:nvSpPr>
          <p:cNvPr id="260100" name="Text Box 4"/>
          <p:cNvSpPr txBox="1">
            <a:spLocks noChangeArrowheads="1"/>
          </p:cNvSpPr>
          <p:nvPr/>
        </p:nvSpPr>
        <p:spPr bwMode="auto">
          <a:xfrm>
            <a:off x="814388" y="2209800"/>
            <a:ext cx="1014412" cy="457200"/>
          </a:xfrm>
          <a:prstGeom prst="rect">
            <a:avLst/>
          </a:prstGeom>
          <a:noFill/>
          <a:ln w="9525">
            <a:noFill/>
            <a:miter lim="800000"/>
            <a:headEnd/>
            <a:tailEnd/>
          </a:ln>
        </p:spPr>
        <p:txBody>
          <a:bodyPr wrap="none">
            <a:spAutoFit/>
          </a:bodyPr>
          <a:lstStyle/>
          <a:p>
            <a:r>
              <a:rPr lang="en-US" sz="2400" b="1"/>
              <a:t>PASS</a:t>
            </a:r>
            <a:endParaRPr lang="en-US" sz="2400"/>
          </a:p>
        </p:txBody>
      </p:sp>
      <p:sp>
        <p:nvSpPr>
          <p:cNvPr id="61445" name="Text Box 5"/>
          <p:cNvSpPr txBox="1">
            <a:spLocks noChangeArrowheads="1"/>
          </p:cNvSpPr>
          <p:nvPr/>
        </p:nvSpPr>
        <p:spPr bwMode="auto">
          <a:xfrm>
            <a:off x="4251325" y="1030288"/>
            <a:ext cx="184150" cy="457200"/>
          </a:xfrm>
          <a:prstGeom prst="rect">
            <a:avLst/>
          </a:prstGeom>
          <a:noFill/>
          <a:ln w="9525">
            <a:noFill/>
            <a:miter lim="800000"/>
            <a:headEnd/>
            <a:tailEnd/>
          </a:ln>
        </p:spPr>
        <p:txBody>
          <a:bodyPr wrap="none">
            <a:spAutoFit/>
          </a:bodyPr>
          <a:lstStyle/>
          <a:p>
            <a:endParaRPr lang="en-US" sz="2400"/>
          </a:p>
        </p:txBody>
      </p:sp>
      <p:sp>
        <p:nvSpPr>
          <p:cNvPr id="260102" name="Text Box 6"/>
          <p:cNvSpPr txBox="1">
            <a:spLocks noChangeArrowheads="1"/>
          </p:cNvSpPr>
          <p:nvPr/>
        </p:nvSpPr>
        <p:spPr bwMode="auto">
          <a:xfrm>
            <a:off x="838200" y="3505200"/>
            <a:ext cx="1014413" cy="457200"/>
          </a:xfrm>
          <a:prstGeom prst="rect">
            <a:avLst/>
          </a:prstGeom>
          <a:noFill/>
          <a:ln w="9525">
            <a:noFill/>
            <a:miter lim="800000"/>
            <a:headEnd/>
            <a:tailEnd/>
          </a:ln>
        </p:spPr>
        <p:txBody>
          <a:bodyPr wrap="none">
            <a:spAutoFit/>
          </a:bodyPr>
          <a:lstStyle/>
          <a:p>
            <a:r>
              <a:rPr lang="en-US" sz="2400" b="1"/>
              <a:t>PASS</a:t>
            </a:r>
            <a:endParaRPr lang="en-US" sz="2400"/>
          </a:p>
        </p:txBody>
      </p:sp>
      <p:sp>
        <p:nvSpPr>
          <p:cNvPr id="260103" name="Text Box 7"/>
          <p:cNvSpPr txBox="1">
            <a:spLocks noChangeArrowheads="1"/>
          </p:cNvSpPr>
          <p:nvPr/>
        </p:nvSpPr>
        <p:spPr bwMode="auto">
          <a:xfrm>
            <a:off x="815975" y="4800600"/>
            <a:ext cx="7413625" cy="457200"/>
          </a:xfrm>
          <a:prstGeom prst="rect">
            <a:avLst/>
          </a:prstGeom>
          <a:noFill/>
          <a:ln w="9525">
            <a:noFill/>
            <a:miter lim="800000"/>
            <a:headEnd/>
            <a:tailEnd/>
          </a:ln>
        </p:spPr>
        <p:txBody>
          <a:bodyPr wrap="none">
            <a:spAutoFit/>
          </a:bodyPr>
          <a:lstStyle/>
          <a:p>
            <a:r>
              <a:rPr lang="en-US" sz="2400" b="1"/>
              <a:t>FAIL--the component class has setBorder method</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01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01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01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100" grpId="0"/>
      <p:bldP spid="260102" grpId="0"/>
      <p:bldP spid="260103" grpId="0"/>
    </p:bld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altLang="ko-KR" smtClean="0">
                <a:ea typeface="굴림" pitchFamily="50" charset="-127"/>
              </a:rPr>
              <a:t>Recap of</a:t>
            </a:r>
            <a:r>
              <a:rPr lang="en-US" smtClean="0"/>
              <a:t> </a:t>
            </a:r>
            <a:r>
              <a:rPr lang="en-US" altLang="ko-KR" smtClean="0">
                <a:ea typeface="굴림" pitchFamily="50" charset="-127"/>
              </a:rPr>
              <a:t>Standardized </a:t>
            </a:r>
            <a:r>
              <a:rPr lang="en-US" smtClean="0"/>
              <a:t>Patterns</a:t>
            </a:r>
          </a:p>
        </p:txBody>
      </p:sp>
      <p:sp>
        <p:nvSpPr>
          <p:cNvPr id="62467" name="Rectangle 3"/>
          <p:cNvSpPr>
            <a:spLocks noGrp="1" noChangeArrowheads="1"/>
          </p:cNvSpPr>
          <p:nvPr>
            <p:ph type="body" idx="1"/>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ko-KR" smtClean="0">
                <a:ea typeface="굴림" pitchFamily="50" charset="-127"/>
              </a:rPr>
              <a:t>ITERATOR</a:t>
            </a:r>
            <a:r>
              <a:rPr lang="en-US" smtClean="0"/>
              <a:t> Pattern</a:t>
            </a:r>
          </a:p>
        </p:txBody>
      </p:sp>
      <p:sp>
        <p:nvSpPr>
          <p:cNvPr id="63491" name="Rectangle 3"/>
          <p:cNvSpPr>
            <a:spLocks noGrp="1" noChangeArrowheads="1"/>
          </p:cNvSpPr>
          <p:nvPr>
            <p:ph type="body" idx="1"/>
          </p:nvPr>
        </p:nvSpPr>
        <p:spPr/>
        <p:txBody>
          <a:bodyPr/>
          <a:lstStyle/>
          <a:p>
            <a:pPr eaLnBrk="1" hangingPunct="1"/>
            <a:r>
              <a:rPr lang="en-US" altLang="ko-KR" smtClean="0">
                <a:ea typeface="굴림" pitchFamily="50" charset="-127"/>
              </a:rPr>
              <a:t>The </a:t>
            </a:r>
            <a:r>
              <a:rPr lang="en-US" altLang="ko-KR" smtClean="0">
                <a:solidFill>
                  <a:srgbClr val="0000FF"/>
                </a:solidFill>
                <a:ea typeface="굴림" pitchFamily="50" charset="-127"/>
              </a:rPr>
              <a:t>ITERATOR pattern</a:t>
            </a:r>
            <a:r>
              <a:rPr lang="en-US" altLang="ko-KR" smtClean="0">
                <a:ea typeface="굴림" pitchFamily="50" charset="-127"/>
              </a:rPr>
              <a:t> teaches how to access the elements of an aggregate object.</a:t>
            </a:r>
            <a:endParaRPr lang="en-US" smtClean="0"/>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altLang="ko-KR" smtClean="0">
                <a:ea typeface="굴림" pitchFamily="50" charset="-127"/>
              </a:rPr>
              <a:t>ITERATOR</a:t>
            </a:r>
            <a:r>
              <a:rPr lang="en-US" smtClean="0"/>
              <a:t> Pattern</a:t>
            </a:r>
          </a:p>
        </p:txBody>
      </p:sp>
      <p:sp>
        <p:nvSpPr>
          <p:cNvPr id="64515" name="Rectangle 3"/>
          <p:cNvSpPr>
            <a:spLocks noGrp="1" noChangeArrowheads="1"/>
          </p:cNvSpPr>
          <p:nvPr>
            <p:ph type="body" idx="1"/>
          </p:nvPr>
        </p:nvSpPr>
        <p:spPr/>
        <p:txBody>
          <a:bodyPr/>
          <a:lstStyle/>
          <a:p>
            <a:pPr marL="609600" indent="-609600" eaLnBrk="1" hangingPunct="1">
              <a:lnSpc>
                <a:spcPct val="90000"/>
              </a:lnSpc>
            </a:pPr>
            <a:r>
              <a:rPr lang="en-US" b="1" smtClean="0"/>
              <a:t>Context</a:t>
            </a:r>
          </a:p>
          <a:p>
            <a:pPr marL="990600" lvl="1" indent="-533400" eaLnBrk="1" hangingPunct="1">
              <a:lnSpc>
                <a:spcPct val="90000"/>
              </a:lnSpc>
              <a:buFont typeface="Wingdings" pitchFamily="2" charset="2"/>
              <a:buAutoNum type="arabicPeriod"/>
            </a:pPr>
            <a:r>
              <a:rPr lang="en-US" altLang="ko-KR" smtClean="0">
                <a:ea typeface="굴림" pitchFamily="50" charset="-127"/>
              </a:rPr>
              <a:t>An object (which we</a:t>
            </a:r>
            <a:r>
              <a:rPr lang="en-US" altLang="ko-KR" smtClean="0">
                <a:latin typeface="Arial" charset="0"/>
                <a:ea typeface="굴림" pitchFamily="50" charset="-127"/>
              </a:rPr>
              <a:t>’</a:t>
            </a:r>
            <a:r>
              <a:rPr lang="en-US" altLang="ko-KR" smtClean="0">
                <a:ea typeface="굴림" pitchFamily="50" charset="-127"/>
              </a:rPr>
              <a:t>ll call the </a:t>
            </a:r>
            <a:r>
              <a:rPr lang="en-US" i="1" smtClean="0">
                <a:solidFill>
                  <a:srgbClr val="0000FF"/>
                </a:solidFill>
              </a:rPr>
              <a:t>aggregate</a:t>
            </a:r>
            <a:r>
              <a:rPr lang="en-US" altLang="ko-KR" smtClean="0">
                <a:ea typeface="굴림" pitchFamily="50" charset="-127"/>
              </a:rPr>
              <a:t>) </a:t>
            </a:r>
            <a:r>
              <a:rPr lang="en-US" smtClean="0"/>
              <a:t> contains </a:t>
            </a:r>
            <a:r>
              <a:rPr lang="en-US" altLang="ko-KR" smtClean="0">
                <a:ea typeface="굴림" pitchFamily="50" charset="-127"/>
              </a:rPr>
              <a:t>other objects (which we</a:t>
            </a:r>
            <a:r>
              <a:rPr lang="en-US" altLang="ko-KR" smtClean="0">
                <a:latin typeface="Arial" charset="0"/>
                <a:ea typeface="굴림" pitchFamily="50" charset="-127"/>
              </a:rPr>
              <a:t>’</a:t>
            </a:r>
            <a:r>
              <a:rPr lang="en-US" altLang="ko-KR" smtClean="0">
                <a:ea typeface="굴림" pitchFamily="50" charset="-127"/>
              </a:rPr>
              <a:t>ll call </a:t>
            </a:r>
            <a:r>
              <a:rPr lang="en-US" altLang="ko-KR" i="1" smtClean="0">
                <a:solidFill>
                  <a:srgbClr val="0000FF"/>
                </a:solidFill>
                <a:ea typeface="굴림" pitchFamily="50" charset="-127"/>
              </a:rPr>
              <a:t>elements</a:t>
            </a:r>
            <a:r>
              <a:rPr lang="en-US" altLang="ko-KR" smtClean="0">
                <a:ea typeface="굴림" pitchFamily="50" charset="-127"/>
              </a:rPr>
              <a:t>). </a:t>
            </a:r>
          </a:p>
          <a:p>
            <a:pPr marL="990600" lvl="1" indent="-533400" eaLnBrk="1" hangingPunct="1">
              <a:lnSpc>
                <a:spcPct val="90000"/>
              </a:lnSpc>
              <a:buFont typeface="Wingdings" pitchFamily="2" charset="2"/>
              <a:buAutoNum type="arabicPeriod"/>
            </a:pPr>
            <a:r>
              <a:rPr lang="en-US" smtClean="0"/>
              <a:t>Clients </a:t>
            </a:r>
            <a:r>
              <a:rPr lang="en-US" altLang="ko-KR" smtClean="0">
                <a:ea typeface="굴림" pitchFamily="50" charset="-127"/>
              </a:rPr>
              <a:t>(that is, methods that use the aggregate) </a:t>
            </a:r>
            <a:r>
              <a:rPr lang="en-US" smtClean="0"/>
              <a:t>need access to the element</a:t>
            </a:r>
            <a:r>
              <a:rPr lang="en-US" altLang="ko-KR" smtClean="0">
                <a:ea typeface="굴림" pitchFamily="50" charset="-127"/>
              </a:rPr>
              <a:t>s.</a:t>
            </a:r>
            <a:r>
              <a:rPr lang="en-US" smtClean="0"/>
              <a:t> </a:t>
            </a:r>
          </a:p>
          <a:p>
            <a:pPr marL="990600" lvl="1" indent="-533400" eaLnBrk="1" hangingPunct="1">
              <a:lnSpc>
                <a:spcPct val="90000"/>
              </a:lnSpc>
              <a:buFont typeface="Wingdings" pitchFamily="2" charset="2"/>
              <a:buAutoNum type="arabicPeriod"/>
            </a:pPr>
            <a:r>
              <a:rPr lang="en-US" smtClean="0"/>
              <a:t>The aggregate should not expose its internal structure</a:t>
            </a:r>
            <a:r>
              <a:rPr lang="en-US" altLang="ko-KR" smtClean="0">
                <a:ea typeface="굴림" pitchFamily="50" charset="-127"/>
              </a:rPr>
              <a:t>.</a:t>
            </a:r>
            <a:r>
              <a:rPr lang="en-US" smtClean="0"/>
              <a:t> </a:t>
            </a:r>
          </a:p>
          <a:p>
            <a:pPr marL="990600" lvl="1" indent="-533400" eaLnBrk="1" hangingPunct="1">
              <a:lnSpc>
                <a:spcPct val="90000"/>
              </a:lnSpc>
              <a:buFont typeface="Wingdings" pitchFamily="2" charset="2"/>
              <a:buAutoNum type="arabicPeriod"/>
            </a:pPr>
            <a:r>
              <a:rPr lang="en-US" altLang="ko-KR" smtClean="0">
                <a:ea typeface="굴림" pitchFamily="50" charset="-127"/>
              </a:rPr>
              <a:t>There may be m</a:t>
            </a:r>
            <a:r>
              <a:rPr lang="en-US" smtClean="0"/>
              <a:t>ultiple clients </a:t>
            </a:r>
            <a:r>
              <a:rPr lang="en-US" altLang="ko-KR" smtClean="0">
                <a:ea typeface="굴림" pitchFamily="50" charset="-127"/>
              </a:rPr>
              <a:t>that need simultaneous access. </a:t>
            </a:r>
            <a:endParaRPr lang="en-US"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altLang="ko-KR" smtClean="0">
                <a:ea typeface="굴림" pitchFamily="50" charset="-127"/>
              </a:rPr>
              <a:t>ITERATOR</a:t>
            </a:r>
            <a:r>
              <a:rPr lang="en-US" smtClean="0"/>
              <a:t> Pattern</a:t>
            </a:r>
          </a:p>
        </p:txBody>
      </p:sp>
      <p:sp>
        <p:nvSpPr>
          <p:cNvPr id="65539" name="Rectangle 3"/>
          <p:cNvSpPr>
            <a:spLocks noGrp="1" noChangeArrowheads="1"/>
          </p:cNvSpPr>
          <p:nvPr>
            <p:ph type="body" idx="1"/>
          </p:nvPr>
        </p:nvSpPr>
        <p:spPr>
          <a:xfrm>
            <a:off x="457200" y="1600200"/>
            <a:ext cx="8229600" cy="4876800"/>
          </a:xfrm>
        </p:spPr>
        <p:txBody>
          <a:bodyPr/>
          <a:lstStyle/>
          <a:p>
            <a:pPr marL="609600" indent="-609600" eaLnBrk="1" hangingPunct="1"/>
            <a:r>
              <a:rPr lang="en-US" b="1" smtClean="0"/>
              <a:t>Solution</a:t>
            </a:r>
          </a:p>
          <a:p>
            <a:pPr marL="990600" lvl="1" indent="-533400" eaLnBrk="1" hangingPunct="1">
              <a:buFont typeface="Wingdings" pitchFamily="2" charset="2"/>
              <a:buAutoNum type="arabicPeriod"/>
            </a:pPr>
            <a:r>
              <a:rPr lang="en-US" smtClean="0"/>
              <a:t>Define an iterator that fetches one element at a time</a:t>
            </a:r>
            <a:r>
              <a:rPr lang="en-US" altLang="ko-KR" smtClean="0">
                <a:ea typeface="굴림" pitchFamily="50" charset="-127"/>
              </a:rPr>
              <a:t>.</a:t>
            </a:r>
            <a:r>
              <a:rPr lang="en-US" smtClean="0"/>
              <a:t> </a:t>
            </a:r>
          </a:p>
          <a:p>
            <a:pPr marL="990600" lvl="1" indent="-533400" eaLnBrk="1" hangingPunct="1">
              <a:buFont typeface="Wingdings" pitchFamily="2" charset="2"/>
              <a:buAutoNum type="arabicPeriod"/>
            </a:pPr>
            <a:r>
              <a:rPr lang="en-US" smtClean="0"/>
              <a:t>Each iterator object </a:t>
            </a:r>
            <a:r>
              <a:rPr lang="en-US" altLang="ko-KR" smtClean="0">
                <a:ea typeface="굴림" pitchFamily="50" charset="-127"/>
              </a:rPr>
              <a:t>needs to </a:t>
            </a:r>
            <a:r>
              <a:rPr lang="en-US" smtClean="0"/>
              <a:t>keep track of the position of the next element </a:t>
            </a:r>
            <a:r>
              <a:rPr lang="en-US" altLang="ko-KR" smtClean="0">
                <a:ea typeface="굴림" pitchFamily="50" charset="-127"/>
              </a:rPr>
              <a:t>to fetch.</a:t>
            </a:r>
            <a:endParaRPr lang="en-US" smtClean="0"/>
          </a:p>
          <a:p>
            <a:pPr marL="990600" lvl="1" indent="-533400" eaLnBrk="1" hangingPunct="1">
              <a:buFont typeface="Wingdings" pitchFamily="2" charset="2"/>
              <a:buAutoNum type="arabicPeriod"/>
            </a:pPr>
            <a:r>
              <a:rPr lang="en-US" smtClean="0"/>
              <a:t>If there are several </a:t>
            </a:r>
            <a:r>
              <a:rPr lang="en-US" altLang="ko-KR" smtClean="0">
                <a:ea typeface="굴림" pitchFamily="50" charset="-127"/>
              </a:rPr>
              <a:t>variations of the </a:t>
            </a:r>
            <a:r>
              <a:rPr lang="en-US" smtClean="0"/>
              <a:t>aggregate</a:t>
            </a:r>
            <a:r>
              <a:rPr lang="en-US" altLang="ko-KR" smtClean="0">
                <a:ea typeface="굴림" pitchFamily="50" charset="-127"/>
              </a:rPr>
              <a:t> and </a:t>
            </a:r>
            <a:r>
              <a:rPr lang="en-US" smtClean="0"/>
              <a:t>iterator </a:t>
            </a:r>
            <a:r>
              <a:rPr lang="en-US" altLang="ko-KR" smtClean="0">
                <a:ea typeface="굴림" pitchFamily="50" charset="-127"/>
              </a:rPr>
              <a:t>classes</a:t>
            </a:r>
            <a:r>
              <a:rPr lang="en-US" smtClean="0"/>
              <a:t>, it is best if </a:t>
            </a:r>
            <a:r>
              <a:rPr lang="en-US" altLang="ko-KR" smtClean="0">
                <a:ea typeface="굴림" pitchFamily="50" charset="-127"/>
              </a:rPr>
              <a:t>they implement common interface type. Then the client only needs to know the interface types, not the concrete classes. </a:t>
            </a:r>
            <a:endParaRPr lang="en-US"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altLang="ko-KR" smtClean="0">
                <a:ea typeface="굴림" pitchFamily="50" charset="-127"/>
              </a:rPr>
              <a:t>ITERATOR</a:t>
            </a:r>
            <a:r>
              <a:rPr lang="en-US" smtClean="0"/>
              <a:t> Pattern</a:t>
            </a:r>
          </a:p>
        </p:txBody>
      </p:sp>
      <p:pic>
        <p:nvPicPr>
          <p:cNvPr id="66563" name="Picture 3" descr="Ch5_un03"/>
          <p:cNvPicPr>
            <a:picLocks noGrp="1" noChangeAspect="1" noChangeArrowheads="1"/>
          </p:cNvPicPr>
          <p:nvPr>
            <p:ph idx="1"/>
          </p:nvPr>
        </p:nvPicPr>
        <p:blipFill>
          <a:blip r:embed="rId2" cstate="print"/>
          <a:srcRect/>
          <a:stretch>
            <a:fillRect/>
          </a:stretch>
        </p:blipFill>
        <p:spPr>
          <a:xfrm>
            <a:off x="1276350" y="1971675"/>
            <a:ext cx="6591300" cy="3781425"/>
          </a:xfrm>
          <a:noFill/>
        </p:spPr>
      </p:pic>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smtClean="0"/>
              <a:t>O</a:t>
            </a:r>
            <a:r>
              <a:rPr lang="en-US" altLang="ko-KR" smtClean="0">
                <a:ea typeface="굴림" pitchFamily="50" charset="-127"/>
              </a:rPr>
              <a:t>BSERVER</a:t>
            </a:r>
            <a:r>
              <a:rPr lang="en-US" smtClean="0"/>
              <a:t> Pattern</a:t>
            </a:r>
          </a:p>
        </p:txBody>
      </p:sp>
      <p:sp>
        <p:nvSpPr>
          <p:cNvPr id="67587" name="Rectangle 3"/>
          <p:cNvSpPr>
            <a:spLocks noGrp="1" noChangeArrowheads="1"/>
          </p:cNvSpPr>
          <p:nvPr>
            <p:ph type="body" idx="1"/>
          </p:nvPr>
        </p:nvSpPr>
        <p:spPr>
          <a:xfrm>
            <a:off x="457200" y="1600200"/>
            <a:ext cx="8229600" cy="4800600"/>
          </a:xfrm>
        </p:spPr>
        <p:txBody>
          <a:bodyPr/>
          <a:lstStyle/>
          <a:p>
            <a:pPr marL="457200" indent="-457200" eaLnBrk="1" hangingPunct="1"/>
            <a:r>
              <a:rPr lang="en-US" smtClean="0"/>
              <a:t>The </a:t>
            </a:r>
            <a:r>
              <a:rPr lang="en-US" smtClean="0">
                <a:solidFill>
                  <a:srgbClr val="0000FF"/>
                </a:solidFill>
              </a:rPr>
              <a:t>O</a:t>
            </a:r>
            <a:r>
              <a:rPr lang="en-US" altLang="ko-KR" smtClean="0">
                <a:solidFill>
                  <a:srgbClr val="0000FF"/>
                </a:solidFill>
                <a:ea typeface="굴림" pitchFamily="50" charset="-127"/>
              </a:rPr>
              <a:t>BSERVER</a:t>
            </a:r>
            <a:r>
              <a:rPr lang="en-US" smtClean="0">
                <a:solidFill>
                  <a:srgbClr val="0000FF"/>
                </a:solidFill>
              </a:rPr>
              <a:t> pattern</a:t>
            </a:r>
            <a:r>
              <a:rPr lang="en-US" smtClean="0"/>
              <a:t> teaches how an object can tell other objects about events.</a:t>
            </a:r>
            <a:endParaRPr lang="en-US" altLang="ko-KR" smtClean="0">
              <a:ea typeface="굴림" pitchFamily="50" charset="-127"/>
            </a:endParaRPr>
          </a:p>
          <a:p>
            <a:pPr marL="457200" indent="-457200" eaLnBrk="1" hangingPunct="1"/>
            <a:endParaRPr lang="en-US" smtClean="0"/>
          </a:p>
          <a:p>
            <a:pPr marL="457200" indent="-457200" eaLnBrk="1" hangingPunct="1"/>
            <a:r>
              <a:rPr lang="en-US" b="1" smtClean="0"/>
              <a:t>Context</a:t>
            </a:r>
          </a:p>
          <a:p>
            <a:pPr marL="838200" lvl="1" indent="-381000" eaLnBrk="1" hangingPunct="1">
              <a:buFont typeface="Wingdings" pitchFamily="2" charset="2"/>
              <a:buAutoNum type="arabicPeriod"/>
            </a:pPr>
            <a:r>
              <a:rPr lang="en-US" smtClean="0"/>
              <a:t>An object</a:t>
            </a:r>
            <a:r>
              <a:rPr lang="en-US" altLang="ko-KR" smtClean="0">
                <a:ea typeface="굴림" pitchFamily="50" charset="-127"/>
              </a:rPr>
              <a:t> (which we</a:t>
            </a:r>
            <a:r>
              <a:rPr lang="en-US" altLang="ko-KR" smtClean="0">
                <a:latin typeface="Arial" charset="0"/>
                <a:ea typeface="굴림" pitchFamily="50" charset="-127"/>
              </a:rPr>
              <a:t>’</a:t>
            </a:r>
            <a:r>
              <a:rPr lang="en-US" altLang="ko-KR" smtClean="0">
                <a:ea typeface="굴림" pitchFamily="50" charset="-127"/>
              </a:rPr>
              <a:t>ll </a:t>
            </a:r>
            <a:r>
              <a:rPr lang="en-US" smtClean="0"/>
              <a:t>call the </a:t>
            </a:r>
            <a:r>
              <a:rPr lang="en-US" i="1" smtClean="0">
                <a:solidFill>
                  <a:srgbClr val="0000FF"/>
                </a:solidFill>
              </a:rPr>
              <a:t>subject</a:t>
            </a:r>
            <a:r>
              <a:rPr lang="en-US" altLang="ko-KR" i="1" smtClean="0">
                <a:ea typeface="굴림" pitchFamily="50" charset="-127"/>
              </a:rPr>
              <a:t>)</a:t>
            </a:r>
            <a:r>
              <a:rPr lang="en-US" smtClean="0"/>
              <a:t> is source of events </a:t>
            </a:r>
            <a:r>
              <a:rPr lang="en-US" altLang="ko-KR" smtClean="0">
                <a:ea typeface="굴림" pitchFamily="50" charset="-127"/>
              </a:rPr>
              <a:t>(such as </a:t>
            </a:r>
            <a:r>
              <a:rPr lang="en-US" altLang="ko-KR" smtClean="0">
                <a:latin typeface="Arial" charset="0"/>
                <a:ea typeface="굴림" pitchFamily="50" charset="-127"/>
              </a:rPr>
              <a:t>“</a:t>
            </a:r>
            <a:r>
              <a:rPr lang="en-US" altLang="ko-KR" smtClean="0">
                <a:ea typeface="굴림" pitchFamily="50" charset="-127"/>
              </a:rPr>
              <a:t>my data has changed</a:t>
            </a:r>
            <a:r>
              <a:rPr lang="en-US" altLang="ko-KR" smtClean="0">
                <a:latin typeface="Arial" charset="0"/>
                <a:ea typeface="굴림" pitchFamily="50" charset="-127"/>
              </a:rPr>
              <a:t>”</a:t>
            </a:r>
            <a:r>
              <a:rPr lang="en-US" altLang="ko-KR" smtClean="0">
                <a:ea typeface="굴림" pitchFamily="50" charset="-127"/>
              </a:rPr>
              <a:t>).</a:t>
            </a:r>
            <a:endParaRPr lang="en-US" smtClean="0"/>
          </a:p>
          <a:p>
            <a:pPr marL="838200" lvl="1" indent="-381000" eaLnBrk="1" hangingPunct="1">
              <a:buFont typeface="Wingdings" pitchFamily="2" charset="2"/>
              <a:buAutoNum type="arabicPeriod"/>
            </a:pPr>
            <a:r>
              <a:rPr lang="en-US" smtClean="0"/>
              <a:t>One or more </a:t>
            </a:r>
            <a:r>
              <a:rPr lang="en-US" altLang="ko-KR" smtClean="0">
                <a:ea typeface="굴림" pitchFamily="50" charset="-127"/>
              </a:rPr>
              <a:t>objects (called the </a:t>
            </a:r>
            <a:r>
              <a:rPr lang="en-US" i="1" smtClean="0">
                <a:solidFill>
                  <a:srgbClr val="0000FF"/>
                </a:solidFill>
              </a:rPr>
              <a:t>observer</a:t>
            </a:r>
            <a:r>
              <a:rPr lang="en-US" smtClean="0"/>
              <a:t> </a:t>
            </a:r>
            <a:r>
              <a:rPr lang="en-US" altLang="ko-KR" smtClean="0">
                <a:ea typeface="굴림" pitchFamily="50" charset="-127"/>
              </a:rPr>
              <a:t>)</a:t>
            </a:r>
            <a:r>
              <a:rPr lang="en-US" smtClean="0"/>
              <a:t> want to </a:t>
            </a:r>
            <a:r>
              <a:rPr lang="en-US" altLang="ko-KR" smtClean="0">
                <a:ea typeface="굴림" pitchFamily="50" charset="-127"/>
              </a:rPr>
              <a:t>know when an event occurs.</a:t>
            </a:r>
            <a:r>
              <a:rPr lang="en-US" smtClean="0"/>
              <a:t> </a:t>
            </a: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smtClean="0"/>
              <a:t>O</a:t>
            </a:r>
            <a:r>
              <a:rPr lang="en-US" altLang="ko-KR" smtClean="0">
                <a:ea typeface="굴림" pitchFamily="50" charset="-127"/>
              </a:rPr>
              <a:t>BSERVER</a:t>
            </a:r>
            <a:r>
              <a:rPr lang="en-US" smtClean="0"/>
              <a:t> Pattern</a:t>
            </a:r>
          </a:p>
        </p:txBody>
      </p:sp>
      <p:sp>
        <p:nvSpPr>
          <p:cNvPr id="68611" name="Rectangle 3"/>
          <p:cNvSpPr>
            <a:spLocks noGrp="1" noChangeArrowheads="1"/>
          </p:cNvSpPr>
          <p:nvPr>
            <p:ph type="body" idx="1"/>
          </p:nvPr>
        </p:nvSpPr>
        <p:spPr/>
        <p:txBody>
          <a:bodyPr/>
          <a:lstStyle/>
          <a:p>
            <a:pPr eaLnBrk="1" hangingPunct="1"/>
            <a:r>
              <a:rPr lang="en-US" b="1" smtClean="0"/>
              <a:t>Solution </a:t>
            </a:r>
          </a:p>
          <a:p>
            <a:pPr lvl="1" eaLnBrk="1" hangingPunct="1">
              <a:buFont typeface="Wingdings" pitchFamily="2" charset="2"/>
              <a:buAutoNum type="arabicPeriod"/>
            </a:pPr>
            <a:r>
              <a:rPr lang="en-US" smtClean="0"/>
              <a:t>Define an observer interface type. </a:t>
            </a:r>
            <a:r>
              <a:rPr lang="en-US" altLang="ko-KR" smtClean="0">
                <a:ea typeface="굴림" pitchFamily="50" charset="-127"/>
              </a:rPr>
              <a:t>Observer classes must implement this interface type. </a:t>
            </a:r>
          </a:p>
          <a:p>
            <a:pPr lvl="1" eaLnBrk="1" hangingPunct="1">
              <a:buFont typeface="Wingdings" pitchFamily="2" charset="2"/>
              <a:buAutoNum type="arabicPeriod"/>
            </a:pPr>
            <a:r>
              <a:rPr lang="en-US" smtClean="0"/>
              <a:t>The subject maintains a collection of observer</a:t>
            </a:r>
            <a:r>
              <a:rPr lang="en-US" altLang="ko-KR" smtClean="0">
                <a:ea typeface="굴림" pitchFamily="50" charset="-127"/>
              </a:rPr>
              <a:t> objects</a:t>
            </a:r>
            <a:r>
              <a:rPr lang="en-US" smtClean="0"/>
              <a:t>.  </a:t>
            </a:r>
          </a:p>
          <a:p>
            <a:pPr lvl="1" eaLnBrk="1" hangingPunct="1">
              <a:buFont typeface="Wingdings" pitchFamily="2" charset="2"/>
              <a:buAutoNum type="arabicPeriod"/>
            </a:pPr>
            <a:r>
              <a:rPr lang="en-US" smtClean="0"/>
              <a:t>The subject </a:t>
            </a:r>
            <a:r>
              <a:rPr lang="en-US" altLang="ko-KR" smtClean="0">
                <a:ea typeface="굴림" pitchFamily="50" charset="-127"/>
              </a:rPr>
              <a:t>class </a:t>
            </a:r>
            <a:r>
              <a:rPr lang="en-US" smtClean="0"/>
              <a:t>supplies methods for attaching</a:t>
            </a:r>
            <a:r>
              <a:rPr lang="en-US" altLang="ko-KR" smtClean="0">
                <a:ea typeface="굴림" pitchFamily="50" charset="-127"/>
              </a:rPr>
              <a:t> </a:t>
            </a:r>
            <a:r>
              <a:rPr lang="en-US" smtClean="0"/>
              <a:t>observers. </a:t>
            </a:r>
          </a:p>
          <a:p>
            <a:pPr lvl="1" eaLnBrk="1" hangingPunct="1">
              <a:buFont typeface="Wingdings" pitchFamily="2" charset="2"/>
              <a:buAutoNum type="arabicPeriod"/>
            </a:pPr>
            <a:r>
              <a:rPr lang="en-US" smtClean="0"/>
              <a:t>Whenever an event occurs, the subject notifies all observers. </a:t>
            </a: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smtClean="0"/>
              <a:t>O</a:t>
            </a:r>
            <a:r>
              <a:rPr lang="en-US" altLang="ko-KR" smtClean="0">
                <a:ea typeface="굴림" pitchFamily="50" charset="-127"/>
              </a:rPr>
              <a:t>BSERVER</a:t>
            </a:r>
            <a:r>
              <a:rPr lang="en-US" smtClean="0"/>
              <a:t> Pattern</a:t>
            </a:r>
          </a:p>
        </p:txBody>
      </p:sp>
      <p:pic>
        <p:nvPicPr>
          <p:cNvPr id="69635" name="Picture 3" descr="Ch5_un04"/>
          <p:cNvPicPr>
            <a:picLocks noGrp="1" noChangeAspect="1" noChangeArrowheads="1"/>
          </p:cNvPicPr>
          <p:nvPr>
            <p:ph sz="half" idx="2"/>
          </p:nvPr>
        </p:nvPicPr>
        <p:blipFill>
          <a:blip r:embed="rId2" cstate="print"/>
          <a:srcRect/>
          <a:stretch>
            <a:fillRect/>
          </a:stretch>
        </p:blipFill>
        <p:spPr>
          <a:xfrm>
            <a:off x="1828800" y="2071688"/>
            <a:ext cx="5562600" cy="3719512"/>
          </a:xfrm>
          <a:noFill/>
        </p:spPr>
      </p:pic>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altLang="ko-KR" smtClean="0">
                <a:ea typeface="굴림" pitchFamily="50" charset="-127"/>
              </a:rPr>
              <a:t>STRATEGY</a:t>
            </a:r>
            <a:r>
              <a:rPr lang="en-US" smtClean="0"/>
              <a:t> Pattern</a:t>
            </a:r>
          </a:p>
        </p:txBody>
      </p:sp>
      <p:sp>
        <p:nvSpPr>
          <p:cNvPr id="70659" name="Rectangle 3"/>
          <p:cNvSpPr>
            <a:spLocks noGrp="1" noChangeArrowheads="1"/>
          </p:cNvSpPr>
          <p:nvPr>
            <p:ph type="body" idx="1"/>
          </p:nvPr>
        </p:nvSpPr>
        <p:spPr/>
        <p:txBody>
          <a:bodyPr/>
          <a:lstStyle/>
          <a:p>
            <a:pPr eaLnBrk="1" hangingPunct="1"/>
            <a:r>
              <a:rPr lang="en-US" altLang="ko-KR" smtClean="0">
                <a:ea typeface="굴림" pitchFamily="50" charset="-127"/>
              </a:rPr>
              <a:t>The </a:t>
            </a:r>
            <a:r>
              <a:rPr lang="en-US" altLang="ko-KR" smtClean="0">
                <a:solidFill>
                  <a:srgbClr val="0000FF"/>
                </a:solidFill>
                <a:ea typeface="굴림" pitchFamily="50" charset="-127"/>
              </a:rPr>
              <a:t>STRATEGY pattern teaches</a:t>
            </a:r>
            <a:r>
              <a:rPr lang="en-US" altLang="ko-KR" smtClean="0">
                <a:ea typeface="굴림" pitchFamily="50" charset="-127"/>
              </a:rPr>
              <a:t> how to supply variants of an algorithm</a:t>
            </a:r>
          </a:p>
          <a:p>
            <a:pPr eaLnBrk="1" hangingPunct="1"/>
            <a:endParaRPr lang="en-US" altLang="ko-KR" smtClean="0">
              <a:ea typeface="굴림" pitchFamily="50" charset="-127"/>
            </a:endParaRPr>
          </a:p>
          <a:p>
            <a:pPr eaLnBrk="1" hangingPunct="1"/>
            <a:endParaRPr lang="en-US" sz="2000" smtClean="0"/>
          </a:p>
          <a:p>
            <a:pPr eaLnBrk="1" hangingPunct="1"/>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Bundles </a:t>
            </a:r>
          </a:p>
        </p:txBody>
      </p:sp>
      <p:sp>
        <p:nvSpPr>
          <p:cNvPr id="281603" name="Rectangle 3"/>
          <p:cNvSpPr>
            <a:spLocks noGrp="1" noChangeArrowheads="1"/>
          </p:cNvSpPr>
          <p:nvPr>
            <p:ph type="body" idx="1"/>
          </p:nvPr>
        </p:nvSpPr>
        <p:spPr/>
        <p:txBody>
          <a:bodyPr/>
          <a:lstStyle/>
          <a:p>
            <a:pPr eaLnBrk="1" hangingPunct="1">
              <a:lnSpc>
                <a:spcPct val="90000"/>
              </a:lnSpc>
            </a:pPr>
            <a:r>
              <a:rPr lang="en-US" dirty="0" smtClean="0"/>
              <a:t>Bundle = set of related items with </a:t>
            </a:r>
            <a:r>
              <a:rPr lang="en-US" dirty="0" err="1" smtClean="0"/>
              <a:t>description+price</a:t>
            </a:r>
            <a:r>
              <a:rPr lang="en-US" dirty="0" smtClean="0"/>
              <a:t> </a:t>
            </a:r>
          </a:p>
          <a:p>
            <a:pPr lvl="1" eaLnBrk="1" hangingPunct="1">
              <a:lnSpc>
                <a:spcPct val="90000"/>
              </a:lnSpc>
              <a:buFont typeface="Wingdings" pitchFamily="2" charset="2"/>
              <a:buNone/>
            </a:pPr>
            <a:r>
              <a:rPr lang="en-US" altLang="ko-KR" dirty="0" smtClean="0">
                <a:ea typeface="굴림" pitchFamily="50" charset="-127"/>
              </a:rPr>
              <a:t>	(ex)</a:t>
            </a:r>
            <a:r>
              <a:rPr lang="en-US" dirty="0" smtClean="0"/>
              <a:t> stereo system with tuner, amplifier, CD player + speakers </a:t>
            </a:r>
          </a:p>
          <a:p>
            <a:pPr lvl="1" eaLnBrk="1" hangingPunct="1">
              <a:lnSpc>
                <a:spcPct val="90000"/>
              </a:lnSpc>
            </a:pPr>
            <a:r>
              <a:rPr lang="en-US" dirty="0" smtClean="0"/>
              <a:t>A bundle has line items </a:t>
            </a:r>
          </a:p>
          <a:p>
            <a:pPr lvl="1" eaLnBrk="1" hangingPunct="1">
              <a:lnSpc>
                <a:spcPct val="90000"/>
              </a:lnSpc>
            </a:pPr>
            <a:r>
              <a:rPr lang="en-US" dirty="0" smtClean="0"/>
              <a:t>A bundle is a line item </a:t>
            </a:r>
            <a:endParaRPr lang="en-US" altLang="ko-KR" dirty="0" smtClean="0">
              <a:ea typeface="굴림" pitchFamily="50" charset="-127"/>
            </a:endParaRPr>
          </a:p>
          <a:p>
            <a:pPr lvl="1" eaLnBrk="1" hangingPunct="1">
              <a:lnSpc>
                <a:spcPct val="90000"/>
              </a:lnSpc>
            </a:pPr>
            <a:endParaRPr lang="en-US" dirty="0" smtClean="0"/>
          </a:p>
          <a:p>
            <a:pPr eaLnBrk="1" hangingPunct="1">
              <a:lnSpc>
                <a:spcPct val="90000"/>
              </a:lnSpc>
              <a:buFont typeface="Wingdings" pitchFamily="2" charset="2"/>
              <a:buNone/>
            </a:pPr>
            <a:r>
              <a:rPr lang="en-US" altLang="ko-KR" dirty="0" smtClean="0">
                <a:ea typeface="굴림" pitchFamily="50" charset="-127"/>
                <a:sym typeface="Wingdings" pitchFamily="2" charset="2"/>
              </a:rPr>
              <a:t> Therefore, </a:t>
            </a:r>
            <a:r>
              <a:rPr lang="en-US" dirty="0" smtClean="0"/>
              <a:t>COMPOSITE pattern </a:t>
            </a:r>
            <a:endParaRPr lang="en-US" altLang="ko-KR" dirty="0" smtClean="0">
              <a:ea typeface="굴림" pitchFamily="50" charset="-127"/>
            </a:endParaRPr>
          </a:p>
          <a:p>
            <a:pPr lvl="1" eaLnBrk="1" hangingPunct="1">
              <a:lnSpc>
                <a:spcPct val="90000"/>
              </a:lnSpc>
              <a:buFont typeface="Wingdings" pitchFamily="2" charset="2"/>
              <a:buNone/>
            </a:pPr>
            <a:r>
              <a:rPr lang="en-US" dirty="0" smtClean="0">
                <a:hlinkClick r:id="rId2" action="ppaction://hlinkfile"/>
              </a:rPr>
              <a:t>Ch5/invoice/Bundle.java</a:t>
            </a:r>
            <a:r>
              <a:rPr lang="en-US" dirty="0" smtClean="0"/>
              <a:t> (look at </a:t>
            </a:r>
            <a:r>
              <a:rPr lang="en-US" dirty="0" err="1" smtClean="0"/>
              <a:t>getPrice</a:t>
            </a:r>
            <a:r>
              <a:rPr lang="en-US" dirty="0" smtClean="0"/>
              <a:t>)</a:t>
            </a:r>
            <a:br>
              <a:rPr lang="en-US" dirty="0" smtClean="0"/>
            </a:br>
            <a:endParaRPr lang="en-US" dirty="0" smtClean="0"/>
          </a:p>
          <a:p>
            <a:pPr eaLnBrk="1" hangingPunct="1">
              <a:lnSpc>
                <a:spcPct val="90000"/>
              </a:lnSpc>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160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160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tLang="ko-KR" smtClean="0">
                <a:ea typeface="굴림" pitchFamily="50" charset="-127"/>
              </a:rPr>
              <a:t>STRATEGY</a:t>
            </a:r>
            <a:r>
              <a:rPr lang="en-US" smtClean="0"/>
              <a:t> Pattern</a:t>
            </a:r>
          </a:p>
        </p:txBody>
      </p:sp>
      <p:sp>
        <p:nvSpPr>
          <p:cNvPr id="71683" name="Rectangle 3"/>
          <p:cNvSpPr>
            <a:spLocks noGrp="1" noChangeArrowheads="1"/>
          </p:cNvSpPr>
          <p:nvPr>
            <p:ph type="body" idx="1"/>
          </p:nvPr>
        </p:nvSpPr>
        <p:spPr/>
        <p:txBody>
          <a:bodyPr/>
          <a:lstStyle/>
          <a:p>
            <a:pPr marL="533400" indent="-533400" eaLnBrk="1" hangingPunct="1">
              <a:lnSpc>
                <a:spcPct val="90000"/>
              </a:lnSpc>
            </a:pPr>
            <a:r>
              <a:rPr lang="en-US" b="1" smtClean="0"/>
              <a:t>Context </a:t>
            </a:r>
          </a:p>
          <a:p>
            <a:pPr marL="914400" lvl="1" indent="-457200" eaLnBrk="1" hangingPunct="1">
              <a:lnSpc>
                <a:spcPct val="90000"/>
              </a:lnSpc>
              <a:buFont typeface="Wingdings" pitchFamily="2" charset="2"/>
              <a:buAutoNum type="arabicPeriod"/>
            </a:pPr>
            <a:r>
              <a:rPr lang="en-US" sz="2000" smtClean="0"/>
              <a:t>A class </a:t>
            </a:r>
            <a:r>
              <a:rPr lang="en-US" altLang="ko-KR" sz="2000" smtClean="0">
                <a:ea typeface="굴림" pitchFamily="50" charset="-127"/>
              </a:rPr>
              <a:t>(called </a:t>
            </a:r>
            <a:r>
              <a:rPr lang="en-US" altLang="ko-KR" sz="2000" i="1" smtClean="0">
                <a:solidFill>
                  <a:srgbClr val="0000FF"/>
                </a:solidFill>
                <a:ea typeface="굴림" pitchFamily="50" charset="-127"/>
              </a:rPr>
              <a:t>context</a:t>
            </a:r>
            <a:r>
              <a:rPr lang="en-US" altLang="ko-KR" sz="2000" smtClean="0">
                <a:ea typeface="굴림" pitchFamily="50" charset="-127"/>
              </a:rPr>
              <a:t> class) </a:t>
            </a:r>
            <a:r>
              <a:rPr lang="en-US" sz="2000" smtClean="0"/>
              <a:t>can benefit from different variants for an algorithm </a:t>
            </a:r>
          </a:p>
          <a:p>
            <a:pPr marL="914400" lvl="1" indent="-457200" eaLnBrk="1" hangingPunct="1">
              <a:lnSpc>
                <a:spcPct val="90000"/>
              </a:lnSpc>
              <a:buFont typeface="Wingdings" pitchFamily="2" charset="2"/>
              <a:buAutoNum type="arabicPeriod"/>
            </a:pPr>
            <a:r>
              <a:rPr lang="en-US" sz="2000" smtClean="0"/>
              <a:t>Clients </a:t>
            </a:r>
            <a:r>
              <a:rPr lang="en-US" altLang="ko-KR" sz="2000" smtClean="0">
                <a:ea typeface="굴림" pitchFamily="50" charset="-127"/>
              </a:rPr>
              <a:t>of the context class </a:t>
            </a:r>
            <a:r>
              <a:rPr lang="en-US" sz="2000" smtClean="0"/>
              <a:t>sometimes want to</a:t>
            </a:r>
            <a:r>
              <a:rPr lang="en-US" altLang="ko-KR" sz="2000" smtClean="0">
                <a:ea typeface="굴림" pitchFamily="50" charset="-127"/>
              </a:rPr>
              <a:t> supply custom versions of the algorithm </a:t>
            </a:r>
            <a:r>
              <a:rPr lang="en-US" sz="2000" smtClean="0"/>
              <a:t>  </a:t>
            </a:r>
          </a:p>
          <a:p>
            <a:pPr marL="533400" indent="-533400" eaLnBrk="1" hangingPunct="1">
              <a:lnSpc>
                <a:spcPct val="90000"/>
              </a:lnSpc>
            </a:pPr>
            <a:r>
              <a:rPr lang="en-US" b="1" smtClean="0"/>
              <a:t>Solution </a:t>
            </a:r>
          </a:p>
          <a:p>
            <a:pPr marL="914400" lvl="1" indent="-457200" eaLnBrk="1" hangingPunct="1">
              <a:lnSpc>
                <a:spcPct val="90000"/>
              </a:lnSpc>
              <a:buFont typeface="Wingdings" pitchFamily="2" charset="2"/>
              <a:buAutoNum type="arabicPeriod"/>
            </a:pPr>
            <a:r>
              <a:rPr lang="en-US" sz="2000" smtClean="0"/>
              <a:t>Define an interface type that is an abstraction for the algorithm</a:t>
            </a:r>
            <a:r>
              <a:rPr lang="en-US" altLang="ko-KR" sz="2000" smtClean="0">
                <a:ea typeface="굴림" pitchFamily="50" charset="-127"/>
              </a:rPr>
              <a:t>. We</a:t>
            </a:r>
            <a:r>
              <a:rPr lang="en-US" altLang="ko-KR" sz="2000" smtClean="0">
                <a:latin typeface="Arial" charset="0"/>
                <a:ea typeface="굴림" pitchFamily="50" charset="-127"/>
              </a:rPr>
              <a:t>’</a:t>
            </a:r>
            <a:r>
              <a:rPr lang="en-US" altLang="ko-KR" sz="2000" smtClean="0">
                <a:ea typeface="굴림" pitchFamily="50" charset="-127"/>
              </a:rPr>
              <a:t>ll call this interface type the </a:t>
            </a:r>
            <a:r>
              <a:rPr lang="en-US" altLang="ko-KR" sz="2000" i="1" smtClean="0">
                <a:solidFill>
                  <a:srgbClr val="0000FF"/>
                </a:solidFill>
                <a:ea typeface="굴림" pitchFamily="50" charset="-127"/>
              </a:rPr>
              <a:t>strategy</a:t>
            </a:r>
            <a:r>
              <a:rPr lang="en-US" altLang="ko-KR" sz="2000" i="1" smtClean="0">
                <a:ea typeface="굴림" pitchFamily="50" charset="-127"/>
              </a:rPr>
              <a:t>.</a:t>
            </a:r>
            <a:r>
              <a:rPr lang="en-US" sz="2000" smtClean="0"/>
              <a:t> </a:t>
            </a:r>
          </a:p>
          <a:p>
            <a:pPr marL="914400" lvl="1" indent="-457200" eaLnBrk="1" hangingPunct="1">
              <a:lnSpc>
                <a:spcPct val="90000"/>
              </a:lnSpc>
              <a:buFont typeface="Wingdings" pitchFamily="2" charset="2"/>
              <a:buAutoNum type="arabicPeriod"/>
            </a:pPr>
            <a:r>
              <a:rPr lang="en-US" altLang="ko-KR" sz="2000" smtClean="0">
                <a:ea typeface="굴림" pitchFamily="50" charset="-127"/>
              </a:rPr>
              <a:t>Concrete</a:t>
            </a:r>
            <a:r>
              <a:rPr lang="en-US" sz="2000" smtClean="0"/>
              <a:t> strategy classes </a:t>
            </a:r>
            <a:r>
              <a:rPr lang="en-US" altLang="ko-KR" sz="2000" smtClean="0">
                <a:ea typeface="굴림" pitchFamily="50" charset="-127"/>
              </a:rPr>
              <a:t>implement the strategy interface type</a:t>
            </a:r>
            <a:r>
              <a:rPr lang="en-US" sz="2000" smtClean="0"/>
              <a:t>. </a:t>
            </a:r>
            <a:r>
              <a:rPr lang="en-US" altLang="ko-KR" sz="2000" smtClean="0">
                <a:ea typeface="굴림" pitchFamily="50" charset="-127"/>
              </a:rPr>
              <a:t>Each strategy class implements a version of the algorithm.</a:t>
            </a:r>
            <a:endParaRPr lang="en-US" sz="2000" smtClean="0"/>
          </a:p>
          <a:p>
            <a:pPr marL="914400" lvl="1" indent="-457200" eaLnBrk="1" hangingPunct="1">
              <a:lnSpc>
                <a:spcPct val="90000"/>
              </a:lnSpc>
              <a:buFont typeface="Wingdings" pitchFamily="2" charset="2"/>
              <a:buAutoNum type="arabicPeriod"/>
            </a:pPr>
            <a:r>
              <a:rPr lang="en-US" altLang="ko-KR" sz="2000" smtClean="0">
                <a:ea typeface="굴림" pitchFamily="50" charset="-127"/>
              </a:rPr>
              <a:t>The c</a:t>
            </a:r>
            <a:r>
              <a:rPr lang="en-US" sz="2000" smtClean="0"/>
              <a:t>lient suppl</a:t>
            </a:r>
            <a:r>
              <a:rPr lang="en-US" altLang="ko-KR" sz="2000" smtClean="0">
                <a:ea typeface="굴림" pitchFamily="50" charset="-127"/>
              </a:rPr>
              <a:t>ies</a:t>
            </a:r>
            <a:r>
              <a:rPr lang="en-US" sz="2000" smtClean="0"/>
              <a:t> </a:t>
            </a:r>
            <a:r>
              <a:rPr lang="en-US" altLang="ko-KR" sz="2000" smtClean="0">
                <a:ea typeface="굴림" pitchFamily="50" charset="-127"/>
              </a:rPr>
              <a:t>a concrete </a:t>
            </a:r>
            <a:r>
              <a:rPr lang="en-US" sz="2000" smtClean="0"/>
              <a:t>strategy object</a:t>
            </a:r>
            <a:r>
              <a:rPr lang="en-US" altLang="ko-KR" sz="2000" smtClean="0">
                <a:ea typeface="굴림" pitchFamily="50" charset="-127"/>
              </a:rPr>
              <a:t> to the context class.</a:t>
            </a:r>
            <a:endParaRPr lang="en-US" sz="2000" smtClean="0"/>
          </a:p>
          <a:p>
            <a:pPr marL="914400" lvl="1" indent="-457200" eaLnBrk="1" hangingPunct="1">
              <a:lnSpc>
                <a:spcPct val="90000"/>
              </a:lnSpc>
              <a:buFont typeface="Wingdings" pitchFamily="2" charset="2"/>
              <a:buAutoNum type="arabicPeriod"/>
            </a:pPr>
            <a:r>
              <a:rPr lang="en-US" sz="2000" smtClean="0"/>
              <a:t>Whenever the algorithm needs to be executed, the context class calls the appropriate methods of the strategy object</a:t>
            </a:r>
            <a:r>
              <a:rPr lang="en-US" altLang="ko-KR" sz="2000" smtClean="0">
                <a:ea typeface="굴림" pitchFamily="50" charset="-127"/>
              </a:rPr>
              <a:t>.</a:t>
            </a:r>
            <a:endParaRPr lang="en-US" sz="200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altLang="ko-KR" smtClean="0">
                <a:ea typeface="굴림" pitchFamily="50" charset="-127"/>
              </a:rPr>
              <a:t>STRATEGY</a:t>
            </a:r>
            <a:r>
              <a:rPr lang="en-US" smtClean="0"/>
              <a:t> Pattern</a:t>
            </a:r>
          </a:p>
        </p:txBody>
      </p:sp>
      <p:pic>
        <p:nvPicPr>
          <p:cNvPr id="72707" name="Picture 3" descr="Ch5_un05"/>
          <p:cNvPicPr>
            <a:picLocks noGrp="1" noChangeAspect="1" noChangeArrowheads="1"/>
          </p:cNvPicPr>
          <p:nvPr>
            <p:ph idx="1"/>
          </p:nvPr>
        </p:nvPicPr>
        <p:blipFill>
          <a:blip r:embed="rId2" cstate="print"/>
          <a:srcRect/>
          <a:stretch>
            <a:fillRect/>
          </a:stretch>
        </p:blipFill>
        <p:spPr>
          <a:xfrm>
            <a:off x="1981200" y="2205038"/>
            <a:ext cx="5181600" cy="3314700"/>
          </a:xfrm>
          <a:noFill/>
        </p:spPr>
      </p:pic>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sz="4000" smtClean="0"/>
              <a:t>C</a:t>
            </a:r>
            <a:r>
              <a:rPr lang="en-US" altLang="ko-KR" sz="4000" smtClean="0">
                <a:ea typeface="굴림" pitchFamily="50" charset="-127"/>
              </a:rPr>
              <a:t>OMPOSITE</a:t>
            </a:r>
            <a:r>
              <a:rPr lang="en-US" sz="4000" smtClean="0"/>
              <a:t> Pattern </a:t>
            </a:r>
            <a:r>
              <a:rPr lang="en-US" altLang="ko-KR" sz="4000" smtClean="0">
                <a:ea typeface="굴림" pitchFamily="50" charset="-127"/>
              </a:rPr>
              <a:t/>
            </a:r>
            <a:br>
              <a:rPr lang="en-US" altLang="ko-KR" sz="4000" smtClean="0">
                <a:ea typeface="굴림" pitchFamily="50" charset="-127"/>
              </a:rPr>
            </a:br>
            <a:r>
              <a:rPr lang="en-US" sz="3200" smtClean="0"/>
              <a:t>Containers and Components</a:t>
            </a:r>
          </a:p>
        </p:txBody>
      </p:sp>
      <p:sp>
        <p:nvSpPr>
          <p:cNvPr id="73731" name="Rectangle 3"/>
          <p:cNvSpPr>
            <a:spLocks noGrp="1" noChangeArrowheads="1"/>
          </p:cNvSpPr>
          <p:nvPr>
            <p:ph type="body" idx="1"/>
          </p:nvPr>
        </p:nvSpPr>
        <p:spPr/>
        <p:txBody>
          <a:bodyPr/>
          <a:lstStyle/>
          <a:p>
            <a:pPr eaLnBrk="1" hangingPunct="1"/>
            <a:r>
              <a:rPr lang="en-US" altLang="ko-KR" smtClean="0">
                <a:ea typeface="굴림" pitchFamily="50" charset="-127"/>
              </a:rPr>
              <a:t>The </a:t>
            </a:r>
            <a:r>
              <a:rPr lang="en-US" altLang="ko-KR" smtClean="0">
                <a:solidFill>
                  <a:srgbClr val="0000FF"/>
                </a:solidFill>
                <a:ea typeface="굴림" pitchFamily="50" charset="-127"/>
              </a:rPr>
              <a:t>COMPOSITE pattern teaches</a:t>
            </a:r>
            <a:r>
              <a:rPr lang="en-US" altLang="ko-KR" smtClean="0">
                <a:ea typeface="굴림" pitchFamily="50" charset="-127"/>
              </a:rPr>
              <a:t> how to combine several objects into an object that has the same behavior as its parts.</a:t>
            </a:r>
            <a:endParaRPr lang="en-US" smtClean="0"/>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smtClean="0"/>
              <a:t>C</a:t>
            </a:r>
            <a:r>
              <a:rPr lang="en-US" altLang="ko-KR" smtClean="0">
                <a:ea typeface="굴림" pitchFamily="50" charset="-127"/>
              </a:rPr>
              <a:t>OMPOSITE</a:t>
            </a:r>
            <a:r>
              <a:rPr lang="en-US" smtClean="0"/>
              <a:t> Pattern </a:t>
            </a:r>
          </a:p>
        </p:txBody>
      </p:sp>
      <p:sp>
        <p:nvSpPr>
          <p:cNvPr id="74755" name="Rectangle 3"/>
          <p:cNvSpPr>
            <a:spLocks noGrp="1" noChangeArrowheads="1"/>
          </p:cNvSpPr>
          <p:nvPr>
            <p:ph type="body" idx="1"/>
          </p:nvPr>
        </p:nvSpPr>
        <p:spPr>
          <a:xfrm>
            <a:off x="457200" y="1600200"/>
            <a:ext cx="8229600" cy="4800600"/>
          </a:xfrm>
        </p:spPr>
        <p:txBody>
          <a:bodyPr/>
          <a:lstStyle/>
          <a:p>
            <a:pPr marL="457200" indent="-457200" eaLnBrk="1" hangingPunct="1">
              <a:lnSpc>
                <a:spcPct val="90000"/>
              </a:lnSpc>
            </a:pPr>
            <a:r>
              <a:rPr lang="en-US" sz="2000" b="1" smtClean="0"/>
              <a:t>Context </a:t>
            </a:r>
          </a:p>
          <a:p>
            <a:pPr marL="838200" lvl="1" indent="-381000" eaLnBrk="1" hangingPunct="1">
              <a:lnSpc>
                <a:spcPct val="90000"/>
              </a:lnSpc>
              <a:buFont typeface="Wingdings" pitchFamily="2" charset="2"/>
              <a:buAutoNum type="arabicPeriod"/>
            </a:pPr>
            <a:r>
              <a:rPr lang="en-US" sz="1800" smtClean="0"/>
              <a:t>Primitive objects can be combined to composite objects </a:t>
            </a:r>
          </a:p>
          <a:p>
            <a:pPr marL="838200" lvl="1" indent="-381000" eaLnBrk="1" hangingPunct="1">
              <a:lnSpc>
                <a:spcPct val="90000"/>
              </a:lnSpc>
              <a:buFont typeface="Wingdings" pitchFamily="2" charset="2"/>
              <a:buAutoNum type="arabicPeriod"/>
            </a:pPr>
            <a:r>
              <a:rPr lang="en-US" sz="1800" smtClean="0"/>
              <a:t>Clients treat a composite object as a primitive object</a:t>
            </a:r>
            <a:br>
              <a:rPr lang="en-US" sz="1800" smtClean="0"/>
            </a:br>
            <a:endParaRPr lang="en-US" sz="1800" smtClean="0"/>
          </a:p>
          <a:p>
            <a:pPr marL="457200" indent="-457200" eaLnBrk="1" hangingPunct="1">
              <a:lnSpc>
                <a:spcPct val="90000"/>
              </a:lnSpc>
            </a:pPr>
            <a:r>
              <a:rPr lang="en-US" sz="2000" b="1" smtClean="0"/>
              <a:t>Solution </a:t>
            </a:r>
          </a:p>
          <a:p>
            <a:pPr marL="838200" lvl="1" indent="-381000" eaLnBrk="1" hangingPunct="1">
              <a:lnSpc>
                <a:spcPct val="90000"/>
              </a:lnSpc>
              <a:buFont typeface="Wingdings" pitchFamily="2" charset="2"/>
              <a:buAutoNum type="arabicPeriod"/>
            </a:pPr>
            <a:r>
              <a:rPr lang="en-US" sz="1800" smtClean="0"/>
              <a:t>Define an interface type that is an abstraction for the primitive objects </a:t>
            </a:r>
          </a:p>
          <a:p>
            <a:pPr marL="838200" lvl="1" indent="-381000" eaLnBrk="1" hangingPunct="1">
              <a:lnSpc>
                <a:spcPct val="90000"/>
              </a:lnSpc>
              <a:buFont typeface="Wingdings" pitchFamily="2" charset="2"/>
              <a:buAutoNum type="arabicPeriod"/>
            </a:pPr>
            <a:r>
              <a:rPr lang="en-US" sz="1800" smtClean="0"/>
              <a:t>Composite object </a:t>
            </a:r>
            <a:r>
              <a:rPr lang="en-US" altLang="ko-KR" sz="1800" smtClean="0">
                <a:ea typeface="굴림" pitchFamily="50" charset="-127"/>
              </a:rPr>
              <a:t>contains a </a:t>
            </a:r>
            <a:r>
              <a:rPr lang="en-US" sz="1800" smtClean="0"/>
              <a:t>collect</a:t>
            </a:r>
            <a:r>
              <a:rPr lang="en-US" altLang="ko-KR" sz="1800" smtClean="0">
                <a:ea typeface="굴림" pitchFamily="50" charset="-127"/>
              </a:rPr>
              <a:t>ion of </a:t>
            </a:r>
            <a:r>
              <a:rPr lang="en-US" sz="1800" smtClean="0"/>
              <a:t>primitive object</a:t>
            </a:r>
            <a:r>
              <a:rPr lang="en-US" altLang="ko-KR" sz="1800" smtClean="0">
                <a:ea typeface="굴림" pitchFamily="50" charset="-127"/>
              </a:rPr>
              <a:t>s</a:t>
            </a:r>
          </a:p>
          <a:p>
            <a:pPr marL="838200" lvl="1" indent="-381000" eaLnBrk="1" hangingPunct="1">
              <a:lnSpc>
                <a:spcPct val="90000"/>
              </a:lnSpc>
              <a:buFont typeface="Wingdings" pitchFamily="2" charset="2"/>
              <a:buAutoNum type="arabicPeriod"/>
            </a:pPr>
            <a:r>
              <a:rPr lang="en-US" altLang="ko-KR" sz="1800" smtClean="0">
                <a:ea typeface="굴림" pitchFamily="50" charset="-127"/>
              </a:rPr>
              <a:t>Both primitive classes and composite classes implement that interface type. </a:t>
            </a:r>
            <a:endParaRPr lang="en-US" sz="1800" smtClean="0"/>
          </a:p>
          <a:p>
            <a:pPr marL="838200" lvl="1" indent="-381000" eaLnBrk="1" hangingPunct="1">
              <a:lnSpc>
                <a:spcPct val="90000"/>
              </a:lnSpc>
              <a:buFont typeface="Wingdings" pitchFamily="2" charset="2"/>
              <a:buAutoNum type="arabicPeriod"/>
            </a:pPr>
            <a:r>
              <a:rPr lang="en-US" sz="1800" smtClean="0"/>
              <a:t>When implementing a method from the interface type, the composite class applies the method to its primitive objects and combines the results</a:t>
            </a:r>
            <a:r>
              <a:rPr lang="en-US" altLang="ko-KR" sz="1800" smtClean="0">
                <a:ea typeface="굴림" pitchFamily="50" charset="-127"/>
              </a:rPr>
              <a:t>.</a:t>
            </a:r>
            <a:r>
              <a:rPr lang="en-US" sz="1800" smtClean="0"/>
              <a:t> </a:t>
            </a: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smtClean="0"/>
              <a:t>C</a:t>
            </a:r>
            <a:r>
              <a:rPr lang="en-US" altLang="ko-KR" smtClean="0">
                <a:ea typeface="굴림" pitchFamily="50" charset="-127"/>
              </a:rPr>
              <a:t>OMPOSITE</a:t>
            </a:r>
            <a:r>
              <a:rPr lang="en-US" smtClean="0"/>
              <a:t> Pattern</a:t>
            </a:r>
          </a:p>
        </p:txBody>
      </p:sp>
      <p:pic>
        <p:nvPicPr>
          <p:cNvPr id="75779" name="Picture 3" descr="Ch5_un06"/>
          <p:cNvPicPr>
            <a:picLocks noChangeAspect="1" noChangeArrowheads="1"/>
          </p:cNvPicPr>
          <p:nvPr/>
        </p:nvPicPr>
        <p:blipFill>
          <a:blip r:embed="rId2" cstate="print"/>
          <a:srcRect/>
          <a:stretch>
            <a:fillRect/>
          </a:stretch>
        </p:blipFill>
        <p:spPr bwMode="auto">
          <a:xfrm>
            <a:off x="523875" y="1752600"/>
            <a:ext cx="8096250"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sz="4000" smtClean="0"/>
              <a:t>D</a:t>
            </a:r>
            <a:r>
              <a:rPr lang="en-US" altLang="ko-KR" sz="4000" smtClean="0">
                <a:ea typeface="굴림" pitchFamily="50" charset="-127"/>
              </a:rPr>
              <a:t>ECORATOR</a:t>
            </a:r>
            <a:r>
              <a:rPr lang="en-US" sz="4000" smtClean="0"/>
              <a:t> Pattern </a:t>
            </a:r>
            <a:r>
              <a:rPr lang="en-US" altLang="ko-KR" sz="4000" smtClean="0">
                <a:ea typeface="굴림" pitchFamily="50" charset="-127"/>
              </a:rPr>
              <a:t/>
            </a:r>
            <a:br>
              <a:rPr lang="en-US" altLang="ko-KR" sz="4000" smtClean="0">
                <a:ea typeface="굴림" pitchFamily="50" charset="-127"/>
              </a:rPr>
            </a:br>
            <a:r>
              <a:rPr lang="en-US" sz="3200" smtClean="0"/>
              <a:t>Scroll Bars</a:t>
            </a:r>
          </a:p>
        </p:txBody>
      </p:sp>
      <p:sp>
        <p:nvSpPr>
          <p:cNvPr id="76803" name="Rectangle 3"/>
          <p:cNvSpPr>
            <a:spLocks noGrp="1" noChangeArrowheads="1"/>
          </p:cNvSpPr>
          <p:nvPr>
            <p:ph type="body" idx="1"/>
          </p:nvPr>
        </p:nvSpPr>
        <p:spPr/>
        <p:txBody>
          <a:bodyPr/>
          <a:lstStyle/>
          <a:p>
            <a:pPr eaLnBrk="1" hangingPunct="1"/>
            <a:r>
              <a:rPr lang="en-US" altLang="ko-KR" smtClean="0">
                <a:ea typeface="굴림" pitchFamily="50" charset="-127"/>
              </a:rPr>
              <a:t>The </a:t>
            </a:r>
            <a:r>
              <a:rPr lang="en-US" altLang="ko-KR" smtClean="0">
                <a:solidFill>
                  <a:srgbClr val="0000FF"/>
                </a:solidFill>
                <a:ea typeface="굴림" pitchFamily="50" charset="-127"/>
              </a:rPr>
              <a:t>DECORATOR pattern teaches</a:t>
            </a:r>
            <a:r>
              <a:rPr lang="en-US" altLang="ko-KR" smtClean="0">
                <a:ea typeface="굴림" pitchFamily="50" charset="-127"/>
              </a:rPr>
              <a:t> how to form a class that adds functionality to another class while keeping its interface.</a:t>
            </a:r>
            <a:endParaRPr lang="en-US" smtClean="0"/>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smtClean="0"/>
              <a:t>D</a:t>
            </a:r>
            <a:r>
              <a:rPr lang="en-US" altLang="ko-KR" smtClean="0">
                <a:ea typeface="굴림" pitchFamily="50" charset="-127"/>
              </a:rPr>
              <a:t>ECORATOR</a:t>
            </a:r>
            <a:r>
              <a:rPr lang="en-US" smtClean="0"/>
              <a:t> Pattern</a:t>
            </a:r>
          </a:p>
        </p:txBody>
      </p:sp>
      <p:sp>
        <p:nvSpPr>
          <p:cNvPr id="77827" name="Rectangle 3"/>
          <p:cNvSpPr>
            <a:spLocks noGrp="1" noChangeArrowheads="1"/>
          </p:cNvSpPr>
          <p:nvPr>
            <p:ph type="body" idx="1"/>
          </p:nvPr>
        </p:nvSpPr>
        <p:spPr/>
        <p:txBody>
          <a:bodyPr/>
          <a:lstStyle/>
          <a:p>
            <a:pPr marL="609600" indent="-609600" eaLnBrk="1" hangingPunct="1"/>
            <a:r>
              <a:rPr lang="en-US" b="1" smtClean="0"/>
              <a:t>Context</a:t>
            </a:r>
          </a:p>
          <a:p>
            <a:pPr marL="990600" lvl="1" indent="-533400" eaLnBrk="1" hangingPunct="1">
              <a:buFont typeface="Wingdings" pitchFamily="2" charset="2"/>
              <a:buAutoNum type="arabicPeriod"/>
            </a:pPr>
            <a:r>
              <a:rPr lang="en-US" smtClean="0"/>
              <a:t>Component objects can be decorated (visually or behaviorally enhanced) </a:t>
            </a:r>
          </a:p>
          <a:p>
            <a:pPr marL="990600" lvl="1" indent="-533400" eaLnBrk="1" hangingPunct="1">
              <a:buFont typeface="Wingdings" pitchFamily="2" charset="2"/>
              <a:buAutoNum type="arabicPeriod"/>
            </a:pPr>
            <a:r>
              <a:rPr lang="en-US" smtClean="0"/>
              <a:t>The decorated object can be used in the same way as the undecorated object </a:t>
            </a:r>
          </a:p>
          <a:p>
            <a:pPr marL="990600" lvl="1" indent="-533400" eaLnBrk="1" hangingPunct="1">
              <a:buFont typeface="Wingdings" pitchFamily="2" charset="2"/>
              <a:buAutoNum type="arabicPeriod"/>
            </a:pPr>
            <a:r>
              <a:rPr lang="en-US" smtClean="0"/>
              <a:t>The component class does not want to take on the responsibility of the decoration </a:t>
            </a:r>
          </a:p>
          <a:p>
            <a:pPr marL="990600" lvl="1" indent="-533400" eaLnBrk="1" hangingPunct="1">
              <a:buFont typeface="Wingdings" pitchFamily="2" charset="2"/>
              <a:buAutoNum type="arabicPeriod"/>
            </a:pPr>
            <a:r>
              <a:rPr lang="en-US" smtClean="0"/>
              <a:t>There may be an open-ended set of possible decorations </a:t>
            </a:r>
          </a:p>
          <a:p>
            <a:pPr marL="609600" indent="-609600" eaLnBrk="1" hangingPunct="1"/>
            <a:endParaRPr lang="en-US" smtClean="0"/>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smtClean="0"/>
              <a:t>D</a:t>
            </a:r>
            <a:r>
              <a:rPr lang="en-US" altLang="ko-KR" smtClean="0">
                <a:ea typeface="굴림" pitchFamily="50" charset="-127"/>
              </a:rPr>
              <a:t>ECORATOR</a:t>
            </a:r>
            <a:r>
              <a:rPr lang="en-US" smtClean="0"/>
              <a:t> Pattern</a:t>
            </a:r>
          </a:p>
        </p:txBody>
      </p:sp>
      <p:sp>
        <p:nvSpPr>
          <p:cNvPr id="78851" name="Rectangle 3"/>
          <p:cNvSpPr>
            <a:spLocks noGrp="1" noChangeArrowheads="1"/>
          </p:cNvSpPr>
          <p:nvPr>
            <p:ph type="body" idx="1"/>
          </p:nvPr>
        </p:nvSpPr>
        <p:spPr/>
        <p:txBody>
          <a:bodyPr/>
          <a:lstStyle/>
          <a:p>
            <a:pPr marL="533400" indent="-533400" eaLnBrk="1" hangingPunct="1">
              <a:lnSpc>
                <a:spcPct val="80000"/>
              </a:lnSpc>
            </a:pPr>
            <a:r>
              <a:rPr lang="en-US" b="1" smtClean="0"/>
              <a:t>Solution </a:t>
            </a:r>
          </a:p>
          <a:p>
            <a:pPr marL="914400" lvl="1" indent="-457200" eaLnBrk="1" hangingPunct="1">
              <a:lnSpc>
                <a:spcPct val="80000"/>
              </a:lnSpc>
              <a:buFont typeface="Wingdings" pitchFamily="2" charset="2"/>
              <a:buAutoNum type="arabicPeriod"/>
            </a:pPr>
            <a:r>
              <a:rPr lang="en-US" smtClean="0"/>
              <a:t>Define an interface type that is an abstraction for the component </a:t>
            </a:r>
          </a:p>
          <a:p>
            <a:pPr marL="914400" lvl="1" indent="-457200" eaLnBrk="1" hangingPunct="1">
              <a:lnSpc>
                <a:spcPct val="80000"/>
              </a:lnSpc>
              <a:buFont typeface="Wingdings" pitchFamily="2" charset="2"/>
              <a:buAutoNum type="arabicPeriod"/>
            </a:pPr>
            <a:r>
              <a:rPr lang="en-US" smtClean="0"/>
              <a:t>Concrete component classes </a:t>
            </a:r>
            <a:r>
              <a:rPr lang="en-US" altLang="ko-KR" smtClean="0">
                <a:ea typeface="굴림" pitchFamily="50" charset="-127"/>
              </a:rPr>
              <a:t>implement</a:t>
            </a:r>
            <a:r>
              <a:rPr lang="en-US" smtClean="0"/>
              <a:t> this interface type. </a:t>
            </a:r>
          </a:p>
          <a:p>
            <a:pPr marL="914400" lvl="1" indent="-457200" eaLnBrk="1" hangingPunct="1">
              <a:lnSpc>
                <a:spcPct val="80000"/>
              </a:lnSpc>
              <a:buFont typeface="Wingdings" pitchFamily="2" charset="2"/>
              <a:buAutoNum type="arabicPeriod"/>
            </a:pPr>
            <a:r>
              <a:rPr lang="en-US" smtClean="0"/>
              <a:t>Decorator classes also </a:t>
            </a:r>
            <a:r>
              <a:rPr lang="en-US" altLang="ko-KR" smtClean="0">
                <a:ea typeface="굴림" pitchFamily="50" charset="-127"/>
              </a:rPr>
              <a:t>implement</a:t>
            </a:r>
            <a:r>
              <a:rPr lang="en-US" smtClean="0"/>
              <a:t> this interface type. </a:t>
            </a:r>
          </a:p>
          <a:p>
            <a:pPr marL="914400" lvl="1" indent="-457200" eaLnBrk="1" hangingPunct="1">
              <a:lnSpc>
                <a:spcPct val="80000"/>
              </a:lnSpc>
              <a:buFont typeface="Wingdings" pitchFamily="2" charset="2"/>
              <a:buAutoNum type="arabicPeriod"/>
            </a:pPr>
            <a:r>
              <a:rPr lang="en-US" smtClean="0"/>
              <a:t>A decorator object manages the component object that it decorates </a:t>
            </a:r>
          </a:p>
          <a:p>
            <a:pPr marL="914400" lvl="1" indent="-457200" eaLnBrk="1" hangingPunct="1">
              <a:lnSpc>
                <a:spcPct val="80000"/>
              </a:lnSpc>
              <a:buFont typeface="Wingdings" pitchFamily="2" charset="2"/>
              <a:buAutoNum type="arabicPeriod"/>
            </a:pPr>
            <a:r>
              <a:rPr lang="en-US" smtClean="0"/>
              <a:t>When implementing a method from the component interface type, the decorator class applies the method to the decorated component and combines the result with the effect of the decoration. </a:t>
            </a:r>
          </a:p>
          <a:p>
            <a:pPr marL="533400" indent="-533400" eaLnBrk="1" hangingPunct="1">
              <a:lnSpc>
                <a:spcPct val="80000"/>
              </a:lnSpc>
            </a:pPr>
            <a:endParaRPr lang="en-US" sz="2400" smtClean="0"/>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smtClean="0"/>
              <a:t>D</a:t>
            </a:r>
            <a:r>
              <a:rPr lang="en-US" altLang="ko-KR" smtClean="0">
                <a:ea typeface="굴림" pitchFamily="50" charset="-127"/>
              </a:rPr>
              <a:t>ECORATOR</a:t>
            </a:r>
            <a:r>
              <a:rPr lang="en-US" smtClean="0"/>
              <a:t> Pattern</a:t>
            </a:r>
          </a:p>
        </p:txBody>
      </p:sp>
      <p:pic>
        <p:nvPicPr>
          <p:cNvPr id="79875" name="Picture 3" descr="Ch5_un07"/>
          <p:cNvPicPr>
            <a:picLocks noGrp="1" noChangeAspect="1" noChangeArrowheads="1"/>
          </p:cNvPicPr>
          <p:nvPr>
            <p:ph sz="half" idx="2"/>
          </p:nvPr>
        </p:nvPicPr>
        <p:blipFill>
          <a:blip r:embed="rId2" cstate="print"/>
          <a:srcRect/>
          <a:stretch>
            <a:fillRect/>
          </a:stretch>
        </p:blipFill>
        <p:spPr>
          <a:xfrm>
            <a:off x="762000" y="2276475"/>
            <a:ext cx="7924800" cy="3133725"/>
          </a:xfrm>
          <a:noFill/>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Bundles</a:t>
            </a:r>
          </a:p>
        </p:txBody>
      </p:sp>
      <p:pic>
        <p:nvPicPr>
          <p:cNvPr id="9219" name="Picture 3" descr="Ch5_16"/>
          <p:cNvPicPr>
            <a:picLocks noGrp="1" noChangeAspect="1" noChangeArrowheads="1"/>
          </p:cNvPicPr>
          <p:nvPr>
            <p:ph idx="1"/>
          </p:nvPr>
        </p:nvPicPr>
        <p:blipFill>
          <a:blip r:embed="rId2" cstate="print"/>
          <a:srcRect/>
          <a:stretch>
            <a:fillRect/>
          </a:stretch>
        </p:blipFill>
        <p:spPr>
          <a:xfrm>
            <a:off x="519113" y="2222500"/>
            <a:ext cx="8105775" cy="3278188"/>
          </a:xfr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4000" smtClean="0"/>
              <a:t>C</a:t>
            </a:r>
            <a:r>
              <a:rPr lang="en-US" altLang="ko-KR" sz="4000" smtClean="0">
                <a:ea typeface="굴림" pitchFamily="50" charset="-127"/>
              </a:rPr>
              <a:t>OMPOSITE</a:t>
            </a:r>
            <a:r>
              <a:rPr lang="en-US" sz="4000" smtClean="0"/>
              <a:t> Pattern </a:t>
            </a:r>
            <a:r>
              <a:rPr lang="en-US" altLang="ko-KR" sz="4000" smtClean="0">
                <a:ea typeface="굴림" pitchFamily="50" charset="-127"/>
              </a:rPr>
              <a:t/>
            </a:r>
            <a:br>
              <a:rPr lang="en-US" altLang="ko-KR" sz="4000" smtClean="0">
                <a:ea typeface="굴림" pitchFamily="50" charset="-127"/>
              </a:rPr>
            </a:br>
            <a:r>
              <a:rPr lang="en-US" sz="3200" smtClean="0"/>
              <a:t>Containers and Components</a:t>
            </a:r>
            <a:r>
              <a:rPr lang="en-US" sz="4000" smtClean="0"/>
              <a:t> </a:t>
            </a:r>
          </a:p>
        </p:txBody>
      </p:sp>
      <p:sp>
        <p:nvSpPr>
          <p:cNvPr id="10243" name="Rectangle 3"/>
          <p:cNvSpPr>
            <a:spLocks noGrp="1" noChangeArrowheads="1"/>
          </p:cNvSpPr>
          <p:nvPr>
            <p:ph type="body" idx="1"/>
          </p:nvPr>
        </p:nvSpPr>
        <p:spPr/>
        <p:txBody>
          <a:bodyPr/>
          <a:lstStyle/>
          <a:p>
            <a:pPr eaLnBrk="1" hangingPunct="1">
              <a:lnSpc>
                <a:spcPct val="90000"/>
              </a:lnSpc>
            </a:pPr>
            <a:r>
              <a:rPr lang="en-US" smtClean="0"/>
              <a:t>Containers collect GUI components </a:t>
            </a:r>
          </a:p>
          <a:p>
            <a:pPr eaLnBrk="1" hangingPunct="1">
              <a:lnSpc>
                <a:spcPct val="90000"/>
              </a:lnSpc>
            </a:pPr>
            <a:r>
              <a:rPr lang="en-US" smtClean="0"/>
              <a:t>Sometimes, want to add a container to another container </a:t>
            </a:r>
          </a:p>
          <a:p>
            <a:pPr eaLnBrk="1" hangingPunct="1">
              <a:lnSpc>
                <a:spcPct val="90000"/>
              </a:lnSpc>
            </a:pPr>
            <a:r>
              <a:rPr lang="en-US" smtClean="0"/>
              <a:t>Container should </a:t>
            </a:r>
            <a:r>
              <a:rPr lang="en-US" i="1" smtClean="0"/>
              <a:t>be</a:t>
            </a:r>
            <a:r>
              <a:rPr lang="en-US" smtClean="0"/>
              <a:t> a component </a:t>
            </a:r>
          </a:p>
          <a:p>
            <a:pPr eaLnBrk="1" hangingPunct="1">
              <a:lnSpc>
                <a:spcPct val="90000"/>
              </a:lnSpc>
            </a:pPr>
            <a:r>
              <a:rPr lang="en-US" smtClean="0">
                <a:solidFill>
                  <a:srgbClr val="0000FF"/>
                </a:solidFill>
              </a:rPr>
              <a:t>Composite design pattern</a:t>
            </a:r>
            <a:r>
              <a:rPr lang="en-US" smtClean="0"/>
              <a:t> </a:t>
            </a:r>
          </a:p>
          <a:p>
            <a:pPr lvl="1" eaLnBrk="1" hangingPunct="1">
              <a:lnSpc>
                <a:spcPct val="90000"/>
              </a:lnSpc>
            </a:pPr>
            <a:r>
              <a:rPr lang="en-US" smtClean="0"/>
              <a:t>Composite method typically invoke component methods </a:t>
            </a:r>
          </a:p>
          <a:p>
            <a:pPr lvl="1" eaLnBrk="1" hangingPunct="1">
              <a:lnSpc>
                <a:spcPct val="90000"/>
              </a:lnSpc>
            </a:pPr>
            <a:r>
              <a:rPr lang="en-US" smtClean="0"/>
              <a:t>E.g. Container.getPreferredSize invokes getPreferredSize of components </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FIRSTPUPPULURI@7HFMJNNFUVWXYL42" val="3307"/>
  <p:tag name="DEFAULTDISPLAYSOURCE" val="\documentclass{article}\pagestyle{empty}&#10;\begin{document}&#10;&#10;\end{document}&#10;"/>
  <p:tag name="EMBEDFONTS" val="1"/>
  <p:tag name="FIRSTPUPPULURI@JVTYWYZ21V000000" val="3384"/>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3244</TotalTime>
  <Words>3203</Words>
  <Application>Microsoft Office PowerPoint</Application>
  <PresentationFormat>On-screen Show (4:3)</PresentationFormat>
  <Paragraphs>408</Paragraphs>
  <Slides>78</Slides>
  <Notes>0</Notes>
  <HiddenSlides>0</HiddenSlides>
  <MMClips>0</MMClips>
  <ScaleCrop>false</ScaleCrop>
  <HeadingPairs>
    <vt:vector size="4" baseType="variant">
      <vt:variant>
        <vt:lpstr>Design Template</vt:lpstr>
      </vt:variant>
      <vt:variant>
        <vt:i4>1</vt:i4>
      </vt:variant>
      <vt:variant>
        <vt:lpstr>Slide Titles</vt:lpstr>
      </vt:variant>
      <vt:variant>
        <vt:i4>78</vt:i4>
      </vt:variant>
    </vt:vector>
  </HeadingPairs>
  <TitlesOfParts>
    <vt:vector size="79" baseType="lpstr">
      <vt:lpstr>Default Design</vt:lpstr>
      <vt:lpstr>ITEC324 Principle of CS III</vt:lpstr>
      <vt:lpstr>Pattern</vt:lpstr>
      <vt:lpstr>The Pattern Concept </vt:lpstr>
      <vt:lpstr>e.g. a pattern to build a hallway.</vt:lpstr>
      <vt:lpstr>Goal is to build an invoice.</vt:lpstr>
      <vt:lpstr>COMPOSITE Pattern  Containers and Components </vt:lpstr>
      <vt:lpstr>Bundles </vt:lpstr>
      <vt:lpstr>Bundles</vt:lpstr>
      <vt:lpstr>COMPOSITE Pattern  Containers and Components </vt:lpstr>
      <vt:lpstr>COMPOSITE Pattern  Containers and Components </vt:lpstr>
      <vt:lpstr>COMPOSITE Pattern  Containers and Components</vt:lpstr>
      <vt:lpstr>COMPOSITE Pattern </vt:lpstr>
      <vt:lpstr>COMPOSITE Pattern</vt:lpstr>
      <vt:lpstr>Using your knowledge of Java Swing…</vt:lpstr>
      <vt:lpstr>COMPOSITE Pattern: examples in Java Swing.</vt:lpstr>
      <vt:lpstr>Adding decorations: DECORATOR PATTERN</vt:lpstr>
      <vt:lpstr>Another example: DECORATOR Pattern  Scroll Bars </vt:lpstr>
      <vt:lpstr>DECORATOR Pattern  Scroll Bars</vt:lpstr>
      <vt:lpstr>DECORATOR Pattern</vt:lpstr>
      <vt:lpstr>DECORATOR Pattern</vt:lpstr>
      <vt:lpstr>DECORATOR Pattern</vt:lpstr>
      <vt:lpstr>Discounted Items</vt:lpstr>
      <vt:lpstr>DECORATOR Pattern</vt:lpstr>
      <vt:lpstr>Next issue: displaying the invoice.</vt:lpstr>
      <vt:lpstr>OBSERVER Pattern</vt:lpstr>
      <vt:lpstr>OBSERVER Pattern</vt:lpstr>
      <vt:lpstr>OBSERVER Pattern</vt:lpstr>
      <vt:lpstr>OBSERVER Pattern</vt:lpstr>
      <vt:lpstr>OBSERVER Pattern</vt:lpstr>
      <vt:lpstr>OBSERVER Pattern</vt:lpstr>
      <vt:lpstr>OBSERVER Pattern</vt:lpstr>
      <vt:lpstr>OBSERVER Pattern</vt:lpstr>
      <vt:lpstr>Change Listeners </vt:lpstr>
      <vt:lpstr>Change Listeners </vt:lpstr>
      <vt:lpstr>OBSERVER Pattern</vt:lpstr>
      <vt:lpstr>OBSERVER Pattern</vt:lpstr>
      <vt:lpstr>Iterating Through Invoice Items </vt:lpstr>
      <vt:lpstr>List Iterators</vt:lpstr>
      <vt:lpstr>Classical List Data Structure </vt:lpstr>
      <vt:lpstr>ITERATOR Pattern</vt:lpstr>
      <vt:lpstr>ITERATOR Pattern</vt:lpstr>
      <vt:lpstr>ITERATOR Pattern</vt:lpstr>
      <vt:lpstr>ITERATOR Pattern</vt:lpstr>
      <vt:lpstr>ITERATOR Pattern</vt:lpstr>
      <vt:lpstr>ITERATOR Pattern</vt:lpstr>
      <vt:lpstr>Iterators </vt:lpstr>
      <vt:lpstr>Iterators </vt:lpstr>
      <vt:lpstr>Formatting Invoices </vt:lpstr>
      <vt:lpstr>STRATEGY Pattern Layout Managers </vt:lpstr>
      <vt:lpstr>STRATEGY Pattern Layout Managers</vt:lpstr>
      <vt:lpstr>STRATEGY Pattern Layout Managers</vt:lpstr>
      <vt:lpstr>STRATEGY Pattern Layout Managers</vt:lpstr>
      <vt:lpstr>STRATEGY Pattern Layout Managers</vt:lpstr>
      <vt:lpstr>STRATEGY Pattern (Ex) Voice Mail System GUI </vt:lpstr>
      <vt:lpstr>Formatting Invoices</vt:lpstr>
      <vt:lpstr>Formatting Invoices </vt:lpstr>
      <vt:lpstr>Formatting Invoices</vt:lpstr>
      <vt:lpstr>How to Recognize Patterns </vt:lpstr>
      <vt:lpstr>Litmus Test </vt:lpstr>
      <vt:lpstr>Litmus Test </vt:lpstr>
      <vt:lpstr>Recap of Standardized Patterns</vt:lpstr>
      <vt:lpstr>ITERATOR Pattern</vt:lpstr>
      <vt:lpstr>ITERATOR Pattern</vt:lpstr>
      <vt:lpstr>ITERATOR Pattern</vt:lpstr>
      <vt:lpstr>ITERATOR Pattern</vt:lpstr>
      <vt:lpstr>OBSERVER Pattern</vt:lpstr>
      <vt:lpstr>OBSERVER Pattern</vt:lpstr>
      <vt:lpstr>OBSERVER Pattern</vt:lpstr>
      <vt:lpstr>STRATEGY Pattern</vt:lpstr>
      <vt:lpstr>STRATEGY Pattern</vt:lpstr>
      <vt:lpstr>STRATEGY Pattern</vt:lpstr>
      <vt:lpstr>COMPOSITE Pattern  Containers and Components</vt:lpstr>
      <vt:lpstr>COMPOSITE Pattern </vt:lpstr>
      <vt:lpstr>COMPOSITE Pattern</vt:lpstr>
      <vt:lpstr>DECORATOR Pattern  Scroll Bars</vt:lpstr>
      <vt:lpstr>DECORATOR Pattern</vt:lpstr>
      <vt:lpstr>DECORATOR Pattern</vt:lpstr>
      <vt:lpstr>DECORATOR Pattern</vt:lpstr>
    </vt:vector>
  </TitlesOfParts>
  <Company>Radford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Object-Oriented Design &amp; Patterns Cay S. Horstmann   Chapter 2 The Object-Oriented Design Process </dc:title>
  <dc:creator>hlee3</dc:creator>
  <cp:lastModifiedBy>RADFORD UNIVERSITY</cp:lastModifiedBy>
  <cp:revision>140</cp:revision>
  <dcterms:created xsi:type="dcterms:W3CDTF">2010-03-11T23:04:22Z</dcterms:created>
  <dcterms:modified xsi:type="dcterms:W3CDTF">2010-03-11T23:04:44Z</dcterms:modified>
</cp:coreProperties>
</file>