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70" r:id="rId14"/>
    <p:sldId id="276" r:id="rId15"/>
    <p:sldId id="268" r:id="rId16"/>
    <p:sldId id="272" r:id="rId17"/>
    <p:sldId id="273" r:id="rId18"/>
    <p:sldId id="274" r:id="rId19"/>
    <p:sldId id="271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Intro to programming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4C8F-32CE-3142-AB5E-B1BD95F0AEF6}" type="datetimeFigureOut">
              <a:rPr lang="en-US" smtClean="0"/>
              <a:t>9/5/11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718C-432A-954C-B950-96D8307908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Intro to programming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Languages have constructs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control</a:t>
            </a:r>
          </a:p>
          <a:p>
            <a:pPr lvl="1"/>
            <a:r>
              <a:rPr lang="en-US" dirty="0" smtClean="0"/>
              <a:t>Grouping</a:t>
            </a:r>
          </a:p>
          <a:p>
            <a:r>
              <a:rPr lang="en-US" dirty="0" smtClean="0"/>
              <a:t>Sentence =&gt; Statement</a:t>
            </a:r>
          </a:p>
          <a:p>
            <a:r>
              <a:rPr lang="en-US" dirty="0" smtClean="0"/>
              <a:t>Statement =&gt; Constructs</a:t>
            </a:r>
          </a:p>
          <a:p>
            <a:r>
              <a:rPr lang="en-US" dirty="0" smtClean="0"/>
              <a:t>Program has many statements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resources</a:t>
            </a:r>
          </a:p>
          <a:p>
            <a:r>
              <a:rPr lang="en-US" dirty="0" smtClean="0"/>
              <a:t>Modify resources</a:t>
            </a:r>
          </a:p>
          <a:p>
            <a:r>
              <a:rPr lang="en-US" dirty="0" smtClean="0"/>
              <a:t>Alter the flow</a:t>
            </a:r>
          </a:p>
          <a:p>
            <a:pPr lvl="1"/>
            <a:r>
              <a:rPr lang="en-US" dirty="0" smtClean="0"/>
              <a:t>Ignore a few statements</a:t>
            </a:r>
          </a:p>
          <a:p>
            <a:pPr lvl="1"/>
            <a:r>
              <a:rPr lang="en-US" dirty="0" smtClean="0"/>
              <a:t>Go back and repeat some of them again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2923" y="2214534"/>
            <a:ext cx="5071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x</a:t>
            </a:r>
            <a:r>
              <a:rPr lang="en-US" dirty="0" smtClean="0"/>
              <a:t>=3;</a:t>
            </a:r>
          </a:p>
          <a:p>
            <a:pPr marL="342900" indent="-342900">
              <a:buAutoNum type="arabicPeriod"/>
            </a:pPr>
            <a:r>
              <a:rPr lang="en-US" dirty="0" smtClean="0"/>
              <a:t>Number = </a:t>
            </a:r>
            <a:r>
              <a:rPr lang="en-US" dirty="0" err="1" smtClean="0"/>
              <a:t>raw_input(‘Enter</a:t>
            </a:r>
            <a:r>
              <a:rPr lang="en-US" dirty="0" smtClean="0"/>
              <a:t> a number’);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printNow</a:t>
            </a:r>
            <a:r>
              <a:rPr lang="en-US" dirty="0" smtClean="0"/>
              <a:t>( </a:t>
            </a:r>
            <a:r>
              <a:rPr lang="en-US" dirty="0" smtClean="0"/>
              <a:t>“</a:t>
            </a:r>
            <a:r>
              <a:rPr lang="en-US" dirty="0" smtClean="0"/>
              <a:t>You </a:t>
            </a:r>
            <a:r>
              <a:rPr lang="en-US" dirty="0" smtClean="0"/>
              <a:t>picked </a:t>
            </a:r>
            <a:r>
              <a:rPr lang="en-US" dirty="0" smtClean="0"/>
              <a:t>“ </a:t>
            </a:r>
            <a:r>
              <a:rPr lang="en-US" dirty="0" smtClean="0"/>
              <a:t>+ </a:t>
            </a:r>
            <a:r>
              <a:rPr lang="en-US" dirty="0" smtClean="0"/>
              <a:t>Number);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printNow</a:t>
            </a:r>
            <a:r>
              <a:rPr lang="en-US" dirty="0" smtClean="0"/>
              <a:t>(“ The </a:t>
            </a:r>
            <a:r>
              <a:rPr lang="en-US" dirty="0" smtClean="0"/>
              <a:t>computer </a:t>
            </a:r>
            <a:r>
              <a:rPr lang="en-US" dirty="0" smtClean="0"/>
              <a:t>picked”‘ </a:t>
            </a:r>
            <a:r>
              <a:rPr lang="en-US" dirty="0" smtClean="0"/>
              <a:t>+ </a:t>
            </a:r>
            <a:r>
              <a:rPr lang="en-US" dirty="0" smtClean="0"/>
              <a:t>x);</a:t>
            </a: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1348728" y="2827873"/>
            <a:ext cx="1237534" cy="10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583380"/>
            <a:ext cx="10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list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091006" y="3853724"/>
            <a:ext cx="2778886" cy="2051701"/>
          </a:xfrm>
          <a:prstGeom prst="wedgeEllipseCallout">
            <a:avLst>
              <a:gd name="adj1" fmla="val -86458"/>
              <a:gd name="adj2" fmla="val -650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Programs start at a particular line and execute one after the other as fast as possible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model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863321" y="2558173"/>
            <a:ext cx="1003497" cy="784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05090" y="1845201"/>
            <a:ext cx="111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214042" y="2501684"/>
            <a:ext cx="1003499" cy="897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20869" y="3452068"/>
            <a:ext cx="88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/>
              <a:t>x</a:t>
            </a:r>
            <a:r>
              <a:rPr lang="en-US" dirty="0" smtClean="0"/>
              <a:t>=3;</a:t>
            </a:r>
          </a:p>
          <a:p>
            <a:pPr marL="342900" indent="-342900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369" y="3452068"/>
            <a:ext cx="88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/>
              <a:t>x</a:t>
            </a:r>
            <a:r>
              <a:rPr lang="en-US" dirty="0" smtClean="0"/>
              <a:t>=4;</a:t>
            </a:r>
          </a:p>
          <a:p>
            <a:pPr marL="342900" indent="-342900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6720" y="1997601"/>
            <a:ext cx="9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16" name="Circular Arrow 15"/>
          <p:cNvSpPr/>
          <p:nvPr/>
        </p:nvSpPr>
        <p:spPr>
          <a:xfrm rot="16200000">
            <a:off x="5319174" y="2541842"/>
            <a:ext cx="975843" cy="1636194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77567" y="2872019"/>
            <a:ext cx="336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/>
              <a:t>x</a:t>
            </a:r>
            <a:r>
              <a:rPr lang="en-US" dirty="0" smtClean="0"/>
              <a:t>=x+1;</a:t>
            </a:r>
          </a:p>
          <a:p>
            <a:pPr marL="342900" indent="-342900"/>
            <a:r>
              <a:rPr lang="en-US" dirty="0" smtClean="0"/>
              <a:t>print ‘</a:t>
            </a:r>
            <a:r>
              <a:rPr lang="en-US" dirty="0" err="1" smtClean="0"/>
              <a:t>x</a:t>
            </a:r>
            <a:r>
              <a:rPr lang="en-US" dirty="0" smtClean="0"/>
              <a:t>’</a:t>
            </a:r>
          </a:p>
          <a:p>
            <a:pPr marL="342900" indent="-342900"/>
            <a:r>
              <a:rPr lang="en-US" dirty="0" smtClean="0"/>
              <a:t>print ‘Time to go around again’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5094" y="1533217"/>
            <a:ext cx="2185178" cy="14531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94794" y="1533217"/>
            <a:ext cx="2185178" cy="14531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Ship</a:t>
            </a:r>
          </a:p>
          <a:p>
            <a:pPr algn="ctr"/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21907" y="3893907"/>
            <a:ext cx="2185178" cy="14531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552307" y="3155941"/>
            <a:ext cx="907566" cy="568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2"/>
          </p:cNvCxnSpPr>
          <p:nvPr/>
        </p:nvCxnSpPr>
        <p:spPr>
          <a:xfrm rot="5400000" flipH="1" flipV="1">
            <a:off x="5593451" y="3299974"/>
            <a:ext cx="907564" cy="28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problem</a:t>
            </a:r>
          </a:p>
          <a:p>
            <a:r>
              <a:rPr lang="en-US" dirty="0" smtClean="0"/>
              <a:t>Work through it by hand</a:t>
            </a:r>
          </a:p>
          <a:p>
            <a:r>
              <a:rPr lang="en-US" dirty="0" smtClean="0"/>
              <a:t>Make sure you can envision how it will work before you start</a:t>
            </a:r>
          </a:p>
          <a:p>
            <a:r>
              <a:rPr lang="en-US" dirty="0" smtClean="0"/>
              <a:t>Writing statements before mentally seeing the light at the end of the tunnel = BAD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Formalize what you know about the program</a:t>
            </a:r>
          </a:p>
          <a:p>
            <a:r>
              <a:rPr lang="en-US" dirty="0" smtClean="0"/>
              <a:t>Write down what statements / grouping is needed</a:t>
            </a:r>
          </a:p>
          <a:p>
            <a:r>
              <a:rPr lang="en-US" dirty="0" smtClean="0"/>
              <a:t>Work out math beforehand if needed</a:t>
            </a:r>
          </a:p>
          <a:p>
            <a:r>
              <a:rPr lang="en-US" dirty="0" smtClean="0"/>
              <a:t>Think how to test the software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3146629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few statements, check</a:t>
            </a:r>
          </a:p>
          <a:p>
            <a:r>
              <a:rPr lang="en-US" dirty="0" smtClean="0"/>
              <a:t>Write on paper first, then computer</a:t>
            </a:r>
          </a:p>
          <a:p>
            <a:r>
              <a:rPr lang="en-US" dirty="0" smtClean="0"/>
              <a:t>Read code and see what it does in your mind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what could go in, what goes out</a:t>
            </a:r>
          </a:p>
          <a:p>
            <a:r>
              <a:rPr lang="en-US" dirty="0" smtClean="0"/>
              <a:t>Make test cases</a:t>
            </a:r>
          </a:p>
          <a:p>
            <a:r>
              <a:rPr lang="en-US" dirty="0" smtClean="0"/>
              <a:t>Run them</a:t>
            </a:r>
          </a:p>
          <a:p>
            <a:r>
              <a:rPr lang="en-US" dirty="0" smtClean="0"/>
              <a:t>Modify statements when you are finished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tutors</a:t>
            </a:r>
          </a:p>
          <a:p>
            <a:r>
              <a:rPr lang="en-US" dirty="0" smtClean="0"/>
              <a:t>Office hours</a:t>
            </a:r>
          </a:p>
          <a:p>
            <a:r>
              <a:rPr lang="en-US" dirty="0" smtClean="0"/>
              <a:t>Friends (though only specific questions)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Stages?</a:t>
            </a:r>
          </a:p>
          <a:p>
            <a:pPr lvl="1"/>
            <a:r>
              <a:rPr lang="en-US" dirty="0" smtClean="0"/>
              <a:t>Potential pitfalls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hardware</a:t>
            </a:r>
          </a:p>
          <a:p>
            <a:r>
              <a:rPr lang="en-US" dirty="0" smtClean="0"/>
              <a:t>Languages</a:t>
            </a:r>
          </a:p>
          <a:p>
            <a:r>
              <a:rPr lang="en-US" dirty="0" smtClean="0"/>
              <a:t>Statements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model of languages</a:t>
            </a:r>
          </a:p>
          <a:p>
            <a:r>
              <a:rPr lang="en-US" dirty="0" smtClean="0"/>
              <a:t>Relationship with hardware</a:t>
            </a:r>
          </a:p>
          <a:p>
            <a:r>
              <a:rPr lang="en-US" dirty="0" smtClean="0"/>
              <a:t>What you can and can’t do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on the inside?</a:t>
            </a:r>
          </a:p>
          <a:p>
            <a:r>
              <a:rPr lang="en-US" dirty="0" smtClean="0"/>
              <a:t>What do the parts do?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789" y="379943"/>
            <a:ext cx="3634169" cy="35978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 speak binary</a:t>
            </a:r>
          </a:p>
          <a:p>
            <a:r>
              <a:rPr lang="en-US" dirty="0" smtClean="0"/>
              <a:t>Command =&gt; Result</a:t>
            </a:r>
          </a:p>
          <a:p>
            <a:r>
              <a:rPr lang="en-US" dirty="0" smtClean="0"/>
              <a:t>CPU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Calculations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Hard drives</a:t>
            </a:r>
          </a:p>
          <a:p>
            <a:r>
              <a:rPr lang="en-US" dirty="0" smtClean="0"/>
              <a:t>Graphic cards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the binary for the command you wanted</a:t>
            </a:r>
          </a:p>
          <a:p>
            <a:r>
              <a:rPr lang="en-US" dirty="0" smtClean="0"/>
              <a:t>Figure out where to get the input</a:t>
            </a:r>
          </a:p>
          <a:p>
            <a:r>
              <a:rPr lang="en-US" dirty="0" smtClean="0"/>
              <a:t>Figure out where to put the output</a:t>
            </a:r>
          </a:p>
          <a:p>
            <a:r>
              <a:rPr lang="en-US" dirty="0" smtClean="0"/>
              <a:t>Put it together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01101101</a:t>
            </a:r>
          </a:p>
          <a:p>
            <a:r>
              <a:rPr lang="en-US" dirty="0" smtClean="0"/>
              <a:t>Long programs?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Speaking in binary isn’t appealing</a:t>
            </a:r>
          </a:p>
          <a:p>
            <a:r>
              <a:rPr lang="en-US" dirty="0" smtClean="0"/>
              <a:t>Work faster if we speak in natural languages</a:t>
            </a:r>
          </a:p>
          <a:p>
            <a:r>
              <a:rPr lang="en-US" dirty="0" smtClean="0"/>
              <a:t>Assembly=&gt;Java=&gt;Python</a:t>
            </a:r>
          </a:p>
          <a:p>
            <a:r>
              <a:rPr lang="en-US" dirty="0" smtClean="0"/>
              <a:t>Translation</a:t>
            </a:r>
          </a:p>
          <a:p>
            <a:pPr lvl="1"/>
            <a:r>
              <a:rPr lang="en-US" dirty="0" smtClean="0"/>
              <a:t>Ambiguity issue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away from hardware</a:t>
            </a:r>
          </a:p>
          <a:p>
            <a:r>
              <a:rPr lang="en-US" dirty="0" smtClean="0"/>
              <a:t>Whole greater than sum of parts</a:t>
            </a:r>
          </a:p>
          <a:p>
            <a:r>
              <a:rPr lang="en-US" dirty="0" smtClean="0"/>
              <a:t>Several variations</a:t>
            </a:r>
          </a:p>
          <a:p>
            <a:pPr lvl="1"/>
            <a:r>
              <a:rPr lang="en-US" dirty="0" smtClean="0"/>
              <a:t>6000+ languages in the world</a:t>
            </a:r>
          </a:p>
          <a:p>
            <a:pPr lvl="1"/>
            <a:r>
              <a:rPr lang="en-US" dirty="0" smtClean="0"/>
              <a:t>Over 300 listed on Wikipedia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Compiled</a:t>
            </a:r>
            <a:endParaRPr lang="en-US" dirty="0" smtClean="0"/>
          </a:p>
          <a:p>
            <a:pPr lvl="1"/>
            <a:r>
              <a:rPr lang="en-US" dirty="0" smtClean="0"/>
              <a:t>Java</a:t>
            </a:r>
          </a:p>
          <a:p>
            <a:r>
              <a:rPr lang="en-US" dirty="0" smtClean="0"/>
              <a:t>Scripting</a:t>
            </a:r>
          </a:p>
          <a:p>
            <a:pPr lvl="1"/>
            <a:r>
              <a:rPr lang="en-US" dirty="0" smtClean="0"/>
              <a:t>Python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415</TotalTime>
  <Words>406</Words>
  <Application>Microsoft Macintosh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RUTemplate2</vt:lpstr>
      <vt:lpstr>ITEC 109</vt:lpstr>
      <vt:lpstr>Review</vt:lpstr>
      <vt:lpstr>Objectives</vt:lpstr>
      <vt:lpstr>Computers</vt:lpstr>
      <vt:lpstr>Binary</vt:lpstr>
      <vt:lpstr>Old way</vt:lpstr>
      <vt:lpstr>Frustration</vt:lpstr>
      <vt:lpstr>Languages</vt:lpstr>
      <vt:lpstr>Classification</vt:lpstr>
      <vt:lpstr>Components</vt:lpstr>
      <vt:lpstr>Types of statements</vt:lpstr>
      <vt:lpstr>Mental model</vt:lpstr>
      <vt:lpstr>Mental model</vt:lpstr>
      <vt:lpstr>Mental Model</vt:lpstr>
      <vt:lpstr>Process</vt:lpstr>
      <vt:lpstr>Design</vt:lpstr>
      <vt:lpstr>Implementation</vt:lpstr>
      <vt:lpstr>Testing</vt:lpstr>
      <vt:lpstr>Help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22</cp:revision>
  <dcterms:created xsi:type="dcterms:W3CDTF">2010-09-02T14:03:51Z</dcterms:created>
  <dcterms:modified xsi:type="dcterms:W3CDTF">2011-09-05T16:51:00Z</dcterms:modified>
</cp:coreProperties>
</file>