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6" r:id="rId2"/>
    <p:sldId id="257" r:id="rId3"/>
    <p:sldId id="260" r:id="rId4"/>
    <p:sldId id="259" r:id="rId5"/>
    <p:sldId id="261" r:id="rId6"/>
    <p:sldId id="262" r:id="rId7"/>
    <p:sldId id="267" r:id="rId8"/>
    <p:sldId id="268" r:id="rId9"/>
    <p:sldId id="269" r:id="rId10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69" d="100"/>
          <a:sy n="69" d="100"/>
        </p:scale>
        <p:origin x="-1832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printerSettings" Target="printerSettings/printerSettings1.bin"/><Relationship Id="rId12" Type="http://schemas.openxmlformats.org/officeDocument/2006/relationships/presProps" Target="presProps.xml"/><Relationship Id="rId13" Type="http://schemas.openxmlformats.org/officeDocument/2006/relationships/viewProps" Target="viewProps.xml"/><Relationship Id="rId14" Type="http://schemas.openxmlformats.org/officeDocument/2006/relationships/theme" Target="theme/theme1.xml"/><Relationship Id="rId15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>
                <a:latin typeface="Gill Sans MT"/>
                <a:cs typeface="Gill Sans M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  <a:latin typeface="Gill Sans"/>
                <a:cs typeface="Gill San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pic>
        <p:nvPicPr>
          <p:cNvPr id="7" name="Picture 6" descr="RUpagehdmtsonly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95400" y="76200"/>
            <a:ext cx="6908800" cy="685800"/>
          </a:xfrm>
          <a:prstGeom prst="rect">
            <a:avLst/>
          </a:prstGeom>
        </p:spPr>
      </p:pic>
      <p:cxnSp>
        <p:nvCxnSpPr>
          <p:cNvPr id="6" name="Straight Connector 5"/>
          <p:cNvCxnSpPr/>
          <p:nvPr/>
        </p:nvCxnSpPr>
        <p:spPr>
          <a:xfrm>
            <a:off x="381000" y="1676400"/>
            <a:ext cx="8305800" cy="1588"/>
          </a:xfrm>
          <a:prstGeom prst="line">
            <a:avLst/>
          </a:prstGeom>
          <a:ln>
            <a:solidFill>
              <a:srgbClr val="800000"/>
            </a:solidFill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381000" y="6551612"/>
            <a:ext cx="8305800" cy="1588"/>
          </a:xfrm>
          <a:prstGeom prst="line">
            <a:avLst/>
          </a:prstGeom>
          <a:ln>
            <a:solidFill>
              <a:srgbClr val="800000"/>
            </a:solidFill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EB58B-2734-9944-9B9D-A46A82EDEEB7}" type="datetimeFigureOut">
              <a:rPr lang="en-US" smtClean="0"/>
              <a:pPr/>
              <a:t>9/3/12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43D060-E790-EA49-8916-0AA31340974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EB58B-2734-9944-9B9D-A46A82EDEEB7}" type="datetimeFigureOut">
              <a:rPr lang="en-US" smtClean="0"/>
              <a:pPr/>
              <a:t>9/3/12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43D060-E790-EA49-8916-0AA31340974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152400"/>
            <a:ext cx="2438400" cy="868362"/>
          </a:xfrm>
        </p:spPr>
        <p:txBody>
          <a:bodyPr>
            <a:normAutofit/>
          </a:bodyPr>
          <a:lstStyle>
            <a:lvl1pPr>
              <a:defRPr sz="3600">
                <a:latin typeface="Gill Sans"/>
                <a:cs typeface="Gill Sans"/>
              </a:defRPr>
            </a:lvl1pPr>
          </a:lstStyle>
          <a:p>
            <a:r>
              <a:rPr lang="en-US" dirty="0" smtClean="0"/>
              <a:t>Title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Clr>
                <a:srgbClr val="800000"/>
              </a:buClr>
              <a:defRPr>
                <a:latin typeface="Gill Sans"/>
                <a:cs typeface="Gill Sans"/>
              </a:defRPr>
            </a:lvl1pPr>
            <a:lvl2pPr>
              <a:buClr>
                <a:srgbClr val="FF6600"/>
              </a:buClr>
              <a:defRPr>
                <a:latin typeface="Gill Sans"/>
                <a:cs typeface="Gill Sans"/>
              </a:defRPr>
            </a:lvl2pPr>
            <a:lvl3pPr>
              <a:buClr>
                <a:srgbClr val="800000"/>
              </a:buClr>
              <a:defRPr>
                <a:latin typeface="Gill Sans"/>
                <a:cs typeface="Gill Sans"/>
              </a:defRPr>
            </a:lvl3pPr>
            <a:lvl4pPr>
              <a:buClr>
                <a:srgbClr val="FF6600"/>
              </a:buClr>
              <a:defRPr>
                <a:latin typeface="Gill Sans"/>
                <a:cs typeface="Gill Sans"/>
              </a:defRPr>
            </a:lvl4pPr>
            <a:lvl5pPr>
              <a:buClr>
                <a:srgbClr val="800000"/>
              </a:buClr>
              <a:defRPr>
                <a:latin typeface="Gill Sans"/>
                <a:cs typeface="Gill Sans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 rot="10800000">
            <a:off x="457200" y="6246812"/>
            <a:ext cx="2590800" cy="1588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 rot="5400000">
            <a:off x="-2109787" y="3862388"/>
            <a:ext cx="4525962" cy="1586"/>
          </a:xfrm>
          <a:prstGeom prst="line">
            <a:avLst/>
          </a:prstGeom>
          <a:ln w="12700" cap="flat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457200" y="6248400"/>
            <a:ext cx="2209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Gill Sans"/>
                <a:cs typeface="Gill Sans"/>
              </a:rPr>
              <a:t>Introduction</a:t>
            </a:r>
            <a:endParaRPr lang="en-US" dirty="0">
              <a:latin typeface="Gill Sans"/>
              <a:cs typeface="Gill Sans"/>
            </a:endParaRPr>
          </a:p>
        </p:txBody>
      </p:sp>
      <p:cxnSp>
        <p:nvCxnSpPr>
          <p:cNvPr id="20" name="Straight Connector 19"/>
          <p:cNvCxnSpPr/>
          <p:nvPr/>
        </p:nvCxnSpPr>
        <p:spPr>
          <a:xfrm rot="5400000">
            <a:off x="272534" y="6433066"/>
            <a:ext cx="369332" cy="1588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rot="10800000">
            <a:off x="381000" y="1065212"/>
            <a:ext cx="3124200" cy="1588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 rot="5400000">
            <a:off x="-70366" y="603766"/>
            <a:ext cx="902732" cy="1588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EB58B-2734-9944-9B9D-A46A82EDEEB7}" type="datetimeFigureOut">
              <a:rPr lang="en-US" smtClean="0"/>
              <a:pPr/>
              <a:t>9/3/12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43D060-E790-EA49-8916-0AA31340974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EB58B-2734-9944-9B9D-A46A82EDEEB7}" type="datetimeFigureOut">
              <a:rPr lang="en-US" smtClean="0"/>
              <a:pPr/>
              <a:t>9/3/12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43D060-E790-EA49-8916-0AA31340974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EB58B-2734-9944-9B9D-A46A82EDEEB7}" type="datetimeFigureOut">
              <a:rPr lang="en-US" smtClean="0"/>
              <a:pPr/>
              <a:t>9/3/12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43D060-E790-EA49-8916-0AA31340974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EB58B-2734-9944-9B9D-A46A82EDEEB7}" type="datetimeFigureOut">
              <a:rPr lang="en-US" smtClean="0"/>
              <a:pPr/>
              <a:t>9/3/12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43D060-E790-EA49-8916-0AA31340974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EB58B-2734-9944-9B9D-A46A82EDEEB7}" type="datetimeFigureOut">
              <a:rPr lang="en-US" smtClean="0"/>
              <a:pPr/>
              <a:t>9/3/12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43D060-E790-EA49-8916-0AA31340974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EB58B-2734-9944-9B9D-A46A82EDEEB7}" type="datetimeFigureOut">
              <a:rPr lang="en-US" smtClean="0"/>
              <a:pPr/>
              <a:t>9/3/12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43D060-E790-EA49-8916-0AA31340974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EB58B-2734-9944-9B9D-A46A82EDEEB7}" type="datetimeFigureOut">
              <a:rPr lang="en-US" smtClean="0"/>
              <a:pPr/>
              <a:t>9/3/12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43D060-E790-EA49-8916-0AA31340974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1EB58B-2734-9944-9B9D-A46A82EDEEB7}" type="datetimeFigureOut">
              <a:rPr lang="en-US" smtClean="0"/>
              <a:pPr/>
              <a:t>9/3/12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843D060-E790-EA49-8916-0AA31340974D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Relationship Id="rId3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ITEC 109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Lecture 4</a:t>
            </a:r>
          </a:p>
          <a:p>
            <a:r>
              <a:rPr lang="en-US" dirty="0" smtClean="0"/>
              <a:t>Your </a:t>
            </a:r>
            <a:r>
              <a:rPr lang="en-US" dirty="0" smtClean="0"/>
              <a:t>second program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Review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What is a computer language?</a:t>
            </a:r>
          </a:p>
          <a:p>
            <a:r>
              <a:rPr lang="en-US" dirty="0" smtClean="0"/>
              <a:t>What is a computer language made of?</a:t>
            </a:r>
          </a:p>
          <a:p>
            <a:r>
              <a:rPr lang="en-US" dirty="0" smtClean="0"/>
              <a:t>What steps should you go through when writing a program using a computer language?</a:t>
            </a:r>
          </a:p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7727176" y="6488668"/>
            <a:ext cx="14168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Fill out forms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Expectations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2453356"/>
            <a:ext cx="3533885" cy="210191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362018" y="6437590"/>
            <a:ext cx="27819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What you may want to do…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46599" y="423365"/>
            <a:ext cx="3128033" cy="234772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42976" y="3439897"/>
            <a:ext cx="3782476" cy="250878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Reality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1800" y="1327150"/>
            <a:ext cx="8280400" cy="42037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528606" y="6448203"/>
            <a:ext cx="26153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What you are going to do.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Writing software is hard</a:t>
            </a:r>
          </a:p>
          <a:p>
            <a:r>
              <a:rPr lang="en-US" dirty="0" smtClean="0"/>
              <a:t>Professional game development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683914" y="2843454"/>
            <a:ext cx="7858053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/>
              <a:t>"By month one we had a renderer, terrain, and a playable character (Eddie Riggs),</a:t>
            </a:r>
          </a:p>
          <a:p>
            <a:r>
              <a:rPr lang="en-US" i="1" dirty="0" smtClean="0"/>
              <a:t> by month two Eddie could drive his hot rod (the Druid Plow) around the terrain,</a:t>
            </a:r>
          </a:p>
          <a:p>
            <a:r>
              <a:rPr lang="en-US" i="1" dirty="0" smtClean="0"/>
              <a:t> and by month three Eddie could run over endless numbers of </a:t>
            </a:r>
            <a:r>
              <a:rPr lang="en-US" i="1" dirty="0" err="1" smtClean="0"/>
              <a:t>headbangers</a:t>
            </a:r>
            <a:r>
              <a:rPr lang="en-US" i="1" dirty="0" smtClean="0"/>
              <a:t> with </a:t>
            </a:r>
          </a:p>
          <a:p>
            <a:r>
              <a:rPr lang="en-US" i="1" dirty="0" smtClean="0"/>
              <a:t>his Druid Plow around a terrain height field. Hilarity ensued. “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06999" y="0"/>
            <a:ext cx="3637001" cy="218078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313457" y="4735525"/>
            <a:ext cx="620084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It took industry professionals three months just to make a </a:t>
            </a:r>
          </a:p>
          <a:p>
            <a:r>
              <a:rPr lang="en-US" b="1" dirty="0" smtClean="0"/>
              <a:t>car drive around a level and have the ability to run over people</a:t>
            </a:r>
            <a:endParaRPr lang="en-US" b="1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Emphasis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457200" y="1650045"/>
            <a:ext cx="2178864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u="sng" dirty="0" smtClean="0"/>
              <a:t>Darkest of days:</a:t>
            </a:r>
          </a:p>
          <a:p>
            <a:r>
              <a:rPr lang="en-US" dirty="0" smtClean="0"/>
              <a:t>24 person team</a:t>
            </a:r>
          </a:p>
          <a:p>
            <a:r>
              <a:rPr lang="en-US" dirty="0" smtClean="0"/>
              <a:t>3.5 years</a:t>
            </a:r>
          </a:p>
          <a:p>
            <a:r>
              <a:rPr lang="en-US" dirty="0" smtClean="0"/>
              <a:t>1.7 million dollars</a:t>
            </a:r>
          </a:p>
          <a:p>
            <a:r>
              <a:rPr lang="en-US" dirty="0" smtClean="0"/>
              <a:t>200,000 lines of code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1" y="4028834"/>
            <a:ext cx="3103640" cy="1743681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5818293" y="1650045"/>
            <a:ext cx="1944876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u="sng" dirty="0" smtClean="0"/>
              <a:t>This class</a:t>
            </a:r>
          </a:p>
          <a:p>
            <a:r>
              <a:rPr lang="en-US" dirty="0" smtClean="0"/>
              <a:t>1 person team</a:t>
            </a:r>
          </a:p>
          <a:p>
            <a:r>
              <a:rPr lang="en-US" dirty="0" smtClean="0"/>
              <a:t>14 weeks</a:t>
            </a:r>
          </a:p>
          <a:p>
            <a:r>
              <a:rPr lang="en-US" dirty="0" smtClean="0"/>
              <a:t>$0</a:t>
            </a:r>
          </a:p>
          <a:p>
            <a:r>
              <a:rPr lang="en-US" dirty="0" smtClean="0"/>
              <a:t>1,000 lines of code</a:t>
            </a:r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17616" y="4028834"/>
            <a:ext cx="3752630" cy="1905093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Basics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Variables</a:t>
            </a:r>
          </a:p>
          <a:p>
            <a:pPr lvl="1"/>
            <a:r>
              <a:rPr lang="en-US" dirty="0" smtClean="0"/>
              <a:t>Point of contact with hardware</a:t>
            </a:r>
          </a:p>
          <a:p>
            <a:pPr lvl="1"/>
            <a:r>
              <a:rPr lang="en-US" dirty="0" smtClean="0"/>
              <a:t>Hold information / pointers to resources</a:t>
            </a:r>
          </a:p>
          <a:p>
            <a:pPr lvl="1"/>
            <a:r>
              <a:rPr lang="en-US" dirty="0" smtClean="0"/>
              <a:t>Name</a:t>
            </a:r>
          </a:p>
          <a:p>
            <a:r>
              <a:rPr lang="en-US" dirty="0" smtClean="0"/>
              <a:t>Functions</a:t>
            </a:r>
          </a:p>
          <a:p>
            <a:pPr lvl="1"/>
            <a:r>
              <a:rPr lang="en-US" dirty="0" smtClean="0"/>
              <a:t>Use variables to do something</a:t>
            </a:r>
          </a:p>
          <a:p>
            <a:pPr lvl="1"/>
            <a:r>
              <a:rPr lang="en-US" dirty="0" err="1" smtClean="0"/>
              <a:t>functionName</a:t>
            </a:r>
            <a:r>
              <a:rPr lang="en-US" dirty="0" smtClean="0"/>
              <a:t>(</a:t>
            </a:r>
            <a:r>
              <a:rPr lang="en-US" dirty="0" err="1" smtClean="0"/>
              <a:t>variableName</a:t>
            </a:r>
            <a:r>
              <a:rPr lang="en-US" dirty="0" smtClean="0"/>
              <a:t>);</a:t>
            </a:r>
          </a:p>
          <a:p>
            <a:pPr lvl="1"/>
            <a:r>
              <a:rPr lang="en-US" dirty="0" smtClean="0"/>
              <a:t>Manipulate variables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7079650" y="5657671"/>
            <a:ext cx="198398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u="sng" dirty="0" smtClean="0"/>
              <a:t>Example:</a:t>
            </a:r>
          </a:p>
          <a:p>
            <a:r>
              <a:rPr lang="en-US" dirty="0" smtClean="0"/>
              <a:t>w = </a:t>
            </a:r>
            <a:r>
              <a:rPr lang="en-US" dirty="0" err="1" smtClean="0"/>
              <a:t>makeWorld</a:t>
            </a:r>
            <a:r>
              <a:rPr lang="en-US" dirty="0" smtClean="0"/>
              <a:t>();</a:t>
            </a:r>
          </a:p>
          <a:p>
            <a:r>
              <a:rPr lang="en-US" dirty="0" smtClean="0"/>
              <a:t>t = </a:t>
            </a:r>
            <a:r>
              <a:rPr lang="en-US" dirty="0" err="1" smtClean="0"/>
              <a:t>makeTurtle</a:t>
            </a:r>
            <a:r>
              <a:rPr lang="en-US" dirty="0" smtClean="0"/>
              <a:t>(w);</a:t>
            </a:r>
            <a:endParaRPr lang="en-US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Problem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Draw a square</a:t>
            </a:r>
          </a:p>
          <a:p>
            <a:r>
              <a:rPr lang="en-US" dirty="0" smtClean="0"/>
              <a:t>Algorithm</a:t>
            </a:r>
          </a:p>
          <a:p>
            <a:pPr lvl="1"/>
            <a:r>
              <a:rPr lang="en-US" dirty="0" smtClean="0"/>
              <a:t>Create world</a:t>
            </a:r>
          </a:p>
          <a:p>
            <a:pPr lvl="1"/>
            <a:r>
              <a:rPr lang="en-US" dirty="0" smtClean="0"/>
              <a:t>Create turtle</a:t>
            </a:r>
          </a:p>
          <a:p>
            <a:pPr lvl="1"/>
            <a:r>
              <a:rPr lang="en-US" dirty="0" smtClean="0"/>
              <a:t>Put pen down</a:t>
            </a:r>
          </a:p>
          <a:p>
            <a:pPr lvl="1"/>
            <a:r>
              <a:rPr lang="en-US" dirty="0" smtClean="0"/>
              <a:t>Move turtle in a square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66536" y="457200"/>
            <a:ext cx="2095500" cy="19812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827805" y="3305060"/>
            <a:ext cx="2955106" cy="16312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latin typeface="Courier New"/>
                <a:cs typeface="Courier New"/>
              </a:rPr>
              <a:t>w = </a:t>
            </a:r>
            <a:r>
              <a:rPr lang="en-US" sz="2000" dirty="0" err="1" smtClean="0">
                <a:latin typeface="Courier New"/>
                <a:cs typeface="Courier New"/>
              </a:rPr>
              <a:t>makeWorld</a:t>
            </a:r>
            <a:r>
              <a:rPr lang="en-US" sz="2000" dirty="0" smtClean="0">
                <a:latin typeface="Courier New"/>
                <a:cs typeface="Courier New"/>
              </a:rPr>
              <a:t>();</a:t>
            </a:r>
          </a:p>
          <a:p>
            <a:r>
              <a:rPr lang="en-US" sz="2000" dirty="0" smtClean="0">
                <a:latin typeface="Courier New"/>
                <a:cs typeface="Courier New"/>
              </a:rPr>
              <a:t>t = </a:t>
            </a:r>
            <a:r>
              <a:rPr lang="en-US" sz="2000" dirty="0" err="1" smtClean="0">
                <a:latin typeface="Courier New"/>
                <a:cs typeface="Courier New"/>
              </a:rPr>
              <a:t>makeTurtle</a:t>
            </a:r>
            <a:r>
              <a:rPr lang="en-US" sz="2000" dirty="0" smtClean="0">
                <a:latin typeface="Courier New"/>
                <a:cs typeface="Courier New"/>
              </a:rPr>
              <a:t>(w);</a:t>
            </a:r>
          </a:p>
          <a:p>
            <a:r>
              <a:rPr lang="en-US" sz="2000" dirty="0" err="1" smtClean="0">
                <a:latin typeface="Courier New"/>
                <a:cs typeface="Courier New"/>
              </a:rPr>
              <a:t>penDown</a:t>
            </a:r>
            <a:r>
              <a:rPr lang="en-US" sz="2000" dirty="0" smtClean="0">
                <a:latin typeface="Courier New"/>
                <a:cs typeface="Courier New"/>
              </a:rPr>
              <a:t>(t);</a:t>
            </a:r>
          </a:p>
          <a:p>
            <a:r>
              <a:rPr lang="en-US" sz="2000" dirty="0" smtClean="0">
                <a:latin typeface="Courier New"/>
                <a:cs typeface="Courier New"/>
              </a:rPr>
              <a:t>forward(t);</a:t>
            </a:r>
          </a:p>
          <a:p>
            <a:r>
              <a:rPr lang="en-US" sz="2000" dirty="0" err="1" smtClean="0">
                <a:latin typeface="Courier New"/>
                <a:cs typeface="Courier New"/>
              </a:rPr>
              <a:t>turnRight</a:t>
            </a:r>
            <a:r>
              <a:rPr lang="en-US" sz="2000" dirty="0" smtClean="0">
                <a:latin typeface="Courier New"/>
                <a:cs typeface="Courier New"/>
              </a:rPr>
              <a:t>(t);</a:t>
            </a:r>
            <a:endParaRPr lang="en-US" sz="2000" dirty="0">
              <a:latin typeface="Courier New"/>
              <a:cs typeface="Courier New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152400"/>
            <a:ext cx="2864437" cy="868362"/>
          </a:xfrm>
        </p:spPr>
        <p:txBody>
          <a:bodyPr>
            <a:normAutofit/>
          </a:bodyPr>
          <a:lstStyle/>
          <a:p>
            <a:r>
              <a:rPr lang="en-US" dirty="0" smtClean="0"/>
              <a:t>Program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Start up JES</a:t>
            </a:r>
          </a:p>
          <a:p>
            <a:r>
              <a:rPr lang="en-US" dirty="0" smtClean="0"/>
              <a:t>Rest of lecture is a hands on demonstration</a:t>
            </a:r>
            <a:endParaRPr lang="en-US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RUTemplate2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RUTemplate2.potx</Template>
  <TotalTime>506</TotalTime>
  <Words>283</Words>
  <Application>Microsoft Macintosh PowerPoint</Application>
  <PresentationFormat>On-screen Show (4:3)</PresentationFormat>
  <Paragraphs>59</Paragraphs>
  <Slides>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RUTemplate2</vt:lpstr>
      <vt:lpstr>ITEC 109</vt:lpstr>
      <vt:lpstr>Review</vt:lpstr>
      <vt:lpstr>Expectations</vt:lpstr>
      <vt:lpstr>Reality</vt:lpstr>
      <vt:lpstr>Why?</vt:lpstr>
      <vt:lpstr>Emphasis</vt:lpstr>
      <vt:lpstr>Basics</vt:lpstr>
      <vt:lpstr>Problem</vt:lpstr>
      <vt:lpstr>Program</vt:lpstr>
    </vt:vector>
  </TitlesOfParts>
  <Company>Radford University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ITEC 120</dc:title>
  <dc:creator>Andrew Ray</dc:creator>
  <cp:lastModifiedBy>Academic  Technologies</cp:lastModifiedBy>
  <cp:revision>41</cp:revision>
  <dcterms:created xsi:type="dcterms:W3CDTF">2010-09-03T17:26:05Z</dcterms:created>
  <dcterms:modified xsi:type="dcterms:W3CDTF">2012-09-03T11:51:56Z</dcterms:modified>
</cp:coreProperties>
</file>