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1" r:id="rId14"/>
    <p:sldId id="272" r:id="rId15"/>
    <p:sldId id="270" r:id="rId16"/>
    <p:sldId id="273" r:id="rId17"/>
    <p:sldId id="274" r:id="rId18"/>
    <p:sldId id="259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18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Gill Sans MT"/>
                <a:cs typeface="Gill Sans M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Gill Sans"/>
                <a:cs typeface="Gill San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 descr="RUpagehdmtsonl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76200"/>
            <a:ext cx="6908800" cy="68580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381000" y="1676400"/>
            <a:ext cx="8305800" cy="1588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81000" y="6551612"/>
            <a:ext cx="8305800" cy="1588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1A897-58D4-824E-8F0D-41DEBB404F78}" type="datetimeFigureOut">
              <a:rPr lang="en-US" smtClean="0"/>
              <a:pPr/>
              <a:t>10/26/11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EFC70-07CF-CF41-A6D5-5B570F89B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1A897-58D4-824E-8F0D-41DEBB404F78}" type="datetimeFigureOut">
              <a:rPr lang="en-US" smtClean="0"/>
              <a:pPr/>
              <a:t>10/26/11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EFC70-07CF-CF41-A6D5-5B570F89B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52400"/>
            <a:ext cx="2438400" cy="868362"/>
          </a:xfrm>
        </p:spPr>
        <p:txBody>
          <a:bodyPr>
            <a:normAutofit/>
          </a:bodyPr>
          <a:lstStyle>
            <a:lvl1pPr>
              <a:defRPr sz="3600">
                <a:latin typeface="Gill Sans"/>
                <a:cs typeface="Gill Sans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800000"/>
              </a:buClr>
              <a:defRPr>
                <a:latin typeface="Gill Sans"/>
                <a:cs typeface="Gill Sans"/>
              </a:defRPr>
            </a:lvl1pPr>
            <a:lvl2pPr>
              <a:buClr>
                <a:srgbClr val="FF6600"/>
              </a:buClr>
              <a:defRPr>
                <a:latin typeface="Gill Sans"/>
                <a:cs typeface="Gill Sans"/>
              </a:defRPr>
            </a:lvl2pPr>
            <a:lvl3pPr>
              <a:buClr>
                <a:srgbClr val="800000"/>
              </a:buClr>
              <a:defRPr>
                <a:latin typeface="Gill Sans"/>
                <a:cs typeface="Gill Sans"/>
              </a:defRPr>
            </a:lvl3pPr>
            <a:lvl4pPr>
              <a:buClr>
                <a:srgbClr val="FF6600"/>
              </a:buClr>
              <a:defRPr>
                <a:latin typeface="Gill Sans"/>
                <a:cs typeface="Gill Sans"/>
              </a:defRPr>
            </a:lvl4pPr>
            <a:lvl5pPr>
              <a:buClr>
                <a:srgbClr val="800000"/>
              </a:buClr>
              <a:defRPr>
                <a:latin typeface="Gill Sans"/>
                <a:cs typeface="Gill San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10800000">
            <a:off x="457200" y="6246812"/>
            <a:ext cx="25908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-2109787" y="3862388"/>
            <a:ext cx="4525962" cy="1586"/>
          </a:xfrm>
          <a:prstGeom prst="line">
            <a:avLst/>
          </a:prstGeom>
          <a:ln w="12700" cap="flat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57200" y="62484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"/>
                <a:cs typeface="Gill Sans"/>
              </a:rPr>
              <a:t>Lists</a:t>
            </a:r>
            <a:endParaRPr lang="en-US" dirty="0">
              <a:latin typeface="Gill Sans"/>
              <a:cs typeface="Gill Sans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rot="5400000">
            <a:off x="272534" y="6433066"/>
            <a:ext cx="369332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0800000">
            <a:off x="381000" y="1065212"/>
            <a:ext cx="31242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-70366" y="603766"/>
            <a:ext cx="902732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1A897-58D4-824E-8F0D-41DEBB404F78}" type="datetimeFigureOut">
              <a:rPr lang="en-US" smtClean="0"/>
              <a:pPr/>
              <a:t>10/26/11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EFC70-07CF-CF41-A6D5-5B570F89B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1A897-58D4-824E-8F0D-41DEBB404F78}" type="datetimeFigureOut">
              <a:rPr lang="en-US" smtClean="0"/>
              <a:pPr/>
              <a:t>10/26/11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EFC70-07CF-CF41-A6D5-5B570F89B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1A897-58D4-824E-8F0D-41DEBB404F78}" type="datetimeFigureOut">
              <a:rPr lang="en-US" smtClean="0"/>
              <a:pPr/>
              <a:t>10/26/11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EFC70-07CF-CF41-A6D5-5B570F89B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1A897-58D4-824E-8F0D-41DEBB404F78}" type="datetimeFigureOut">
              <a:rPr lang="en-US" smtClean="0"/>
              <a:pPr/>
              <a:t>10/26/11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EFC70-07CF-CF41-A6D5-5B570F89B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1A897-58D4-824E-8F0D-41DEBB404F78}" type="datetimeFigureOut">
              <a:rPr lang="en-US" smtClean="0"/>
              <a:pPr/>
              <a:t>10/26/11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EFC70-07CF-CF41-A6D5-5B570F89B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1A897-58D4-824E-8F0D-41DEBB404F78}" type="datetimeFigureOut">
              <a:rPr lang="en-US" smtClean="0"/>
              <a:pPr/>
              <a:t>10/26/11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EFC70-07CF-CF41-A6D5-5B570F89B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1A897-58D4-824E-8F0D-41DEBB404F78}" type="datetimeFigureOut">
              <a:rPr lang="en-US" smtClean="0"/>
              <a:pPr/>
              <a:t>10/26/11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EFC70-07CF-CF41-A6D5-5B570F89B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1A897-58D4-824E-8F0D-41DEBB404F78}" type="datetimeFigureOut">
              <a:rPr lang="en-US" smtClean="0"/>
              <a:pPr/>
              <a:t>10/26/11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EFC70-07CF-CF41-A6D5-5B570F89B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ITEC 109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</a:t>
            </a:r>
            <a:r>
              <a:rPr lang="en-US" dirty="0" smtClean="0"/>
              <a:t>21</a:t>
            </a:r>
            <a:endParaRPr lang="en-US" dirty="0" smtClean="0"/>
          </a:p>
          <a:p>
            <a:r>
              <a:rPr lang="en-US" dirty="0" smtClean="0"/>
              <a:t>More on lists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Pass by 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Functions get the actual list</a:t>
            </a:r>
          </a:p>
          <a:p>
            <a:r>
              <a:rPr lang="en-US" dirty="0" smtClean="0"/>
              <a:t>You don’t need to return it</a:t>
            </a:r>
          </a:p>
          <a:p>
            <a:r>
              <a:rPr lang="en-US" dirty="0" smtClean="0"/>
              <a:t>Need to be careful when doing this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1425" y="4196513"/>
            <a:ext cx="3602575" cy="2617871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Copying one array/list into another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487157" y="2453357"/>
            <a:ext cx="548043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def </a:t>
            </a:r>
            <a:r>
              <a:rPr lang="en-US" dirty="0" err="1" smtClean="0">
                <a:latin typeface="Courier New"/>
                <a:cs typeface="Courier New"/>
              </a:rPr>
              <a:t>copyList(aList</a:t>
            </a:r>
            <a:r>
              <a:rPr lang="en-US" dirty="0" smtClean="0">
                <a:latin typeface="Courier New"/>
                <a:cs typeface="Courier New"/>
              </a:rPr>
              <a:t>):</a:t>
            </a:r>
          </a:p>
          <a:p>
            <a:r>
              <a:rPr lang="en-US" dirty="0" smtClean="0">
                <a:latin typeface="Courier New"/>
                <a:cs typeface="Courier New"/>
              </a:rPr>
              <a:t>  </a:t>
            </a:r>
            <a:r>
              <a:rPr lang="en-US" dirty="0" err="1" smtClean="0">
                <a:latin typeface="Courier New"/>
                <a:cs typeface="Courier New"/>
              </a:rPr>
              <a:t>newList</a:t>
            </a:r>
            <a:r>
              <a:rPr lang="en-US" dirty="0" smtClean="0">
                <a:latin typeface="Courier New"/>
                <a:cs typeface="Courier New"/>
              </a:rPr>
              <a:t> = []</a:t>
            </a:r>
          </a:p>
          <a:p>
            <a:r>
              <a:rPr lang="en-US" dirty="0" smtClean="0">
                <a:latin typeface="Courier New"/>
                <a:cs typeface="Courier New"/>
              </a:rPr>
              <a:t>  for item in </a:t>
            </a:r>
            <a:r>
              <a:rPr lang="en-US" dirty="0" err="1" smtClean="0">
                <a:latin typeface="Courier New"/>
                <a:cs typeface="Courier New"/>
              </a:rPr>
              <a:t>aList</a:t>
            </a:r>
            <a:r>
              <a:rPr lang="en-US" dirty="0" smtClean="0">
                <a:latin typeface="Courier New"/>
                <a:cs typeface="Courier New"/>
              </a:rPr>
              <a:t>:</a:t>
            </a:r>
          </a:p>
          <a:p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newList.append(item</a:t>
            </a:r>
            <a:r>
              <a:rPr lang="en-US" dirty="0" smtClean="0">
                <a:latin typeface="Courier New"/>
                <a:cs typeface="Courier New"/>
              </a:rPr>
              <a:t>)</a:t>
            </a:r>
          </a:p>
          <a:p>
            <a:r>
              <a:rPr lang="en-US" dirty="0" smtClean="0">
                <a:latin typeface="Courier New"/>
                <a:cs typeface="Courier New"/>
              </a:rPr>
              <a:t>  return </a:t>
            </a:r>
            <a:r>
              <a:rPr lang="en-US" dirty="0" err="1" smtClean="0">
                <a:latin typeface="Courier New"/>
                <a:cs typeface="Courier New"/>
              </a:rPr>
              <a:t>newList</a:t>
            </a:r>
            <a:endParaRPr lang="en-US" dirty="0" smtClean="0">
              <a:latin typeface="Courier New"/>
              <a:cs typeface="Courier New"/>
            </a:endParaRPr>
          </a:p>
          <a:p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>
                <a:latin typeface="Courier New"/>
                <a:cs typeface="Courier New"/>
              </a:rPr>
              <a:t>list = range(0,10)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newList</a:t>
            </a:r>
            <a:r>
              <a:rPr lang="en-US" dirty="0" smtClean="0">
                <a:latin typeface="Courier New"/>
                <a:cs typeface="Courier New"/>
              </a:rPr>
              <a:t> = </a:t>
            </a:r>
            <a:r>
              <a:rPr lang="en-US" dirty="0" err="1" smtClean="0">
                <a:latin typeface="Courier New"/>
                <a:cs typeface="Courier New"/>
              </a:rPr>
              <a:t>copyList(list</a:t>
            </a:r>
            <a:r>
              <a:rPr lang="en-US" dirty="0" smtClean="0">
                <a:latin typeface="Courier New"/>
                <a:cs typeface="Courier New"/>
              </a:rPr>
              <a:t>)</a:t>
            </a:r>
          </a:p>
          <a:p>
            <a:r>
              <a:rPr lang="en-US" dirty="0" smtClean="0">
                <a:latin typeface="Courier New"/>
                <a:cs typeface="Courier New"/>
              </a:rPr>
              <a:t>list.append(3)</a:t>
            </a:r>
          </a:p>
          <a:p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err="1" smtClean="0">
                <a:latin typeface="Courier New"/>
                <a:cs typeface="Courier New"/>
              </a:rPr>
              <a:t>printNow(list</a:t>
            </a:r>
            <a:r>
              <a:rPr lang="en-US" dirty="0" smtClean="0">
                <a:latin typeface="Courier New"/>
                <a:cs typeface="Courier New"/>
              </a:rPr>
              <a:t>)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printNow(newList</a:t>
            </a:r>
            <a:r>
              <a:rPr lang="en-US" dirty="0" smtClean="0">
                <a:latin typeface="Courier New"/>
                <a:cs typeface="Courier New"/>
              </a:rPr>
              <a:t>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Coding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2 arrays/lists</a:t>
            </a:r>
          </a:p>
          <a:p>
            <a:r>
              <a:rPr lang="en-US" dirty="0" smtClean="0"/>
              <a:t>Fill with random values</a:t>
            </a:r>
          </a:p>
          <a:p>
            <a:r>
              <a:rPr lang="en-US" dirty="0" smtClean="0"/>
              <a:t>Print each out</a:t>
            </a:r>
          </a:p>
          <a:p>
            <a:r>
              <a:rPr lang="en-US" dirty="0" smtClean="0"/>
              <a:t>Use array2= array1, modify, check contents</a:t>
            </a:r>
          </a:p>
          <a:p>
            <a:r>
              <a:rPr lang="en-US" dirty="0" smtClean="0"/>
              <a:t>Use proper copy method and repeat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Issues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happens when you copy a larger list into a smaller list?</a:t>
            </a:r>
          </a:p>
          <a:p>
            <a:r>
              <a:rPr lang="en-US" dirty="0" smtClean="0"/>
              <a:t>How do you reverse the order in a list?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Reversing a list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01934" y="2561912"/>
            <a:ext cx="4663469" cy="2862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list1 = range(10,0,-1)</a:t>
            </a:r>
          </a:p>
          <a:p>
            <a:r>
              <a:rPr lang="en-US" dirty="0" smtClean="0">
                <a:latin typeface="Courier New"/>
                <a:cs typeface="Courier New"/>
              </a:rPr>
              <a:t>list2 = []</a:t>
            </a:r>
          </a:p>
          <a:p>
            <a:r>
              <a:rPr lang="en-US" dirty="0" smtClean="0">
                <a:latin typeface="Courier New"/>
                <a:cs typeface="Courier New"/>
              </a:rPr>
              <a:t>position = len(list1)-1</a:t>
            </a:r>
          </a:p>
          <a:p>
            <a:r>
              <a:rPr lang="en-US" dirty="0" smtClean="0">
                <a:latin typeface="Courier New"/>
                <a:cs typeface="Courier New"/>
              </a:rPr>
              <a:t>while (position &gt; -1):</a:t>
            </a:r>
          </a:p>
          <a:p>
            <a:r>
              <a:rPr lang="en-US" dirty="0" smtClean="0">
                <a:latin typeface="Courier New"/>
                <a:cs typeface="Courier New"/>
              </a:rPr>
              <a:t>	list2.append(list1[position])</a:t>
            </a:r>
          </a:p>
          <a:p>
            <a:r>
              <a:rPr lang="en-US" dirty="0" smtClean="0">
                <a:latin typeface="Courier New"/>
                <a:cs typeface="Courier New"/>
              </a:rPr>
              <a:t>	position = position – 1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printNow(list</a:t>
            </a:r>
            <a:r>
              <a:rPr lang="en-US" dirty="0" smtClean="0">
                <a:latin typeface="Courier New"/>
                <a:cs typeface="Courier New"/>
              </a:rPr>
              <a:t>)</a:t>
            </a:r>
          </a:p>
          <a:p>
            <a:r>
              <a:rPr lang="en-US" dirty="0" smtClean="0">
                <a:latin typeface="Courier New"/>
                <a:cs typeface="Courier New"/>
              </a:rPr>
              <a:t>printNow(list2)</a:t>
            </a:r>
          </a:p>
          <a:p>
            <a:r>
              <a:rPr lang="en-US" dirty="0" smtClean="0">
                <a:latin typeface="Courier New"/>
                <a:cs typeface="Courier New"/>
              </a:rPr>
              <a:t>list3 =list1.reverse()</a:t>
            </a:r>
          </a:p>
          <a:p>
            <a:r>
              <a:rPr lang="en-US" dirty="0" smtClean="0">
                <a:latin typeface="Courier New"/>
                <a:cs typeface="Courier New"/>
              </a:rPr>
              <a:t>printNow(list3)</a:t>
            </a:r>
          </a:p>
        </p:txBody>
      </p:sp>
      <p:sp>
        <p:nvSpPr>
          <p:cNvPr id="5" name="Rectangle 4"/>
          <p:cNvSpPr/>
          <p:nvPr/>
        </p:nvSpPr>
        <p:spPr>
          <a:xfrm>
            <a:off x="4179403" y="567160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[10, 9, 8, 7, 6, 5, 4, 3, 2, 1]</a:t>
            </a:r>
          </a:p>
          <a:p>
            <a:r>
              <a:rPr lang="en-US" dirty="0" smtClean="0"/>
              <a:t>[1, 2, 3, 4, 5, 6, 7, 8, 9, 10]</a:t>
            </a:r>
          </a:p>
          <a:p>
            <a:r>
              <a:rPr lang="en-US" dirty="0" smtClean="0"/>
              <a:t>[1, 2, 3, 4, 5, 6, 7, 8, 9, 10]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98876" y="1214249"/>
            <a:ext cx="6865982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 </a:t>
            </a:r>
            <a:r>
              <a:rPr lang="en-US" dirty="0" err="1" smtClean="0"/>
              <a:t>i</a:t>
            </a:r>
            <a:r>
              <a:rPr lang="en-US" dirty="0" smtClean="0"/>
              <a:t> in range(0,8):</a:t>
            </a:r>
          </a:p>
          <a:p>
            <a:endParaRPr lang="en-US" dirty="0" smtClean="0"/>
          </a:p>
          <a:p>
            <a:r>
              <a:rPr lang="en-US" dirty="0" smtClean="0"/>
              <a:t>	for </a:t>
            </a:r>
            <a:r>
              <a:rPr lang="en-US" dirty="0" err="1"/>
              <a:t>j</a:t>
            </a:r>
            <a:r>
              <a:rPr lang="en-US" dirty="0" smtClean="0"/>
              <a:t> in range(0,8):</a:t>
            </a:r>
          </a:p>
          <a:p>
            <a:endParaRPr lang="en-US" dirty="0" smtClean="0"/>
          </a:p>
          <a:p>
            <a:r>
              <a:rPr lang="en-US" dirty="0" smtClean="0"/>
              <a:t>		</a:t>
            </a:r>
            <a:r>
              <a:rPr lang="en-US" dirty="0" err="1" smtClean="0"/>
              <a:t>m_ultra.ping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		</a:t>
            </a:r>
            <a:r>
              <a:rPr lang="en-US" dirty="0" err="1" smtClean="0"/>
              <a:t>m_array[j</a:t>
            </a:r>
            <a:r>
              <a:rPr lang="en-US" dirty="0" smtClean="0"/>
              <a:t>] = </a:t>
            </a:r>
            <a:r>
              <a:rPr lang="en-US" dirty="0" err="1" smtClean="0"/>
              <a:t>m_ultra.getDistance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sort(m_array</a:t>
            </a:r>
            <a:r>
              <a:rPr lang="en-US" dirty="0" smtClean="0"/>
              <a:t>);</a:t>
            </a:r>
          </a:p>
          <a:p>
            <a:r>
              <a:rPr lang="en-US" dirty="0" smtClean="0"/>
              <a:t>	</a:t>
            </a:r>
            <a:r>
              <a:rPr lang="en-US" dirty="0" smtClean="0">
                <a:solidFill>
                  <a:srgbClr val="008000"/>
                </a:solidFill>
              </a:rPr>
              <a:t>//Discard beginning and end </a:t>
            </a:r>
            <a:r>
              <a:rPr lang="en-US" dirty="0" err="1" smtClean="0">
                <a:solidFill>
                  <a:srgbClr val="008000"/>
                </a:solidFill>
              </a:rPr>
              <a:t>b/c</a:t>
            </a:r>
            <a:r>
              <a:rPr lang="en-US" dirty="0" smtClean="0">
                <a:solidFill>
                  <a:srgbClr val="008000"/>
                </a:solidFill>
              </a:rPr>
              <a:t> sensor is not so good...</a:t>
            </a:r>
          </a:p>
          <a:p>
            <a:r>
              <a:rPr lang="en-US" dirty="0" smtClean="0"/>
              <a:t>	value = (m_array[m_array.length-6] + m_array[m_array.length-5] + </a:t>
            </a:r>
          </a:p>
          <a:p>
            <a:r>
              <a:rPr lang="en-US" dirty="0" smtClean="0"/>
              <a:t>                        m_array[m_array.length-4])/3;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m_results[i</a:t>
            </a:r>
            <a:r>
              <a:rPr lang="en-US" dirty="0" smtClean="0"/>
              <a:t>] = value;</a:t>
            </a:r>
          </a:p>
          <a:p>
            <a:endParaRPr lang="en-US" dirty="0" smtClean="0"/>
          </a:p>
          <a:p>
            <a:r>
              <a:rPr lang="en-US" dirty="0" smtClean="0"/>
              <a:t>		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rot="16200000" flipH="1">
            <a:off x="2547624" y="4726132"/>
            <a:ext cx="1721707" cy="141115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114054" y="6107897"/>
            <a:ext cx="4003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Next, sum results and return the average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907808" y="477645"/>
            <a:ext cx="29454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The distance to wall function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104537" y="1214249"/>
            <a:ext cx="3015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u="sng" dirty="0" smtClean="0">
                <a:solidFill>
                  <a:srgbClr val="008000"/>
                </a:solidFill>
              </a:rPr>
              <a:t>//Perform the process 8 times</a:t>
            </a:r>
            <a:endParaRPr lang="en-US" i="1" u="sng" dirty="0">
              <a:solidFill>
                <a:srgbClr val="008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56937" y="1735981"/>
            <a:ext cx="3611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u="sng" dirty="0" smtClean="0">
                <a:solidFill>
                  <a:srgbClr val="008000"/>
                </a:solidFill>
              </a:rPr>
              <a:t>//Perform the measurement 8 times</a:t>
            </a:r>
            <a:endParaRPr lang="en-US" i="1" u="sng" dirty="0">
              <a:solidFill>
                <a:srgbClr val="008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09337" y="2257713"/>
            <a:ext cx="2548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u="sng" dirty="0" smtClean="0">
                <a:solidFill>
                  <a:srgbClr val="008000"/>
                </a:solidFill>
              </a:rPr>
              <a:t>//Start the echo-location</a:t>
            </a:r>
            <a:endParaRPr lang="en-US" i="1" u="sng" dirty="0">
              <a:solidFill>
                <a:srgbClr val="008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20189" y="2627045"/>
            <a:ext cx="2897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u="sng" dirty="0" smtClean="0">
                <a:solidFill>
                  <a:srgbClr val="008000"/>
                </a:solidFill>
              </a:rPr>
              <a:t>//Get distance echo traveled</a:t>
            </a:r>
            <a:endParaRPr lang="en-US" i="1" u="sng" dirty="0">
              <a:solidFill>
                <a:srgbClr val="008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06816" y="4201524"/>
            <a:ext cx="2200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u="sng" dirty="0" smtClean="0">
                <a:solidFill>
                  <a:srgbClr val="008000"/>
                </a:solidFill>
              </a:rPr>
              <a:t>//Sort array contents</a:t>
            </a:r>
            <a:endParaRPr lang="en-US" i="1" u="sng" dirty="0">
              <a:solidFill>
                <a:srgbClr val="008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insert wherever you want into a list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33532" y="2485680"/>
            <a:ext cx="6625939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dirty="0" err="1" smtClean="0">
                <a:latin typeface="Courier New"/>
                <a:cs typeface="Courier New"/>
              </a:rPr>
              <a:t>List.insert(position,value</a:t>
            </a:r>
            <a:r>
              <a:rPr lang="en-US" sz="3100" dirty="0" smtClean="0">
                <a:latin typeface="Courier New"/>
                <a:cs typeface="Courier New"/>
              </a:rPr>
              <a:t>)</a:t>
            </a:r>
            <a:endParaRPr lang="en-US" sz="3100" dirty="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886098" y="2930758"/>
            <a:ext cx="1009517" cy="103127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5" name="Oval 4"/>
          <p:cNvSpPr/>
          <p:nvPr/>
        </p:nvSpPr>
        <p:spPr>
          <a:xfrm>
            <a:off x="5699317" y="2930758"/>
            <a:ext cx="1009517" cy="103127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7469115" y="2930758"/>
            <a:ext cx="1009517" cy="103127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cxnSp>
        <p:nvCxnSpPr>
          <p:cNvPr id="8" name="Straight Arrow Connector 7"/>
          <p:cNvCxnSpPr>
            <a:stCxn id="4" idx="6"/>
            <a:endCxn id="5" idx="2"/>
          </p:cNvCxnSpPr>
          <p:nvPr/>
        </p:nvCxnSpPr>
        <p:spPr>
          <a:xfrm>
            <a:off x="4895615" y="3446397"/>
            <a:ext cx="80370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6708834" y="3444809"/>
            <a:ext cx="80370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233459" y="427684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37673" y="427684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883027" y="427684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3" name="Oval 12"/>
          <p:cNvSpPr/>
          <p:nvPr/>
        </p:nvSpPr>
        <p:spPr>
          <a:xfrm>
            <a:off x="1682958" y="2929170"/>
            <a:ext cx="1009517" cy="1031278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692475" y="3443221"/>
            <a:ext cx="80370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682958" y="5069546"/>
            <a:ext cx="4001717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dirty="0" smtClean="0">
                <a:latin typeface="Courier New"/>
                <a:cs typeface="Courier New"/>
              </a:rPr>
              <a:t>List.insert(0,3)</a:t>
            </a:r>
            <a:endParaRPr lang="en-US" sz="3100" dirty="0">
              <a:latin typeface="Courier New"/>
              <a:cs typeface="Courier New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rot="10800000">
            <a:off x="3365056" y="4472491"/>
            <a:ext cx="86840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usage of arrays/lists</a:t>
            </a:r>
          </a:p>
          <a:p>
            <a:r>
              <a:rPr lang="en-US" dirty="0" smtClean="0"/>
              <a:t>Pass by reference</a:t>
            </a:r>
          </a:p>
          <a:p>
            <a:r>
              <a:rPr lang="en-US" dirty="0" smtClean="0"/>
              <a:t>Copying arrays/lists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Lists</a:t>
            </a:r>
          </a:p>
          <a:p>
            <a:pPr lvl="1"/>
            <a:r>
              <a:rPr lang="en-US" dirty="0" smtClean="0"/>
              <a:t>How do you create?</a:t>
            </a:r>
          </a:p>
          <a:p>
            <a:pPr lvl="1"/>
            <a:r>
              <a:rPr lang="en-US" dirty="0" smtClean="0"/>
              <a:t>How do you add?</a:t>
            </a:r>
          </a:p>
          <a:p>
            <a:pPr lvl="1"/>
            <a:r>
              <a:rPr lang="en-US" dirty="0" smtClean="0"/>
              <a:t>Sum / Average?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 smtClean="0"/>
          </a:p>
          <a:p>
            <a:r>
              <a:rPr lang="en-US" dirty="0" smtClean="0"/>
              <a:t>Look at functions / arrays / lists</a:t>
            </a:r>
          </a:p>
          <a:p>
            <a:r>
              <a:rPr lang="en-US" dirty="0" smtClean="0"/>
              <a:t>Copying arrays / lists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Arrays/Lists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Problems</a:t>
            </a:r>
          </a:p>
          <a:p>
            <a:pPr lvl="1"/>
            <a:r>
              <a:rPr lang="en-US" dirty="0" smtClean="0"/>
              <a:t>Create an array/list that can hold 300 doubles?</a:t>
            </a:r>
          </a:p>
          <a:p>
            <a:pPr lvl="1"/>
            <a:r>
              <a:rPr lang="en-US" dirty="0" smtClean="0"/>
              <a:t>Store 0.5 in all the locations?</a:t>
            </a:r>
          </a:p>
          <a:p>
            <a:pPr lvl="1"/>
            <a:r>
              <a:rPr lang="en-US" dirty="0" smtClean="0"/>
              <a:t>Print sum of all array/list contents?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Standard Deviation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2000 acres of corn</a:t>
            </a:r>
          </a:p>
          <a:p>
            <a:r>
              <a:rPr lang="en-US" dirty="0" smtClean="0"/>
              <a:t>Average yield of 140 bushels an acre (normal population)</a:t>
            </a:r>
          </a:p>
          <a:p>
            <a:r>
              <a:rPr lang="en-US" dirty="0" smtClean="0"/>
              <a:t>Applying fertilizer increases yield</a:t>
            </a:r>
          </a:p>
          <a:p>
            <a:r>
              <a:rPr lang="en-US" dirty="0" smtClean="0"/>
              <a:t>Obvious </a:t>
            </a:r>
          </a:p>
          <a:p>
            <a:pPr lvl="1"/>
            <a:r>
              <a:rPr lang="en-US" dirty="0" smtClean="0"/>
              <a:t>10 acres that produce 80 bushels an acre</a:t>
            </a:r>
          </a:p>
          <a:p>
            <a:r>
              <a:rPr lang="en-US" dirty="0" smtClean="0"/>
              <a:t>Not obvious</a:t>
            </a:r>
          </a:p>
          <a:p>
            <a:pPr lvl="1"/>
            <a:r>
              <a:rPr lang="en-US" dirty="0" smtClean="0"/>
              <a:t>How much is it going to take to improve the worst 14% of your fields?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199556" y="6126163"/>
            <a:ext cx="2557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80% gain from 20% effort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Yield from each acre</a:t>
            </a:r>
          </a:p>
          <a:p>
            <a:r>
              <a:rPr lang="en-US" dirty="0" smtClean="0"/>
              <a:t>Average yield</a:t>
            </a:r>
          </a:p>
          <a:p>
            <a:r>
              <a:rPr lang="en-US" dirty="0" smtClean="0"/>
              <a:t>Figure out the standard deviation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323850"/>
            <a:ext cx="4127500" cy="20701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5369" y="3596824"/>
            <a:ext cx="5054600" cy="6477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45369" y="4522799"/>
            <a:ext cx="71224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English version:</a:t>
            </a:r>
          </a:p>
          <a:p>
            <a:r>
              <a:rPr lang="en-US" dirty="0" smtClean="0"/>
              <a:t>Take square root of the division of the sum of the square of every element </a:t>
            </a:r>
          </a:p>
          <a:p>
            <a:r>
              <a:rPr lang="en-US" dirty="0" smtClean="0"/>
              <a:t>minus the average over the number of items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Lower than Average – Standard Deviation = Worst offenders</a:t>
            </a:r>
          </a:p>
          <a:p>
            <a:r>
              <a:rPr lang="en-US" dirty="0" smtClean="0"/>
              <a:t>Go through each element in the array and print out that it needs to be fertilized if its yield is less than the previous value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6500" y="0"/>
            <a:ext cx="4127500" cy="20701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Tools for serious work</a:t>
            </a:r>
          </a:p>
          <a:p>
            <a:pPr lvl="1"/>
            <a:r>
              <a:rPr lang="en-US" dirty="0" smtClean="0"/>
              <a:t>Farming</a:t>
            </a:r>
          </a:p>
          <a:p>
            <a:pPr lvl="1"/>
            <a:r>
              <a:rPr lang="en-US" dirty="0" smtClean="0"/>
              <a:t>Engineering</a:t>
            </a:r>
          </a:p>
          <a:p>
            <a:pPr lvl="1"/>
            <a:r>
              <a:rPr lang="en-US" dirty="0" smtClean="0"/>
              <a:t>Business decisions</a:t>
            </a:r>
          </a:p>
          <a:p>
            <a:pPr lvl="1"/>
            <a:r>
              <a:rPr lang="en-US" dirty="0" smtClean="0"/>
              <a:t>Computer gaming</a:t>
            </a:r>
          </a:p>
          <a:p>
            <a:r>
              <a:rPr lang="en-US" dirty="0" smtClean="0"/>
              <a:t>Capable of a scale not easily done by hand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going to be printed?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491661" y="2761222"/>
            <a:ext cx="4063282" cy="35394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ourier New"/>
                <a:cs typeface="Courier New"/>
              </a:rPr>
              <a:t>list = range(0,10)</a:t>
            </a:r>
          </a:p>
          <a:p>
            <a:r>
              <a:rPr lang="en-US" sz="2800" dirty="0" err="1" smtClean="0">
                <a:latin typeface="Courier New"/>
                <a:cs typeface="Courier New"/>
              </a:rPr>
              <a:t>printNow(list</a:t>
            </a:r>
            <a:r>
              <a:rPr lang="en-US" sz="2800" dirty="0" smtClean="0">
                <a:latin typeface="Courier New"/>
                <a:cs typeface="Courier New"/>
              </a:rPr>
              <a:t>)</a:t>
            </a:r>
          </a:p>
          <a:p>
            <a:endParaRPr lang="en-US" sz="2800" dirty="0" smtClean="0">
              <a:latin typeface="Courier New"/>
              <a:cs typeface="Courier New"/>
            </a:endParaRPr>
          </a:p>
          <a:p>
            <a:r>
              <a:rPr lang="en-US" sz="2800" dirty="0" smtClean="0">
                <a:latin typeface="Courier New"/>
                <a:cs typeface="Courier New"/>
              </a:rPr>
              <a:t>def func1(aList):</a:t>
            </a:r>
          </a:p>
          <a:p>
            <a:r>
              <a:rPr lang="en-US" sz="2800" dirty="0" smtClean="0">
                <a:latin typeface="Courier New"/>
                <a:cs typeface="Courier New"/>
              </a:rPr>
              <a:t>  aList.append(3)</a:t>
            </a:r>
          </a:p>
          <a:p>
            <a:endParaRPr lang="en-US" sz="2800" dirty="0" smtClean="0">
              <a:latin typeface="Courier New"/>
              <a:cs typeface="Courier New"/>
            </a:endParaRPr>
          </a:p>
          <a:p>
            <a:r>
              <a:rPr lang="en-US" sz="2800" dirty="0" smtClean="0">
                <a:latin typeface="Courier New"/>
                <a:cs typeface="Courier New"/>
              </a:rPr>
              <a:t>func1(list)</a:t>
            </a:r>
          </a:p>
          <a:p>
            <a:r>
              <a:rPr lang="en-US" sz="2800" dirty="0" err="1" smtClean="0">
                <a:latin typeface="Courier New"/>
                <a:cs typeface="Courier New"/>
              </a:rPr>
              <a:t>printNow(list</a:t>
            </a:r>
            <a:r>
              <a:rPr lang="en-US" sz="2800" dirty="0" smtClean="0">
                <a:latin typeface="Courier New"/>
                <a:cs typeface="Courier New"/>
              </a:rPr>
              <a:t>)</a:t>
            </a:r>
            <a:endParaRPr lang="en-US" sz="2800" dirty="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UTemplate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RUTemplate2.potx</Template>
  <TotalTime>251</TotalTime>
  <Words>575</Words>
  <Application>Microsoft Macintosh PowerPoint</Application>
  <PresentationFormat>On-screen Show (4:3)</PresentationFormat>
  <Paragraphs>132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RUTemplate2</vt:lpstr>
      <vt:lpstr>ITEC 109</vt:lpstr>
      <vt:lpstr>Review</vt:lpstr>
      <vt:lpstr>Objectives</vt:lpstr>
      <vt:lpstr>Arrays/Lists</vt:lpstr>
      <vt:lpstr>Standard Deviation</vt:lpstr>
      <vt:lpstr>Math</vt:lpstr>
      <vt:lpstr>Application</vt:lpstr>
      <vt:lpstr>Purpose</vt:lpstr>
      <vt:lpstr>Functions</vt:lpstr>
      <vt:lpstr>Pass by reference</vt:lpstr>
      <vt:lpstr>Replication</vt:lpstr>
      <vt:lpstr>Coding example</vt:lpstr>
      <vt:lpstr>Issues </vt:lpstr>
      <vt:lpstr>Reversing a list</vt:lpstr>
      <vt:lpstr>Case study</vt:lpstr>
      <vt:lpstr>Remember</vt:lpstr>
      <vt:lpstr>Visual</vt:lpstr>
      <vt:lpstr>Summary</vt:lpstr>
    </vt:vector>
  </TitlesOfParts>
  <Company>Radford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ITEC 109</dc:title>
  <dc:creator>Andrew Ray</dc:creator>
  <cp:lastModifiedBy>Academic  Technologies</cp:lastModifiedBy>
  <cp:revision>24</cp:revision>
  <dcterms:created xsi:type="dcterms:W3CDTF">2010-11-05T15:31:18Z</dcterms:created>
  <dcterms:modified xsi:type="dcterms:W3CDTF">2011-10-26T17:26:33Z</dcterms:modified>
</cp:coreProperties>
</file>