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Algorithm</a:t>
            </a:r>
            <a:r>
              <a:rPr lang="en-US" baseline="0" dirty="0" smtClean="0">
                <a:latin typeface="Gill Sans"/>
                <a:cs typeface="Gill Sans"/>
              </a:rPr>
              <a:t> / Programs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886F-91BC-264A-96CB-7D71FB04C2B8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DA421-AE08-7647-BD8C-1A1CD816F2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5</a:t>
            </a:r>
          </a:p>
          <a:p>
            <a:r>
              <a:rPr lang="en-US" dirty="0" smtClean="0"/>
              <a:t>Algorithms /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Pro/Con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Hide details</a:t>
            </a:r>
          </a:p>
          <a:p>
            <a:pPr lvl="1"/>
            <a:r>
              <a:rPr lang="en-US" dirty="0" smtClean="0"/>
              <a:t>Maps to algorithm</a:t>
            </a:r>
          </a:p>
          <a:p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Overhead</a:t>
            </a:r>
          </a:p>
          <a:p>
            <a:pPr lvl="1"/>
            <a:r>
              <a:rPr lang="en-US" dirty="0" smtClean="0"/>
              <a:t>Requires thought / planning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59408" y="1473247"/>
            <a:ext cx="2108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Go down 2 spaces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Pick up paper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Move up two spaces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Drop paper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9408" y="1230868"/>
            <a:ext cx="114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Algorithm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59408" y="2931001"/>
            <a:ext cx="13094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Program</a:t>
            </a:r>
          </a:p>
          <a:p>
            <a:r>
              <a:rPr lang="en-US" dirty="0" smtClean="0"/>
              <a:t>turn (t);</a:t>
            </a:r>
          </a:p>
          <a:p>
            <a:r>
              <a:rPr lang="en-US" dirty="0" smtClean="0"/>
              <a:t>move(t);</a:t>
            </a:r>
          </a:p>
          <a:p>
            <a:r>
              <a:rPr lang="en-US" dirty="0" err="1" smtClean="0"/>
              <a:t>penDown</a:t>
            </a:r>
            <a:r>
              <a:rPr lang="en-US" dirty="0" smtClean="0"/>
              <a:t>(t)</a:t>
            </a:r>
          </a:p>
          <a:p>
            <a:r>
              <a:rPr lang="en-US" dirty="0" smtClean="0"/>
              <a:t>turn(t);</a:t>
            </a:r>
          </a:p>
          <a:p>
            <a:r>
              <a:rPr lang="en-US" dirty="0" smtClean="0"/>
              <a:t>move(t);</a:t>
            </a:r>
          </a:p>
          <a:p>
            <a:r>
              <a:rPr lang="en-US" dirty="0" err="1" smtClean="0"/>
              <a:t>penUp</a:t>
            </a:r>
            <a:r>
              <a:rPr lang="en-US" dirty="0" smtClean="0"/>
              <a:t>(t)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68563" y="5167247"/>
            <a:ext cx="1952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Functions</a:t>
            </a:r>
          </a:p>
          <a:p>
            <a:r>
              <a:rPr lang="en-US" i="1" dirty="0" err="1" smtClean="0"/>
              <a:t>def</a:t>
            </a:r>
            <a:r>
              <a:rPr lang="en-US" i="1" dirty="0" smtClean="0"/>
              <a:t> </a:t>
            </a:r>
            <a:r>
              <a:rPr lang="en-US" i="1" dirty="0" err="1" smtClean="0"/>
              <a:t>turnAround</a:t>
            </a:r>
            <a:r>
              <a:rPr lang="en-US" i="1" dirty="0" smtClean="0"/>
              <a:t>(t):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turnLeft</a:t>
            </a:r>
            <a:r>
              <a:rPr lang="en-US" dirty="0" smtClean="0"/>
              <a:t>(t);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turnLeft</a:t>
            </a:r>
            <a:r>
              <a:rPr lang="en-US" dirty="0" smtClean="0"/>
              <a:t>(t);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78606" y="5444246"/>
            <a:ext cx="16882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def</a:t>
            </a:r>
            <a:r>
              <a:rPr lang="en-US" i="1" dirty="0" smtClean="0"/>
              <a:t> move(t):</a:t>
            </a:r>
          </a:p>
          <a:p>
            <a:r>
              <a:rPr lang="en-US" dirty="0" smtClean="0"/>
              <a:t>	forward(t);</a:t>
            </a:r>
          </a:p>
          <a:p>
            <a:r>
              <a:rPr lang="en-US" dirty="0" smtClean="0"/>
              <a:t>	forward</a:t>
            </a:r>
            <a:r>
              <a:rPr lang="en-US" dirty="0"/>
              <a:t>(t)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4979" y="1682612"/>
            <a:ext cx="13723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 = world();</a:t>
            </a:r>
          </a:p>
          <a:p>
            <a:r>
              <a:rPr lang="en-US" dirty="0"/>
              <a:t>t = turtle(w);</a:t>
            </a:r>
          </a:p>
          <a:p>
            <a:r>
              <a:rPr lang="en-US" dirty="0" err="1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(t);</a:t>
            </a:r>
          </a:p>
          <a:p>
            <a:r>
              <a:rPr lang="en-US" dirty="0" err="1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(t);</a:t>
            </a:r>
          </a:p>
          <a:p>
            <a:r>
              <a:rPr lang="en-US" dirty="0">
                <a:solidFill>
                  <a:srgbClr val="008000"/>
                </a:solidFill>
              </a:rPr>
              <a:t>forward(t);</a:t>
            </a:r>
          </a:p>
          <a:p>
            <a:r>
              <a:rPr lang="en-US" dirty="0">
                <a:solidFill>
                  <a:srgbClr val="008000"/>
                </a:solidFill>
              </a:rPr>
              <a:t>forward(t);</a:t>
            </a:r>
          </a:p>
          <a:p>
            <a:r>
              <a:rPr lang="en-US" dirty="0" err="1">
                <a:solidFill>
                  <a:srgbClr val="FF0000"/>
                </a:solidFill>
              </a:rPr>
              <a:t>penDown</a:t>
            </a:r>
            <a:r>
              <a:rPr lang="en-US" dirty="0">
                <a:solidFill>
                  <a:srgbClr val="FF0000"/>
                </a:solidFill>
              </a:rPr>
              <a:t>(t);</a:t>
            </a:r>
          </a:p>
          <a:p>
            <a:r>
              <a:rPr lang="en-US" dirty="0" err="1">
                <a:solidFill>
                  <a:srgbClr val="0000FF"/>
                </a:solidFill>
              </a:rPr>
              <a:t>turnLeft</a:t>
            </a:r>
            <a:r>
              <a:rPr lang="en-US" dirty="0">
                <a:solidFill>
                  <a:srgbClr val="0000FF"/>
                </a:solidFill>
              </a:rPr>
              <a:t>(t);</a:t>
            </a:r>
          </a:p>
          <a:p>
            <a:r>
              <a:rPr lang="en-US" dirty="0" err="1">
                <a:solidFill>
                  <a:srgbClr val="0000FF"/>
                </a:solidFill>
              </a:rPr>
              <a:t>turnLeft</a:t>
            </a:r>
            <a:r>
              <a:rPr lang="en-US" dirty="0">
                <a:solidFill>
                  <a:srgbClr val="0000FF"/>
                </a:solidFill>
              </a:rPr>
              <a:t>(t);</a:t>
            </a:r>
          </a:p>
          <a:p>
            <a:r>
              <a:rPr lang="en-US" dirty="0">
                <a:solidFill>
                  <a:srgbClr val="0000FF"/>
                </a:solidFill>
              </a:rPr>
              <a:t>forward(t);</a:t>
            </a:r>
          </a:p>
          <a:p>
            <a:r>
              <a:rPr lang="en-US" dirty="0">
                <a:solidFill>
                  <a:srgbClr val="0000FF"/>
                </a:solidFill>
              </a:rPr>
              <a:t>forward(t);</a:t>
            </a:r>
          </a:p>
          <a:p>
            <a:r>
              <a:rPr lang="en-US" dirty="0" err="1">
                <a:solidFill>
                  <a:schemeClr val="accent6"/>
                </a:solidFill>
              </a:rPr>
              <a:t>penUp</a:t>
            </a:r>
            <a:r>
              <a:rPr lang="en-US" dirty="0">
                <a:solidFill>
                  <a:schemeClr val="accent6"/>
                </a:solidFill>
              </a:rPr>
              <a:t>(t);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4946" y="1650346"/>
            <a:ext cx="167977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 = world();</a:t>
            </a:r>
          </a:p>
          <a:p>
            <a:r>
              <a:rPr lang="en-US" dirty="0"/>
              <a:t>t = turtle(w)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def</a:t>
            </a:r>
            <a:r>
              <a:rPr lang="en-US" dirty="0" smtClean="0"/>
              <a:t> around(t):</a:t>
            </a:r>
            <a:endParaRPr lang="en-US" dirty="0"/>
          </a:p>
          <a:p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(t);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(t)</a:t>
            </a:r>
            <a:r>
              <a:rPr lang="en-US" dirty="0" smtClean="0">
                <a:solidFill>
                  <a:srgbClr val="008000"/>
                </a:solidFill>
              </a:rPr>
              <a:t>;</a:t>
            </a:r>
          </a:p>
          <a:p>
            <a:r>
              <a:rPr lang="en-US" dirty="0" err="1" smtClean="0"/>
              <a:t>def</a:t>
            </a:r>
            <a:r>
              <a:rPr lang="en-US" dirty="0" smtClean="0"/>
              <a:t> move(t):</a:t>
            </a:r>
            <a:endParaRPr lang="en-US" dirty="0"/>
          </a:p>
          <a:p>
            <a:r>
              <a:rPr lang="en-US" dirty="0" smtClean="0">
                <a:solidFill>
                  <a:srgbClr val="008000"/>
                </a:solidFill>
              </a:rPr>
              <a:t>	forward</a:t>
            </a:r>
            <a:r>
              <a:rPr lang="en-US" dirty="0">
                <a:solidFill>
                  <a:srgbClr val="008000"/>
                </a:solidFill>
              </a:rPr>
              <a:t>(t);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	forward</a:t>
            </a:r>
            <a:r>
              <a:rPr lang="en-US" dirty="0">
                <a:solidFill>
                  <a:srgbClr val="008000"/>
                </a:solidFill>
              </a:rPr>
              <a:t>(t);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around(t);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move(t);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penDown</a:t>
            </a:r>
            <a:r>
              <a:rPr lang="en-US" dirty="0">
                <a:solidFill>
                  <a:srgbClr val="FF0000"/>
                </a:solidFill>
              </a:rPr>
              <a:t>(t)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around(t);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move(t);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chemeClr val="accent6"/>
                </a:solidFill>
              </a:rPr>
              <a:t>penUp</a:t>
            </a:r>
            <a:r>
              <a:rPr lang="en-US" dirty="0">
                <a:solidFill>
                  <a:schemeClr val="accent6"/>
                </a:solidFill>
              </a:rPr>
              <a:t>(t);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9777" y="1313280"/>
            <a:ext cx="982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Without</a:t>
            </a:r>
            <a:endParaRPr lang="en-US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029243" y="1248748"/>
            <a:ext cx="65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With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122212" y="5590370"/>
            <a:ext cx="2612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Overhead for simple tasks</a:t>
            </a:r>
          </a:p>
          <a:p>
            <a:r>
              <a:rPr lang="en-US" dirty="0" smtClean="0"/>
              <a:t>Beneficial for large tasks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uses functions</a:t>
            </a:r>
          </a:p>
          <a:p>
            <a:r>
              <a:rPr lang="en-US" dirty="0" smtClean="0"/>
              <a:t>Demo on </a:t>
            </a:r>
            <a:r>
              <a:rPr lang="en-US" dirty="0" smtClean="0"/>
              <a:t>Wed. for </a:t>
            </a:r>
            <a:r>
              <a:rPr lang="en-US" dirty="0" smtClean="0"/>
              <a:t>credit</a:t>
            </a:r>
          </a:p>
          <a:p>
            <a:r>
              <a:rPr lang="en-US" dirty="0" smtClean="0"/>
              <a:t>All turtle HW assignments count as one homework assignment grade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python</a:t>
            </a:r>
          </a:p>
          <a:p>
            <a:r>
              <a:rPr lang="en-US" dirty="0" smtClean="0"/>
              <a:t>What are variables?</a:t>
            </a:r>
          </a:p>
          <a:p>
            <a:r>
              <a:rPr lang="en-US" dirty="0" smtClean="0"/>
              <a:t>What are functions?</a:t>
            </a:r>
          </a:p>
          <a:p>
            <a:r>
              <a:rPr lang="en-US" dirty="0" smtClean="0"/>
              <a:t>How do you make a turtle move forward one spot?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between algorithms and programs</a:t>
            </a:r>
          </a:p>
          <a:p>
            <a:r>
              <a:rPr lang="en-US" dirty="0" smtClean="0"/>
              <a:t>Solve a simple problem with python</a:t>
            </a:r>
          </a:p>
          <a:p>
            <a:r>
              <a:rPr lang="en-US" dirty="0" smtClean="0"/>
              <a:t>Learn how to write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23734"/>
            <a:ext cx="37046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Algorithm</a:t>
            </a:r>
          </a:p>
          <a:p>
            <a:r>
              <a:rPr lang="en-US" dirty="0" smtClean="0"/>
              <a:t>3 eggs</a:t>
            </a:r>
          </a:p>
          <a:p>
            <a:r>
              <a:rPr lang="en-US" dirty="0" smtClean="0"/>
              <a:t>1 cup water</a:t>
            </a:r>
          </a:p>
          <a:p>
            <a:r>
              <a:rPr lang="en-US" dirty="0" smtClean="0"/>
              <a:t>1/3 cup vegetable oil</a:t>
            </a:r>
          </a:p>
          <a:p>
            <a:r>
              <a:rPr lang="en-US" dirty="0" smtClean="0"/>
              <a:t>1 box cake mix</a:t>
            </a:r>
          </a:p>
          <a:p>
            <a:r>
              <a:rPr lang="en-US" dirty="0" smtClean="0"/>
              <a:t>Mix ingredients</a:t>
            </a:r>
          </a:p>
          <a:p>
            <a:r>
              <a:rPr lang="en-US" dirty="0" smtClean="0"/>
              <a:t>Pour in pan</a:t>
            </a:r>
          </a:p>
          <a:p>
            <a:r>
              <a:rPr lang="en-US" dirty="0" smtClean="0"/>
              <a:t>Put pan in oven at 350 for 30 minutes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6548" y="2193066"/>
            <a:ext cx="3079774" cy="28699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18292" y="1823734"/>
            <a:ext cx="999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309050"/>
            <a:ext cx="35091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Algorithms tell you </a:t>
            </a:r>
          </a:p>
          <a:p>
            <a:r>
              <a:rPr lang="en-US" dirty="0" smtClean="0">
                <a:latin typeface="Courier New"/>
                <a:cs typeface="Courier New"/>
              </a:rPr>
              <a:t>what to do to accomplish</a:t>
            </a:r>
          </a:p>
          <a:p>
            <a:r>
              <a:rPr lang="en-US" dirty="0" smtClean="0">
                <a:latin typeface="Courier New"/>
                <a:cs typeface="Courier New"/>
              </a:rPr>
              <a:t>something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4261" y="5524661"/>
            <a:ext cx="39247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Programs are the result</a:t>
            </a:r>
          </a:p>
          <a:p>
            <a:r>
              <a:rPr lang="en-US" dirty="0" smtClean="0">
                <a:latin typeface="Courier New"/>
                <a:cs typeface="Courier New"/>
              </a:rPr>
              <a:t>of following an algorithm’s</a:t>
            </a:r>
          </a:p>
          <a:p>
            <a:r>
              <a:rPr lang="en-US" dirty="0" smtClean="0">
                <a:latin typeface="Courier New"/>
                <a:cs typeface="Courier New"/>
              </a:rPr>
              <a:t>instructions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want my newspaper</a:t>
            </a:r>
          </a:p>
          <a:p>
            <a:r>
              <a:rPr lang="en-US" dirty="0" smtClean="0"/>
              <a:t>It is in a box outside</a:t>
            </a:r>
          </a:p>
          <a:p>
            <a:r>
              <a:rPr lang="en-US" dirty="0" smtClean="0"/>
              <a:t>It is too hot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I have a turtle go get it for me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down 2 places</a:t>
            </a:r>
          </a:p>
          <a:p>
            <a:r>
              <a:rPr lang="en-US" dirty="0" smtClean="0"/>
              <a:t>Pick up paper (Put the pen down)</a:t>
            </a:r>
          </a:p>
          <a:p>
            <a:r>
              <a:rPr lang="en-US" dirty="0" smtClean="0"/>
              <a:t>Move up two spaces</a:t>
            </a:r>
          </a:p>
          <a:p>
            <a:r>
              <a:rPr lang="en-US" dirty="0" smtClean="0"/>
              <a:t>Drop paper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Turtle limitations</a:t>
            </a:r>
          </a:p>
          <a:p>
            <a:r>
              <a:rPr lang="en-US" dirty="0" smtClean="0"/>
              <a:t>Adapt tools to match algorithm</a:t>
            </a:r>
          </a:p>
          <a:p>
            <a:r>
              <a:rPr lang="en-US" dirty="0" smtClean="0"/>
              <a:t>Task:  move down one space</a:t>
            </a:r>
          </a:p>
          <a:p>
            <a:r>
              <a:rPr lang="en-US" dirty="0" smtClean="0"/>
              <a:t>Capabilities:  turn left and move forward</a:t>
            </a:r>
          </a:p>
          <a:p>
            <a:r>
              <a:rPr lang="en-US" dirty="0" smtClean="0"/>
              <a:t>Animation:</a:t>
            </a:r>
          </a:p>
          <a:p>
            <a:pPr lvl="1"/>
            <a:r>
              <a:rPr lang="en-US" dirty="0" smtClean="0"/>
              <a:t>Add import time at beginning of program</a:t>
            </a:r>
          </a:p>
          <a:p>
            <a:pPr lvl="1"/>
            <a:r>
              <a:rPr lang="en-US" dirty="0" smtClean="0"/>
              <a:t>Insert </a:t>
            </a:r>
            <a:r>
              <a:rPr lang="en-US" dirty="0" err="1" smtClean="0"/>
              <a:t>time.sleep</a:t>
            </a:r>
            <a:r>
              <a:rPr lang="en-US" dirty="0" smtClean="0"/>
              <a:t>(.5) after each movement</a:t>
            </a:r>
          </a:p>
          <a:p>
            <a:r>
              <a:rPr lang="en-US" dirty="0" smtClean="0"/>
              <a:t>Solution:   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7881" y="2073412"/>
            <a:ext cx="21082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Go down 2 spaces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Pick up paper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Move up two spaces</a:t>
            </a:r>
          </a:p>
          <a:p>
            <a:r>
              <a:rPr lang="en-US" dirty="0" smtClean="0">
                <a:solidFill>
                  <a:srgbClr val="F79646"/>
                </a:solidFill>
              </a:rPr>
              <a:t>Drop paper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6692" y="1704080"/>
            <a:ext cx="114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Algorithm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480739" y="1704080"/>
            <a:ext cx="999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Program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23865" y="2105678"/>
            <a:ext cx="13723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 = world();</a:t>
            </a:r>
          </a:p>
          <a:p>
            <a:r>
              <a:rPr lang="en-US" dirty="0" smtClean="0"/>
              <a:t>t = turtle(w);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 smtClean="0">
                <a:solidFill>
                  <a:srgbClr val="008000"/>
                </a:solidFill>
              </a:rPr>
              <a:t>(t);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 smtClean="0">
                <a:solidFill>
                  <a:srgbClr val="008000"/>
                </a:solidFill>
              </a:rPr>
              <a:t>(t);</a:t>
            </a:r>
          </a:p>
          <a:p>
            <a:r>
              <a:rPr lang="en-US" dirty="0">
                <a:solidFill>
                  <a:srgbClr val="008000"/>
                </a:solidFill>
              </a:rPr>
              <a:t>f</a:t>
            </a:r>
            <a:r>
              <a:rPr lang="en-US" dirty="0" smtClean="0">
                <a:solidFill>
                  <a:srgbClr val="008000"/>
                </a:solidFill>
              </a:rPr>
              <a:t>orward(t);</a:t>
            </a:r>
          </a:p>
          <a:p>
            <a:r>
              <a:rPr lang="en-US" dirty="0">
                <a:solidFill>
                  <a:srgbClr val="008000"/>
                </a:solidFill>
              </a:rPr>
              <a:t>forward(t);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penDown</a:t>
            </a:r>
            <a:r>
              <a:rPr lang="en-US" dirty="0" smtClean="0">
                <a:solidFill>
                  <a:srgbClr val="FF0000"/>
                </a:solidFill>
              </a:rPr>
              <a:t>(t);</a:t>
            </a:r>
          </a:p>
          <a:p>
            <a:r>
              <a:rPr lang="en-US" dirty="0" err="1">
                <a:solidFill>
                  <a:srgbClr val="0000FF"/>
                </a:solidFill>
              </a:rPr>
              <a:t>turnLeft</a:t>
            </a:r>
            <a:r>
              <a:rPr lang="en-US" dirty="0">
                <a:solidFill>
                  <a:srgbClr val="0000FF"/>
                </a:solidFill>
              </a:rPr>
              <a:t>(t);</a:t>
            </a:r>
          </a:p>
          <a:p>
            <a:r>
              <a:rPr lang="en-US" dirty="0" err="1">
                <a:solidFill>
                  <a:srgbClr val="0000FF"/>
                </a:solidFill>
              </a:rPr>
              <a:t>turnLeft</a:t>
            </a:r>
            <a:r>
              <a:rPr lang="en-US" dirty="0">
                <a:solidFill>
                  <a:srgbClr val="0000FF"/>
                </a:solidFill>
              </a:rPr>
              <a:t>(t);</a:t>
            </a:r>
          </a:p>
          <a:p>
            <a:r>
              <a:rPr lang="en-US" dirty="0">
                <a:solidFill>
                  <a:srgbClr val="0000FF"/>
                </a:solidFill>
              </a:rPr>
              <a:t>forward(t);</a:t>
            </a:r>
          </a:p>
          <a:p>
            <a:r>
              <a:rPr lang="en-US" dirty="0">
                <a:solidFill>
                  <a:srgbClr val="0000FF"/>
                </a:solidFill>
              </a:rPr>
              <a:t>forward(t);</a:t>
            </a:r>
          </a:p>
          <a:p>
            <a:r>
              <a:rPr lang="en-US" dirty="0" err="1" smtClean="0">
                <a:solidFill>
                  <a:schemeClr val="accent6"/>
                </a:solidFill>
              </a:rPr>
              <a:t>penUp</a:t>
            </a: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>
                <a:solidFill>
                  <a:schemeClr val="accent6"/>
                </a:solidFill>
              </a:rPr>
              <a:t>t)</a:t>
            </a:r>
            <a:r>
              <a:rPr lang="en-US" dirty="0" smtClean="0">
                <a:solidFill>
                  <a:schemeClr val="accent6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12043" y="1283760"/>
            <a:ext cx="1218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 smtClean="0">
                <a:solidFill>
                  <a:srgbClr val="008000"/>
                </a:solidFill>
              </a:rPr>
              <a:t>(t);</a:t>
            </a:r>
          </a:p>
          <a:p>
            <a:r>
              <a:rPr lang="en-US" dirty="0" err="1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(t);</a:t>
            </a:r>
          </a:p>
          <a:p>
            <a:r>
              <a:rPr lang="en-US" dirty="0" err="1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(t)</a:t>
            </a:r>
            <a:r>
              <a:rPr lang="en-US" dirty="0" smtClean="0">
                <a:solidFill>
                  <a:srgbClr val="008000"/>
                </a:solidFill>
              </a:rPr>
              <a:t>;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26541" y="2053215"/>
            <a:ext cx="687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8811" y="1846837"/>
            <a:ext cx="13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Turning right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50331" y="1754504"/>
            <a:ext cx="3793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prstClr val="black"/>
                </a:solidFill>
                <a:latin typeface="Courier New"/>
                <a:cs typeface="Courier New"/>
              </a:rPr>
              <a:t>Why not just have the </a:t>
            </a:r>
          </a:p>
          <a:p>
            <a:pPr lvl="0"/>
            <a:r>
              <a:rPr lang="en-US" b="1" dirty="0">
                <a:solidFill>
                  <a:prstClr val="black"/>
                </a:solidFill>
                <a:latin typeface="Courier New"/>
                <a:cs typeface="Courier New"/>
              </a:rPr>
              <a:t>idea of turn</a:t>
            </a:r>
            <a:r>
              <a:rPr lang="en-US" b="1" dirty="0" smtClean="0">
                <a:solidFill>
                  <a:prstClr val="black"/>
                </a:solidFill>
                <a:latin typeface="Courier New"/>
                <a:cs typeface="Courier New"/>
              </a:rPr>
              <a:t> right that</a:t>
            </a:r>
          </a:p>
          <a:p>
            <a:pPr lvl="0"/>
            <a:r>
              <a:rPr lang="en-US" b="1" dirty="0">
                <a:solidFill>
                  <a:prstClr val="black"/>
                </a:solidFill>
                <a:latin typeface="Courier New"/>
                <a:cs typeface="Courier New"/>
              </a:rPr>
              <a:t>u</a:t>
            </a:r>
            <a:r>
              <a:rPr lang="en-US" b="1" dirty="0" smtClean="0">
                <a:solidFill>
                  <a:prstClr val="black"/>
                </a:solidFill>
                <a:latin typeface="Courier New"/>
                <a:cs typeface="Courier New"/>
              </a:rPr>
              <a:t>ses 3 </a:t>
            </a:r>
            <a:r>
              <a:rPr lang="en-US" b="1" dirty="0">
                <a:solidFill>
                  <a:prstClr val="black"/>
                </a:solidFill>
                <a:latin typeface="Courier New"/>
                <a:cs typeface="Courier New"/>
              </a:rPr>
              <a:t>turn lefts?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2855" y="4437448"/>
            <a:ext cx="167977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def</a:t>
            </a:r>
            <a:r>
              <a:rPr lang="en-US" dirty="0" smtClean="0">
                <a:solidFill>
                  <a:srgbClr val="0000FF"/>
                </a:solidFill>
              </a:rPr>
              <a:t> right(t):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 smtClean="0">
                <a:solidFill>
                  <a:srgbClr val="008000"/>
                </a:solidFill>
              </a:rPr>
              <a:t>(t);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</a:t>
            </a:r>
            <a:r>
              <a:rPr lang="en-US" dirty="0" smtClean="0">
                <a:solidFill>
                  <a:srgbClr val="008000"/>
                </a:solidFill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	</a:t>
            </a:r>
            <a:r>
              <a:rPr lang="en-US" dirty="0" err="1" smtClean="0">
                <a:solidFill>
                  <a:srgbClr val="008000"/>
                </a:solidFill>
              </a:rPr>
              <a:t>turnLeft</a:t>
            </a:r>
            <a:r>
              <a:rPr lang="en-US" dirty="0">
                <a:solidFill>
                  <a:srgbClr val="008000"/>
                </a:solidFill>
              </a:rPr>
              <a:t>(t</a:t>
            </a:r>
            <a:r>
              <a:rPr lang="en-US" dirty="0" smtClean="0">
                <a:solidFill>
                  <a:srgbClr val="008000"/>
                </a:solidFill>
              </a:rPr>
              <a:t>);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right(t);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right(t);</a:t>
            </a:r>
            <a:endParaRPr lang="en-US" dirty="0">
              <a:solidFill>
                <a:srgbClr val="3366FF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214425" y="4537624"/>
            <a:ext cx="10059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20355" y="4352958"/>
            <a:ext cx="18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 Once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214424" y="5676171"/>
            <a:ext cx="10059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20355" y="5460525"/>
            <a:ext cx="186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many times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129</TotalTime>
  <Words>494</Words>
  <Application>Microsoft Macintosh PowerPoint</Application>
  <PresentationFormat>On-screen Show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RUTemplate2</vt:lpstr>
      <vt:lpstr>ITEC 109</vt:lpstr>
      <vt:lpstr>Review</vt:lpstr>
      <vt:lpstr>Objectives</vt:lpstr>
      <vt:lpstr>Difference</vt:lpstr>
      <vt:lpstr>Problem</vt:lpstr>
      <vt:lpstr>Algorithm</vt:lpstr>
      <vt:lpstr>Program</vt:lpstr>
      <vt:lpstr>Solution</vt:lpstr>
      <vt:lpstr>Functions</vt:lpstr>
      <vt:lpstr>Pro/Con</vt:lpstr>
      <vt:lpstr>Functions</vt:lpstr>
      <vt:lpstr>Homework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120</dc:title>
  <dc:creator>Andrew Ray</dc:creator>
  <cp:lastModifiedBy>Academic  Technologies</cp:lastModifiedBy>
  <cp:revision>44</cp:revision>
  <dcterms:created xsi:type="dcterms:W3CDTF">2010-09-13T14:23:51Z</dcterms:created>
  <dcterms:modified xsi:type="dcterms:W3CDTF">2012-09-04T11:58:20Z</dcterms:modified>
</cp:coreProperties>
</file>