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vml" ContentType="application/vnd.openxmlformats-officedocument.vmlDrawi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64" r:id="rId5"/>
    <p:sldId id="259" r:id="rId6"/>
    <p:sldId id="260" r:id="rId7"/>
    <p:sldId id="265" r:id="rId8"/>
    <p:sldId id="266" r:id="rId9"/>
    <p:sldId id="268" r:id="rId10"/>
    <p:sldId id="267" r:id="rId11"/>
    <p:sldId id="261" r:id="rId12"/>
    <p:sldId id="262" r:id="rId13"/>
    <p:sldId id="263" r:id="rId14"/>
    <p:sldId id="270" r:id="rId15"/>
    <p:sldId id="271" r:id="rId16"/>
    <p:sldId id="272" r:id="rId17"/>
    <p:sldId id="273" r:id="rId18"/>
    <p:sldId id="269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2" d="100"/>
          <a:sy n="112" d="100"/>
        </p:scale>
        <p:origin x="-81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Gill Sans MT"/>
                <a:cs typeface="Gill Sans M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Gill Sans"/>
                <a:cs typeface="Gill San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 descr="RUpagehdmtsonl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76200"/>
            <a:ext cx="6908800" cy="685800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381000" y="1676400"/>
            <a:ext cx="8305800" cy="1588"/>
          </a:xfrm>
          <a:prstGeom prst="line">
            <a:avLst/>
          </a:prstGeom>
          <a:ln>
            <a:solidFill>
              <a:srgbClr val="80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81000" y="6551612"/>
            <a:ext cx="8305800" cy="1588"/>
          </a:xfrm>
          <a:prstGeom prst="line">
            <a:avLst/>
          </a:prstGeom>
          <a:ln>
            <a:solidFill>
              <a:srgbClr val="80000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0CE00-0253-9740-B01C-19833B76927A}" type="datetimeFigureOut">
              <a:rPr lang="en-US" smtClean="0"/>
              <a:t>9/18/12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46771-581E-5846-A483-2FB4FEBAA9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0CE00-0253-9740-B01C-19833B76927A}" type="datetimeFigureOut">
              <a:rPr lang="en-US" smtClean="0"/>
              <a:t>9/18/12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46771-581E-5846-A483-2FB4FEBAA9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52400"/>
            <a:ext cx="2438400" cy="868362"/>
          </a:xfrm>
        </p:spPr>
        <p:txBody>
          <a:bodyPr>
            <a:normAutofit/>
          </a:bodyPr>
          <a:lstStyle>
            <a:lvl1pPr>
              <a:defRPr sz="3600">
                <a:latin typeface="Gill Sans"/>
                <a:cs typeface="Gill Sans"/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800000"/>
              </a:buClr>
              <a:defRPr>
                <a:latin typeface="Gill Sans"/>
                <a:cs typeface="Gill Sans"/>
              </a:defRPr>
            </a:lvl1pPr>
            <a:lvl2pPr>
              <a:buClr>
                <a:srgbClr val="FF6600"/>
              </a:buClr>
              <a:defRPr>
                <a:latin typeface="Gill Sans"/>
                <a:cs typeface="Gill Sans"/>
              </a:defRPr>
            </a:lvl2pPr>
            <a:lvl3pPr>
              <a:buClr>
                <a:srgbClr val="800000"/>
              </a:buClr>
              <a:defRPr>
                <a:latin typeface="Gill Sans"/>
                <a:cs typeface="Gill Sans"/>
              </a:defRPr>
            </a:lvl3pPr>
            <a:lvl4pPr>
              <a:buClr>
                <a:srgbClr val="FF6600"/>
              </a:buClr>
              <a:defRPr>
                <a:latin typeface="Gill Sans"/>
                <a:cs typeface="Gill Sans"/>
              </a:defRPr>
            </a:lvl4pPr>
            <a:lvl5pPr>
              <a:buClr>
                <a:srgbClr val="800000"/>
              </a:buClr>
              <a:defRPr>
                <a:latin typeface="Gill Sans"/>
                <a:cs typeface="Gill Sans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10800000">
            <a:off x="457200" y="6246812"/>
            <a:ext cx="259080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-2109787" y="3862388"/>
            <a:ext cx="4525962" cy="1586"/>
          </a:xfrm>
          <a:prstGeom prst="line">
            <a:avLst/>
          </a:prstGeom>
          <a:ln w="12700" cap="flat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57200" y="62484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ill Sans"/>
                <a:cs typeface="Gill Sans"/>
              </a:rPr>
              <a:t>Strings </a:t>
            </a:r>
            <a:r>
              <a:rPr lang="en-US" baseline="0" dirty="0" smtClean="0">
                <a:latin typeface="Gill Sans"/>
                <a:cs typeface="Gill Sans"/>
              </a:rPr>
              <a:t>1</a:t>
            </a:r>
            <a:endParaRPr lang="en-US" dirty="0">
              <a:latin typeface="Gill Sans"/>
              <a:cs typeface="Gill Sans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 rot="5400000">
            <a:off x="272534" y="6433066"/>
            <a:ext cx="369332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0800000">
            <a:off x="381000" y="1065212"/>
            <a:ext cx="312420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5400000">
            <a:off x="-70366" y="603766"/>
            <a:ext cx="902732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0CE00-0253-9740-B01C-19833B76927A}" type="datetimeFigureOut">
              <a:rPr lang="en-US" smtClean="0"/>
              <a:t>9/18/12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46771-581E-5846-A483-2FB4FEBAA9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0CE00-0253-9740-B01C-19833B76927A}" type="datetimeFigureOut">
              <a:rPr lang="en-US" smtClean="0"/>
              <a:t>9/18/12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46771-581E-5846-A483-2FB4FEBAA9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0CE00-0253-9740-B01C-19833B76927A}" type="datetimeFigureOut">
              <a:rPr lang="en-US" smtClean="0"/>
              <a:t>9/18/12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46771-581E-5846-A483-2FB4FEBAA9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0CE00-0253-9740-B01C-19833B76927A}" type="datetimeFigureOut">
              <a:rPr lang="en-US" smtClean="0"/>
              <a:t>9/18/12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46771-581E-5846-A483-2FB4FEBAA9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0CE00-0253-9740-B01C-19833B76927A}" type="datetimeFigureOut">
              <a:rPr lang="en-US" smtClean="0"/>
              <a:t>9/18/12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46771-581E-5846-A483-2FB4FEBAA9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0CE00-0253-9740-B01C-19833B76927A}" type="datetimeFigureOut">
              <a:rPr lang="en-US" smtClean="0"/>
              <a:t>9/18/12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46771-581E-5846-A483-2FB4FEBAA9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0CE00-0253-9740-B01C-19833B76927A}" type="datetimeFigureOut">
              <a:rPr lang="en-US" smtClean="0"/>
              <a:t>9/18/12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F46771-581E-5846-A483-2FB4FEBAA9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0CE00-0253-9740-B01C-19833B76927A}" type="datetimeFigureOut">
              <a:rPr lang="en-US" smtClean="0"/>
              <a:t>9/18/12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F46771-581E-5846-A483-2FB4FEBAA98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???" TargetMode="External"/><Relationship Id="rId4" Type="http://schemas.openxmlformats.org/officeDocument/2006/relationships/image" Target="../media/image6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ITEC 109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13</a:t>
            </a:r>
          </a:p>
          <a:p>
            <a:r>
              <a:rPr lang="en-US" dirty="0" smtClean="0"/>
              <a:t>Strings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Advanced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66121" y="2009251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test="</a:t>
            </a:r>
            <a:r>
              <a:rPr lang="en-US" dirty="0" err="1" smtClean="0">
                <a:latin typeface="Courier New"/>
                <a:cs typeface="Courier New"/>
              </a:rPr>
              <a:t>Hello|World|End</a:t>
            </a:r>
            <a:r>
              <a:rPr lang="en-US" dirty="0" smtClean="0">
                <a:latin typeface="Courier New"/>
                <a:cs typeface="Courier New"/>
              </a:rPr>
              <a:t>"</a:t>
            </a:r>
          </a:p>
          <a:p>
            <a:r>
              <a:rPr lang="en-US" dirty="0" smtClean="0">
                <a:latin typeface="Courier New"/>
                <a:cs typeface="Courier New"/>
              </a:rPr>
              <a:t>num = </a:t>
            </a:r>
            <a:r>
              <a:rPr lang="en-US" dirty="0" err="1" smtClean="0">
                <a:latin typeface="Courier New"/>
                <a:cs typeface="Courier New"/>
              </a:rPr>
              <a:t>test.find</a:t>
            </a:r>
            <a:r>
              <a:rPr lang="en-US" dirty="0" smtClean="0">
                <a:latin typeface="Courier New"/>
                <a:cs typeface="Courier New"/>
              </a:rPr>
              <a:t>('|')</a:t>
            </a:r>
          </a:p>
          <a:p>
            <a:r>
              <a:rPr lang="en-US" dirty="0" smtClean="0">
                <a:latin typeface="Courier New"/>
                <a:cs typeface="Courier New"/>
              </a:rPr>
              <a:t>first = test[0:num]</a:t>
            </a:r>
          </a:p>
          <a:p>
            <a:r>
              <a:rPr lang="en-US" dirty="0" smtClean="0">
                <a:latin typeface="Courier New"/>
                <a:cs typeface="Courier New"/>
              </a:rPr>
              <a:t>num2 = </a:t>
            </a:r>
            <a:r>
              <a:rPr lang="en-US" dirty="0" err="1" smtClean="0">
                <a:latin typeface="Courier New"/>
                <a:cs typeface="Courier New"/>
              </a:rPr>
              <a:t>test.find</a:t>
            </a:r>
            <a:r>
              <a:rPr lang="en-US" dirty="0" smtClean="0">
                <a:latin typeface="Courier New"/>
                <a:cs typeface="Courier New"/>
              </a:rPr>
              <a:t>('|', num+1)</a:t>
            </a:r>
          </a:p>
          <a:p>
            <a:r>
              <a:rPr lang="en-US" dirty="0" smtClean="0">
                <a:latin typeface="Courier New"/>
                <a:cs typeface="Courier New"/>
              </a:rPr>
              <a:t>second = test[num+1:num2]</a:t>
            </a:r>
          </a:p>
          <a:p>
            <a:r>
              <a:rPr lang="en-US" dirty="0" smtClean="0">
                <a:latin typeface="Courier New"/>
                <a:cs typeface="Courier New"/>
              </a:rPr>
              <a:t>third = test[num2+1:len(test)]</a:t>
            </a:r>
          </a:p>
          <a:p>
            <a:r>
              <a:rPr lang="en-US" dirty="0" err="1" smtClean="0">
                <a:latin typeface="Courier New"/>
                <a:cs typeface="Courier New"/>
              </a:rPr>
              <a:t>printNow(first+second+third</a:t>
            </a:r>
            <a:r>
              <a:rPr lang="en-US" dirty="0" smtClean="0">
                <a:latin typeface="Courier New"/>
                <a:cs typeface="Courier New"/>
              </a:rPr>
              <a:t>)</a:t>
            </a:r>
            <a:endParaRPr lang="en-US" dirty="0">
              <a:latin typeface="Courier New"/>
              <a:cs typeface="Courier New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rot="10800000" flipV="1">
            <a:off x="4226514" y="2706762"/>
            <a:ext cx="2352690" cy="2082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774612" y="2542918"/>
            <a:ext cx="6710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Hello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rot="10800000">
            <a:off x="4680808" y="3340223"/>
            <a:ext cx="1898396" cy="23062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774612" y="3341811"/>
            <a:ext cx="756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World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 rot="10800000">
            <a:off x="4680811" y="3039906"/>
            <a:ext cx="1711011" cy="8328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774612" y="3039906"/>
            <a:ext cx="1582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Get the 2</a:t>
            </a:r>
            <a:r>
              <a:rPr lang="en-US" baseline="30000" dirty="0" smtClean="0"/>
              <a:t>nd</a:t>
            </a:r>
            <a:r>
              <a:rPr lang="en-US" dirty="0" smtClean="0"/>
              <a:t> bar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>
          <a:xfrm rot="10800000">
            <a:off x="5063602" y="3711144"/>
            <a:ext cx="1515602" cy="3294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774612" y="3855910"/>
            <a:ext cx="539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End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895600" y="2209888"/>
            <a:ext cx="438642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def </a:t>
            </a:r>
            <a:r>
              <a:rPr lang="en-US" dirty="0" err="1" smtClean="0">
                <a:latin typeface="Courier New"/>
                <a:cs typeface="Courier New"/>
              </a:rPr>
              <a:t>parseAString(name</a:t>
            </a:r>
            <a:r>
              <a:rPr lang="en-US" dirty="0" smtClean="0">
                <a:latin typeface="Courier New"/>
                <a:cs typeface="Courier New"/>
              </a:rPr>
              <a:t>):</a:t>
            </a:r>
          </a:p>
          <a:p>
            <a:r>
              <a:rPr lang="en-US" dirty="0" smtClean="0">
                <a:latin typeface="Courier New"/>
                <a:cs typeface="Courier New"/>
              </a:rPr>
              <a:t>	num = </a:t>
            </a:r>
            <a:r>
              <a:rPr lang="en-US" dirty="0" err="1" smtClean="0">
                <a:latin typeface="Courier New"/>
                <a:cs typeface="Courier New"/>
              </a:rPr>
              <a:t>name.find</a:t>
            </a:r>
            <a:r>
              <a:rPr lang="en-US" dirty="0" smtClean="0">
                <a:latin typeface="Courier New"/>
                <a:cs typeface="Courier New"/>
              </a:rPr>
              <a:t>(‘|’)</a:t>
            </a:r>
          </a:p>
          <a:p>
            <a:r>
              <a:rPr lang="en-US" dirty="0" smtClean="0">
                <a:latin typeface="Courier New"/>
                <a:cs typeface="Courier New"/>
              </a:rPr>
              <a:t>	one = name[0:num]</a:t>
            </a:r>
          </a:p>
          <a:p>
            <a:r>
              <a:rPr lang="en-US" dirty="0" smtClean="0">
                <a:latin typeface="Courier New"/>
                <a:cs typeface="Courier New"/>
              </a:rPr>
              <a:t>	two = name[num+1:len(name)]</a:t>
            </a:r>
          </a:p>
          <a:p>
            <a:r>
              <a:rPr lang="en-US" dirty="0" smtClean="0">
                <a:latin typeface="Courier New"/>
                <a:cs typeface="Courier New"/>
              </a:rPr>
              <a:t>	</a:t>
            </a:r>
            <a:r>
              <a:rPr lang="en-US" dirty="0" err="1" smtClean="0">
                <a:latin typeface="Courier New"/>
                <a:cs typeface="Courier New"/>
              </a:rPr>
              <a:t>printNow(one</a:t>
            </a:r>
            <a:r>
              <a:rPr lang="en-US" dirty="0" smtClean="0">
                <a:latin typeface="Courier New"/>
                <a:cs typeface="Courier New"/>
              </a:rPr>
              <a:t> +” “ + two)</a:t>
            </a:r>
          </a:p>
          <a:p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err="1" smtClean="0">
                <a:latin typeface="Courier New"/>
                <a:cs typeface="Courier New"/>
              </a:rPr>
              <a:t>parseAString(“Hello|World</a:t>
            </a:r>
            <a:r>
              <a:rPr lang="en-US" dirty="0" smtClean="0">
                <a:latin typeface="Courier New"/>
                <a:cs typeface="Courier New"/>
              </a:rPr>
              <a:t>”)</a:t>
            </a:r>
          </a:p>
          <a:p>
            <a:r>
              <a:rPr lang="en-US" dirty="0" err="1" smtClean="0">
                <a:latin typeface="Courier New"/>
                <a:cs typeface="Courier New"/>
              </a:rPr>
              <a:t>parseAString(“One|Two</a:t>
            </a:r>
            <a:r>
              <a:rPr lang="en-US" dirty="0" smtClean="0">
                <a:latin typeface="Courier New"/>
                <a:cs typeface="Courier New"/>
              </a:rPr>
              <a:t>”)</a:t>
            </a:r>
            <a:endParaRPr lang="en-US" dirty="0"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Conditionals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07575" y="1509541"/>
            <a:ext cx="4524947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a="one"</a:t>
            </a:r>
          </a:p>
          <a:p>
            <a:r>
              <a:rPr lang="en-US" dirty="0" err="1" smtClean="0">
                <a:latin typeface="Courier New"/>
                <a:cs typeface="Courier New"/>
              </a:rPr>
              <a:t>b</a:t>
            </a:r>
            <a:r>
              <a:rPr lang="en-US" dirty="0" smtClean="0">
                <a:latin typeface="Courier New"/>
                <a:cs typeface="Courier New"/>
              </a:rPr>
              <a:t>="two"</a:t>
            </a:r>
          </a:p>
          <a:p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smtClean="0">
                <a:latin typeface="Courier New"/>
                <a:cs typeface="Courier New"/>
              </a:rPr>
              <a:t>if (a != </a:t>
            </a:r>
            <a:r>
              <a:rPr lang="en-US" dirty="0" err="1" smtClean="0">
                <a:latin typeface="Courier New"/>
                <a:cs typeface="Courier New"/>
              </a:rPr>
              <a:t>b</a:t>
            </a:r>
            <a:r>
              <a:rPr lang="en-US" dirty="0" smtClean="0">
                <a:latin typeface="Courier New"/>
                <a:cs typeface="Courier New"/>
              </a:rPr>
              <a:t>):</a:t>
            </a:r>
          </a:p>
          <a:p>
            <a:r>
              <a:rPr lang="en-US" dirty="0" smtClean="0">
                <a:latin typeface="Courier New"/>
                <a:cs typeface="Courier New"/>
              </a:rPr>
              <a:t>  </a:t>
            </a:r>
            <a:r>
              <a:rPr lang="en-US" dirty="0" err="1" smtClean="0">
                <a:latin typeface="Courier New"/>
                <a:cs typeface="Courier New"/>
              </a:rPr>
              <a:t>printNow("Test</a:t>
            </a:r>
            <a:r>
              <a:rPr lang="en-US" dirty="0" smtClean="0">
                <a:latin typeface="Courier New"/>
                <a:cs typeface="Courier New"/>
              </a:rPr>
              <a:t>")</a:t>
            </a:r>
          </a:p>
          <a:p>
            <a:r>
              <a:rPr lang="en-US" dirty="0" err="1" smtClean="0">
                <a:latin typeface="Courier New"/>
                <a:cs typeface="Courier New"/>
              </a:rPr>
              <a:t>elif</a:t>
            </a:r>
            <a:r>
              <a:rPr lang="en-US" dirty="0" smtClean="0">
                <a:latin typeface="Courier New"/>
                <a:cs typeface="Courier New"/>
              </a:rPr>
              <a:t> (a == </a:t>
            </a:r>
            <a:r>
              <a:rPr lang="en-US" dirty="0" err="1" smtClean="0">
                <a:latin typeface="Courier New"/>
                <a:cs typeface="Courier New"/>
              </a:rPr>
              <a:t>b</a:t>
            </a:r>
            <a:r>
              <a:rPr lang="en-US" dirty="0" smtClean="0">
                <a:latin typeface="Courier New"/>
                <a:cs typeface="Courier New"/>
              </a:rPr>
              <a:t>):</a:t>
            </a:r>
          </a:p>
          <a:p>
            <a:r>
              <a:rPr lang="en-US" dirty="0" smtClean="0">
                <a:latin typeface="Courier New"/>
                <a:cs typeface="Courier New"/>
              </a:rPr>
              <a:t>	</a:t>
            </a:r>
            <a:r>
              <a:rPr lang="en-US" dirty="0" err="1" smtClean="0">
                <a:latin typeface="Courier New"/>
                <a:cs typeface="Courier New"/>
              </a:rPr>
              <a:t>printNow(“Equal</a:t>
            </a:r>
            <a:r>
              <a:rPr lang="en-US" dirty="0" smtClean="0">
                <a:latin typeface="Courier New"/>
                <a:cs typeface="Courier New"/>
              </a:rPr>
              <a:t>”)</a:t>
            </a:r>
          </a:p>
          <a:p>
            <a:r>
              <a:rPr lang="en-US" dirty="0" smtClean="0">
                <a:latin typeface="Courier New"/>
                <a:cs typeface="Courier New"/>
              </a:rPr>
              <a:t>else:</a:t>
            </a:r>
          </a:p>
          <a:p>
            <a:r>
              <a:rPr lang="en-US" dirty="0" smtClean="0">
                <a:latin typeface="Courier New"/>
                <a:cs typeface="Courier New"/>
              </a:rPr>
              <a:t>	</a:t>
            </a:r>
            <a:r>
              <a:rPr lang="en-US" dirty="0" err="1" smtClean="0">
                <a:latin typeface="Courier New"/>
                <a:cs typeface="Courier New"/>
              </a:rPr>
              <a:t>printNow(“End</a:t>
            </a:r>
            <a:r>
              <a:rPr lang="en-US" dirty="0" smtClean="0">
                <a:latin typeface="Courier New"/>
                <a:cs typeface="Courier New"/>
              </a:rPr>
              <a:t> of the world”)</a:t>
            </a:r>
            <a:endParaRPr lang="en-US" dirty="0"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394957" y="1836849"/>
            <a:ext cx="54445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counter=0</a:t>
            </a:r>
          </a:p>
          <a:p>
            <a:r>
              <a:rPr lang="en-US" dirty="0" smtClean="0">
                <a:latin typeface="Courier New"/>
                <a:cs typeface="Courier New"/>
              </a:rPr>
              <a:t>source="World"</a:t>
            </a:r>
          </a:p>
          <a:p>
            <a:r>
              <a:rPr lang="en-US" dirty="0" smtClean="0">
                <a:latin typeface="Courier New"/>
                <a:cs typeface="Courier New"/>
              </a:rPr>
              <a:t>target=""</a:t>
            </a:r>
          </a:p>
          <a:p>
            <a:r>
              <a:rPr lang="en-US" dirty="0" smtClean="0">
                <a:latin typeface="Courier New"/>
                <a:cs typeface="Courier New"/>
              </a:rPr>
              <a:t>while (counter &lt; 4):</a:t>
            </a:r>
          </a:p>
          <a:p>
            <a:r>
              <a:rPr lang="en-US" dirty="0" smtClean="0">
                <a:latin typeface="Courier New"/>
                <a:cs typeface="Courier New"/>
              </a:rPr>
              <a:t>  target = </a:t>
            </a:r>
            <a:r>
              <a:rPr lang="en-US" dirty="0" err="1" smtClean="0">
                <a:latin typeface="Courier New"/>
                <a:cs typeface="Courier New"/>
              </a:rPr>
              <a:t>target+source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smtClean="0">
                <a:latin typeface="Courier New"/>
                <a:cs typeface="Courier New"/>
              </a:rPr>
              <a:t>  counter = counter +1</a:t>
            </a:r>
          </a:p>
          <a:p>
            <a:r>
              <a:rPr lang="en-US" dirty="0" err="1" smtClean="0">
                <a:latin typeface="Courier New"/>
                <a:cs typeface="Courier New"/>
              </a:rPr>
              <a:t>printNow(target</a:t>
            </a:r>
            <a:r>
              <a:rPr lang="en-US" dirty="0" smtClean="0">
                <a:latin typeface="Courier New"/>
                <a:cs typeface="Courier New"/>
              </a:rPr>
              <a:t>)</a:t>
            </a:r>
            <a:endParaRPr lang="en-US" dirty="0"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the first character in the first name and store it in a string called formatted</a:t>
            </a:r>
          </a:p>
          <a:p>
            <a:r>
              <a:rPr lang="en-US" dirty="0" smtClean="0"/>
              <a:t>Print out “Welcome” then print out the value of formatted then a . then a space then the last name 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41413" y="4211957"/>
            <a:ext cx="13052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Andrew Ray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895600" y="4439924"/>
            <a:ext cx="621427" cy="108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517027" y="4211957"/>
            <a:ext cx="7661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A. Ray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84738" y="152400"/>
            <a:ext cx="2545666" cy="247079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932289"/>
            <a:ext cx="3990560" cy="286322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84738" y="4076029"/>
            <a:ext cx="2788943" cy="27819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Any that you remember?</a:t>
            </a:r>
          </a:p>
          <a:p>
            <a:r>
              <a:rPr lang="en-US" dirty="0" smtClean="0"/>
              <a:t>Caesar</a:t>
            </a:r>
          </a:p>
          <a:p>
            <a:r>
              <a:rPr lang="en-US" dirty="0" smtClean="0"/>
              <a:t>A-&gt;C, B-&gt;D, etc…</a:t>
            </a:r>
          </a:p>
          <a:p>
            <a:r>
              <a:rPr lang="en-US" dirty="0" smtClean="0"/>
              <a:t>Substitution</a:t>
            </a:r>
          </a:p>
          <a:p>
            <a:pPr lvl="1"/>
            <a:r>
              <a:rPr lang="en-US" dirty="0" smtClean="0"/>
              <a:t>Replace A with 7</a:t>
            </a:r>
          </a:p>
          <a:p>
            <a:pPr lvl="1"/>
            <a:r>
              <a:rPr lang="en-US" dirty="0" smtClean="0"/>
              <a:t>Replace E with 3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code would you need to write to create this encryption ?</a:t>
            </a:r>
            <a:endParaRPr lang="en-US" dirty="0"/>
          </a:p>
        </p:txBody>
      </p:sp>
      <p:graphicFrame>
        <p:nvGraphicFramePr>
          <p:cNvPr id="30723" name="Object 3"/>
          <p:cNvGraphicFramePr>
            <a:graphicFrameLocks noChangeAspect="1"/>
          </p:cNvGraphicFramePr>
          <p:nvPr/>
        </p:nvGraphicFramePr>
        <p:xfrm>
          <a:off x="457200" y="2882899"/>
          <a:ext cx="9921722" cy="1926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7" name="Document" r:id="rId3" imgW="5626100" imgH="1092200" progId="Word.Document.12">
                  <p:link updateAutomatic="1"/>
                </p:oleObj>
              </mc:Choice>
              <mc:Fallback>
                <p:oleObj name="Document" r:id="rId3" imgW="5626100" imgH="1092200" progId="Word.Document.12">
                  <p:link updateAutomatic="1"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882899"/>
                        <a:ext cx="9921722" cy="1926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Strings</a:t>
            </a:r>
          </a:p>
          <a:p>
            <a:pPr lvl="1"/>
            <a:r>
              <a:rPr lang="en-US" dirty="0" smtClean="0"/>
              <a:t>Methods</a:t>
            </a:r>
          </a:p>
          <a:p>
            <a:pPr lvl="1"/>
            <a:r>
              <a:rPr lang="en-US" dirty="0" smtClean="0"/>
              <a:t>Functions</a:t>
            </a:r>
          </a:p>
          <a:p>
            <a:pPr lvl="1"/>
            <a:r>
              <a:rPr lang="en-US" dirty="0" smtClean="0"/>
              <a:t>Conditionals</a:t>
            </a:r>
          </a:p>
          <a:p>
            <a:pPr lvl="1"/>
            <a:r>
              <a:rPr lang="en-US" dirty="0" smtClean="0"/>
              <a:t>Loops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Input </a:t>
            </a:r>
            <a:r>
              <a:rPr lang="en-US" dirty="0" smtClean="0"/>
              <a:t>+ Computation + Output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Functions calls for strings in python</a:t>
            </a:r>
          </a:p>
          <a:p>
            <a:r>
              <a:rPr lang="en-US" dirty="0" smtClean="0"/>
              <a:t>Working with text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3146668" cy="868362"/>
          </a:xfrm>
        </p:spPr>
        <p:txBody>
          <a:bodyPr>
            <a:normAutofit/>
          </a:bodyPr>
          <a:lstStyle/>
          <a:p>
            <a:r>
              <a:rPr lang="en-US" dirty="0" smtClean="0"/>
              <a:t>Representation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6676" y="1433218"/>
            <a:ext cx="3073985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dirty="0" smtClean="0"/>
              <a:t>temp = “Hello World”;</a:t>
            </a:r>
            <a:endParaRPr lang="en-US" sz="25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371600" y="2486660"/>
          <a:ext cx="609600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4182"/>
                <a:gridCol w="554182"/>
                <a:gridCol w="554182"/>
                <a:gridCol w="554182"/>
                <a:gridCol w="554182"/>
                <a:gridCol w="554182"/>
                <a:gridCol w="554182"/>
                <a:gridCol w="554182"/>
                <a:gridCol w="554182"/>
                <a:gridCol w="554182"/>
                <a:gridCol w="55418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411270" y="288186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962259" y="288186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541570" y="288186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073608" y="2887702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1371600" y="3200400"/>
            <a:ext cx="6096002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603868" y="28956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244940" y="2900402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749800" y="2887702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324440" y="28956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859410" y="289615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492840" y="28956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946900" y="2888734"/>
            <a:ext cx="41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1369908" y="3269734"/>
            <a:ext cx="21433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printNow(temp[0])</a:t>
            </a:r>
          </a:p>
          <a:p>
            <a:r>
              <a:rPr lang="en-US" dirty="0" smtClean="0"/>
              <a:t>printNow(temp[0:4])</a:t>
            </a:r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>
          <a:xfrm rot="10800000">
            <a:off x="3513268" y="3916066"/>
            <a:ext cx="1033332" cy="97692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749800" y="4892995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Range of characters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4461515" y="3546734"/>
            <a:ext cx="16771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Single character</a:t>
            </a:r>
            <a:endParaRPr lang="en-US" dirty="0"/>
          </a:p>
        </p:txBody>
      </p:sp>
      <p:cxnSp>
        <p:nvCxnSpPr>
          <p:cNvPr id="27" name="Straight Arrow Connector 26"/>
          <p:cNvCxnSpPr/>
          <p:nvPr/>
        </p:nvCxnSpPr>
        <p:spPr>
          <a:xfrm rot="10800000">
            <a:off x="3375268" y="3427602"/>
            <a:ext cx="1033332" cy="2681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Collection of characters (array)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Access parts of the variable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49216" y="2415265"/>
            <a:ext cx="1846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urier New"/>
                <a:cs typeface="Courier New"/>
              </a:rPr>
              <a:t>x</a:t>
            </a:r>
            <a:r>
              <a:rPr lang="en-US" dirty="0" smtClean="0">
                <a:latin typeface="Courier New"/>
                <a:cs typeface="Courier New"/>
              </a:rPr>
              <a:t> = “Hi You”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01616" y="3440957"/>
            <a:ext cx="22624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First = x[0:1]</a:t>
            </a:r>
          </a:p>
          <a:p>
            <a:r>
              <a:rPr lang="en-US" dirty="0" err="1" smtClean="0">
                <a:latin typeface="Courier New"/>
                <a:cs typeface="Courier New"/>
              </a:rPr>
              <a:t>printNow(First</a:t>
            </a:r>
            <a:r>
              <a:rPr lang="en-US" dirty="0" smtClean="0">
                <a:latin typeface="Courier New"/>
                <a:cs typeface="Courier New"/>
              </a:rPr>
              <a:t>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Function calls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big is it?</a:t>
            </a:r>
          </a:p>
          <a:p>
            <a:r>
              <a:rPr lang="en-US" dirty="0" smtClean="0"/>
              <a:t>Where is X character?</a:t>
            </a:r>
          </a:p>
          <a:p>
            <a:r>
              <a:rPr lang="en-US" dirty="0" smtClean="0"/>
              <a:t>Upper or lower case it</a:t>
            </a:r>
          </a:p>
          <a:p>
            <a:r>
              <a:rPr lang="en-US" dirty="0" smtClean="0"/>
              <a:t>Replace characters in the string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1566" y="553233"/>
            <a:ext cx="3610231" cy="2093934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 rot="5400000">
            <a:off x="4321616" y="2791498"/>
            <a:ext cx="1027785" cy="73912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529035" y="3987270"/>
            <a:ext cx="2071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John Doe|Debt|300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 rot="5400000">
            <a:off x="4321617" y="4870494"/>
            <a:ext cx="1027785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051566" y="5384387"/>
            <a:ext cx="181593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Credit card bill:</a:t>
            </a:r>
          </a:p>
          <a:p>
            <a:r>
              <a:rPr lang="en-US" dirty="0" smtClean="0"/>
              <a:t>Dear John,</a:t>
            </a:r>
          </a:p>
          <a:p>
            <a:endParaRPr lang="en-US" dirty="0" smtClean="0"/>
          </a:p>
          <a:p>
            <a:r>
              <a:rPr lang="en-US" dirty="0" smtClean="0"/>
              <a:t>You owe us $300.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index and length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371600" y="2486660"/>
          <a:ext cx="609600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4182"/>
                <a:gridCol w="554182"/>
                <a:gridCol w="554182"/>
                <a:gridCol w="554182"/>
                <a:gridCol w="554182"/>
                <a:gridCol w="554182"/>
                <a:gridCol w="554182"/>
                <a:gridCol w="554182"/>
                <a:gridCol w="554182"/>
                <a:gridCol w="554182"/>
                <a:gridCol w="55418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411270" y="288186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962259" y="288186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41570" y="2881868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073608" y="2887702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371600" y="3200400"/>
            <a:ext cx="6096002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603868" y="28956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244940" y="2900402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749800" y="2887702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324440" y="28956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859410" y="2896156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492840" y="28956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946900" y="2888734"/>
            <a:ext cx="41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401616" y="3440957"/>
            <a:ext cx="350919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num = index(‘ ‘);</a:t>
            </a:r>
          </a:p>
          <a:p>
            <a:r>
              <a:rPr lang="en-US" dirty="0" smtClean="0">
                <a:latin typeface="Courier New"/>
                <a:cs typeface="Courier New"/>
              </a:rPr>
              <a:t>num2 = </a:t>
            </a:r>
            <a:r>
              <a:rPr lang="en-US" dirty="0" err="1" smtClean="0">
                <a:latin typeface="Courier New"/>
                <a:cs typeface="Courier New"/>
              </a:rPr>
              <a:t>len(str</a:t>
            </a:r>
            <a:r>
              <a:rPr lang="en-US" dirty="0" smtClean="0">
                <a:latin typeface="Courier New"/>
                <a:cs typeface="Courier New"/>
              </a:rPr>
              <a:t>)</a:t>
            </a:r>
          </a:p>
          <a:p>
            <a:r>
              <a:rPr lang="en-US" dirty="0" smtClean="0">
                <a:latin typeface="Courier New"/>
                <a:cs typeface="Courier New"/>
              </a:rPr>
              <a:t>result = str[num+1:num2]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941156" y="687101"/>
            <a:ext cx="2955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urier New"/>
                <a:cs typeface="Courier New"/>
              </a:rPr>
              <a:t>str</a:t>
            </a:r>
            <a:r>
              <a:rPr lang="en-US" dirty="0" smtClean="0">
                <a:latin typeface="Courier New"/>
                <a:cs typeface="Courier New"/>
              </a:rPr>
              <a:t> = “Hello World”;</a:t>
            </a:r>
            <a:endParaRPr lang="en-US" dirty="0"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Upper case</a:t>
            </a:r>
          </a:p>
          <a:p>
            <a:endParaRPr lang="en-US" dirty="0" smtClean="0"/>
          </a:p>
          <a:p>
            <a:r>
              <a:rPr lang="en-US" dirty="0" smtClean="0"/>
              <a:t>Lower case</a:t>
            </a:r>
          </a:p>
          <a:p>
            <a:endParaRPr lang="en-US" dirty="0" smtClean="0"/>
          </a:p>
          <a:p>
            <a:r>
              <a:rPr lang="en-US" dirty="0" smtClean="0"/>
              <a:t>Replace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941156" y="687101"/>
            <a:ext cx="2955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urier New"/>
                <a:cs typeface="Courier New"/>
              </a:rPr>
              <a:t>str</a:t>
            </a:r>
            <a:r>
              <a:rPr lang="en-US" dirty="0" smtClean="0">
                <a:latin typeface="Courier New"/>
                <a:cs typeface="Courier New"/>
              </a:rPr>
              <a:t> = “Hello World”;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38450" y="2347841"/>
            <a:ext cx="2678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urier New"/>
                <a:cs typeface="Courier New"/>
              </a:rPr>
              <a:t>str</a:t>
            </a:r>
            <a:r>
              <a:rPr lang="en-US" dirty="0" smtClean="0">
                <a:latin typeface="Courier New"/>
                <a:cs typeface="Courier New"/>
              </a:rPr>
              <a:t> = </a:t>
            </a:r>
            <a:r>
              <a:rPr lang="en-US" dirty="0" err="1" smtClean="0">
                <a:latin typeface="Courier New"/>
                <a:cs typeface="Courier New"/>
              </a:rPr>
              <a:t>str.upper</a:t>
            </a:r>
            <a:r>
              <a:rPr lang="en-US" dirty="0" smtClean="0">
                <a:latin typeface="Courier New"/>
                <a:cs typeface="Courier New"/>
              </a:rPr>
              <a:t>();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38450" y="3545063"/>
            <a:ext cx="2678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urier New"/>
                <a:cs typeface="Courier New"/>
              </a:rPr>
              <a:t>str</a:t>
            </a:r>
            <a:r>
              <a:rPr lang="en-US" dirty="0" smtClean="0">
                <a:latin typeface="Courier New"/>
                <a:cs typeface="Courier New"/>
              </a:rPr>
              <a:t> = </a:t>
            </a:r>
            <a:r>
              <a:rPr lang="en-US" dirty="0" err="1" smtClean="0">
                <a:latin typeface="Courier New"/>
                <a:cs typeface="Courier New"/>
              </a:rPr>
              <a:t>str.lower</a:t>
            </a:r>
            <a:r>
              <a:rPr lang="en-US" dirty="0" smtClean="0">
                <a:latin typeface="Courier New"/>
                <a:cs typeface="Courier New"/>
              </a:rPr>
              <a:t>();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90850" y="4711054"/>
            <a:ext cx="3924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urier New"/>
                <a:cs typeface="Courier New"/>
              </a:rPr>
              <a:t>str</a:t>
            </a:r>
            <a:r>
              <a:rPr lang="en-US" dirty="0" smtClean="0">
                <a:latin typeface="Courier New"/>
                <a:cs typeface="Courier New"/>
              </a:rPr>
              <a:t> = </a:t>
            </a:r>
            <a:r>
              <a:rPr lang="en-US" dirty="0" err="1" smtClean="0">
                <a:latin typeface="Courier New"/>
                <a:cs typeface="Courier New"/>
              </a:rPr>
              <a:t>str.replace(‘H’,’W</a:t>
            </a:r>
            <a:r>
              <a:rPr lang="en-US" dirty="0" smtClean="0">
                <a:latin typeface="Courier New"/>
                <a:cs typeface="Courier New"/>
              </a:rPr>
              <a:t>’);</a:t>
            </a:r>
            <a:endParaRPr lang="en-US" dirty="0">
              <a:latin typeface="Courier New"/>
              <a:cs typeface="Courier New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2732852" y="5171144"/>
            <a:ext cx="601001" cy="60103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333853" y="5756831"/>
            <a:ext cx="58025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Method call, similar to function call (OO style </a:t>
            </a:r>
            <a:r>
              <a:rPr lang="en-US" dirty="0" err="1" smtClean="0"/>
              <a:t>vs</a:t>
            </a:r>
            <a:r>
              <a:rPr lang="en-US" dirty="0" smtClean="0"/>
              <a:t> procedural)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RUTemplate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RUTemplate2.potx</Template>
  <TotalTime>10338</TotalTime>
  <Words>495</Words>
  <Application>Microsoft Macintosh PowerPoint</Application>
  <PresentationFormat>On-screen Show (4:3)</PresentationFormat>
  <Paragraphs>151</Paragraphs>
  <Slides>18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Links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RUTemplate2</vt:lpstr>
      <vt:lpstr>???</vt:lpstr>
      <vt:lpstr>ITEC 109</vt:lpstr>
      <vt:lpstr>Review</vt:lpstr>
      <vt:lpstr>Objectives</vt:lpstr>
      <vt:lpstr>Representation</vt:lpstr>
      <vt:lpstr>Variables</vt:lpstr>
      <vt:lpstr>Function calls</vt:lpstr>
      <vt:lpstr>Motivation</vt:lpstr>
      <vt:lpstr>Functions</vt:lpstr>
      <vt:lpstr>More</vt:lpstr>
      <vt:lpstr>Advanced</vt:lpstr>
      <vt:lpstr>Functions</vt:lpstr>
      <vt:lpstr>Conditionals</vt:lpstr>
      <vt:lpstr>Loops</vt:lpstr>
      <vt:lpstr>Example</vt:lpstr>
      <vt:lpstr>Background</vt:lpstr>
      <vt:lpstr>Methods</vt:lpstr>
      <vt:lpstr>Sample</vt:lpstr>
      <vt:lpstr>Summary</vt:lpstr>
    </vt:vector>
  </TitlesOfParts>
  <Company>Radford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ITEC 109</dc:title>
  <dc:creator>Andrew Ray</dc:creator>
  <cp:lastModifiedBy>Academic  Technologies</cp:lastModifiedBy>
  <cp:revision>25</cp:revision>
  <dcterms:created xsi:type="dcterms:W3CDTF">2010-09-27T17:36:27Z</dcterms:created>
  <dcterms:modified xsi:type="dcterms:W3CDTF">2012-09-25T20:58:02Z</dcterms:modified>
</cp:coreProperties>
</file>