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59" r:id="rId9"/>
    <p:sldId id="265" r:id="rId10"/>
    <p:sldId id="266" r:id="rId11"/>
    <p:sldId id="270" r:id="rId12"/>
    <p:sldId id="272" r:id="rId13"/>
    <p:sldId id="271" r:id="rId14"/>
    <p:sldId id="267" r:id="rId15"/>
    <p:sldId id="269" r:id="rId16"/>
    <p:sldId id="268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4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Gill Sans MT"/>
                <a:cs typeface="Gill Sans M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Gill Sans"/>
                <a:cs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RUpagehdmtsonl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76200"/>
            <a:ext cx="6908800" cy="6858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1000" y="1676400"/>
            <a:ext cx="8305800" cy="1588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81000" y="6551612"/>
            <a:ext cx="8305800" cy="1588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0354-6A26-2844-8600-706A8614887D}" type="datetimeFigureOut">
              <a:rPr lang="en-US" smtClean="0"/>
              <a:pPr/>
              <a:t>10/10/11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9B595-90FD-1347-B669-4B1BF1AD5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0354-6A26-2844-8600-706A8614887D}" type="datetimeFigureOut">
              <a:rPr lang="en-US" smtClean="0"/>
              <a:pPr/>
              <a:t>10/10/11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9B595-90FD-1347-B669-4B1BF1AD5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2438400" cy="868362"/>
          </a:xfrm>
        </p:spPr>
        <p:txBody>
          <a:bodyPr>
            <a:normAutofit/>
          </a:bodyPr>
          <a:lstStyle>
            <a:lvl1pPr>
              <a:defRPr sz="3600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800000"/>
              </a:buClr>
              <a:defRPr>
                <a:latin typeface="Gill Sans"/>
                <a:cs typeface="Gill Sans"/>
              </a:defRPr>
            </a:lvl1pPr>
            <a:lvl2pPr>
              <a:buClr>
                <a:srgbClr val="FF6600"/>
              </a:buClr>
              <a:defRPr>
                <a:latin typeface="Gill Sans"/>
                <a:cs typeface="Gill Sans"/>
              </a:defRPr>
            </a:lvl2pPr>
            <a:lvl3pPr>
              <a:buClr>
                <a:srgbClr val="800000"/>
              </a:buClr>
              <a:defRPr>
                <a:latin typeface="Gill Sans"/>
                <a:cs typeface="Gill Sans"/>
              </a:defRPr>
            </a:lvl3pPr>
            <a:lvl4pPr>
              <a:buClr>
                <a:srgbClr val="FF6600"/>
              </a:buClr>
              <a:defRPr>
                <a:latin typeface="Gill Sans"/>
                <a:cs typeface="Gill Sans"/>
              </a:defRPr>
            </a:lvl4pPr>
            <a:lvl5pPr>
              <a:buClr>
                <a:srgbClr val="800000"/>
              </a:buClr>
              <a:defRPr>
                <a:latin typeface="Gill Sans"/>
                <a:cs typeface="Gill San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10800000">
            <a:off x="457200" y="6246812"/>
            <a:ext cx="25908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-2109787" y="3862388"/>
            <a:ext cx="4525962" cy="1586"/>
          </a:xfrm>
          <a:prstGeom prst="line">
            <a:avLst/>
          </a:prstGeom>
          <a:ln w="12700" cap="flat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57200" y="62484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Functions / Conditionals</a:t>
            </a:r>
            <a:endParaRPr lang="en-US" dirty="0">
              <a:latin typeface="Gill Sans"/>
              <a:cs typeface="Gill Sans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272534" y="6433066"/>
            <a:ext cx="369332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381000" y="1065212"/>
            <a:ext cx="31242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-70366" y="603766"/>
            <a:ext cx="902732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0354-6A26-2844-8600-706A8614887D}" type="datetimeFigureOut">
              <a:rPr lang="en-US" smtClean="0"/>
              <a:pPr/>
              <a:t>10/10/11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9B595-90FD-1347-B669-4B1BF1AD5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0354-6A26-2844-8600-706A8614887D}" type="datetimeFigureOut">
              <a:rPr lang="en-US" smtClean="0"/>
              <a:pPr/>
              <a:t>10/10/11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9B595-90FD-1347-B669-4B1BF1AD5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0354-6A26-2844-8600-706A8614887D}" type="datetimeFigureOut">
              <a:rPr lang="en-US" smtClean="0"/>
              <a:pPr/>
              <a:t>10/10/11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9B595-90FD-1347-B669-4B1BF1AD5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0354-6A26-2844-8600-706A8614887D}" type="datetimeFigureOut">
              <a:rPr lang="en-US" smtClean="0"/>
              <a:pPr/>
              <a:t>10/10/11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9B595-90FD-1347-B669-4B1BF1AD5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0354-6A26-2844-8600-706A8614887D}" type="datetimeFigureOut">
              <a:rPr lang="en-US" smtClean="0"/>
              <a:pPr/>
              <a:t>10/10/11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9B595-90FD-1347-B669-4B1BF1AD5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0354-6A26-2844-8600-706A8614887D}" type="datetimeFigureOut">
              <a:rPr lang="en-US" smtClean="0"/>
              <a:pPr/>
              <a:t>10/10/11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9B595-90FD-1347-B669-4B1BF1AD5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0354-6A26-2844-8600-706A8614887D}" type="datetimeFigureOut">
              <a:rPr lang="en-US" smtClean="0"/>
              <a:pPr/>
              <a:t>10/10/11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9B595-90FD-1347-B669-4B1BF1AD5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A0354-6A26-2844-8600-706A8614887D}" type="datetimeFigureOut">
              <a:rPr lang="en-US" smtClean="0"/>
              <a:pPr/>
              <a:t>10/10/11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9B595-90FD-1347-B669-4B1BF1AD5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ITEC 109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16</a:t>
            </a:r>
          </a:p>
          <a:p>
            <a:r>
              <a:rPr lang="en-US" dirty="0" smtClean="0"/>
              <a:t>Functions </a:t>
            </a:r>
            <a:r>
              <a:rPr lang="en-US" dirty="0" smtClean="0"/>
              <a:t>(3)</a:t>
            </a:r>
          </a:p>
          <a:p>
            <a:r>
              <a:rPr lang="en-US" dirty="0" smtClean="0"/>
              <a:t>Conditionals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400"/>
            <a:ext cx="3602579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Choose your own adventure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Book where you make choices </a:t>
            </a:r>
          </a:p>
          <a:p>
            <a:pPr>
              <a:buNone/>
            </a:pPr>
            <a:r>
              <a:rPr lang="en-US" dirty="0" smtClean="0"/>
              <a:t>    as you read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Choices you make impact the story</a:t>
            </a:r>
          </a:p>
          <a:p>
            <a:pPr lvl="1"/>
            <a:r>
              <a:rPr lang="en-US" dirty="0" smtClean="0"/>
              <a:t>Wildly rich</a:t>
            </a:r>
          </a:p>
          <a:p>
            <a:pPr lvl="1"/>
            <a:r>
              <a:rPr lang="en-US" dirty="0" smtClean="0"/>
              <a:t>Horrible deaths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0" y="0"/>
            <a:ext cx="2413000" cy="3937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199" y="2896157"/>
            <a:ext cx="4678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If you decide to start back home, turn to page 4.</a:t>
            </a:r>
            <a:r>
              <a:rPr lang="en-US" dirty="0" smtClean="0"/>
              <a:t> </a:t>
            </a:r>
          </a:p>
          <a:p>
            <a:r>
              <a:rPr lang="en-US" i="1" dirty="0" smtClean="0"/>
              <a:t>If you decide to wait, turn to page 5.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6836" y="3557787"/>
            <a:ext cx="1872889" cy="30198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8831" y="1921433"/>
            <a:ext cx="2468979" cy="39099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239" y="1212035"/>
            <a:ext cx="3552056" cy="266404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Visually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33951" y="2528554"/>
            <a:ext cx="1528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 choice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33951" y="3249310"/>
            <a:ext cx="1528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Second choice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33951" y="4080923"/>
            <a:ext cx="1528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Last choice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81668" y="2289221"/>
            <a:ext cx="1213768" cy="7754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f (condition)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7640" y="2343888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{                                  }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281668" y="3120834"/>
            <a:ext cx="1213768" cy="7754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dirty="0" smtClean="0">
                <a:solidFill>
                  <a:schemeClr val="tx1"/>
                </a:solidFill>
              </a:rPr>
              <a:t>lse if (condition)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7640" y="3249310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{                                  }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281668" y="4048657"/>
            <a:ext cx="1213768" cy="7754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else (condition)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87640" y="4270082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{                                  }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895600" y="1356484"/>
            <a:ext cx="3370672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/>
                <a:cs typeface="Courier New"/>
              </a:rPr>
              <a:t>public static void main</a:t>
            </a:r>
          </a:p>
          <a:p>
            <a:r>
              <a:rPr lang="en-US" dirty="0" smtClean="0">
                <a:latin typeface="Courier New"/>
                <a:cs typeface="Courier New"/>
              </a:rPr>
              <a:t>{</a:t>
            </a:r>
          </a:p>
          <a:p>
            <a:r>
              <a:rPr lang="en-US" dirty="0" smtClean="0">
                <a:latin typeface="Courier New"/>
                <a:cs typeface="Courier New"/>
              </a:rPr>
              <a:t>	//Code before</a:t>
            </a:r>
          </a:p>
          <a:p>
            <a:endParaRPr lang="en-US" dirty="0" smtClean="0">
              <a:latin typeface="Courier New"/>
              <a:cs typeface="Courier New"/>
            </a:endParaRPr>
          </a:p>
          <a:p>
            <a:endParaRPr lang="en-US" dirty="0" smtClean="0">
              <a:latin typeface="Courier New"/>
              <a:cs typeface="Courier New"/>
            </a:endParaRPr>
          </a:p>
          <a:p>
            <a:endParaRPr lang="en-US" dirty="0" smtClean="0">
              <a:latin typeface="Courier New"/>
              <a:cs typeface="Courier New"/>
            </a:endParaRPr>
          </a:p>
          <a:p>
            <a:endParaRPr lang="en-US" dirty="0" smtClean="0">
              <a:latin typeface="Courier New"/>
              <a:cs typeface="Courier New"/>
            </a:endParaRPr>
          </a:p>
          <a:p>
            <a:endParaRPr lang="en-US" dirty="0" smtClean="0">
              <a:latin typeface="Courier New"/>
              <a:cs typeface="Courier New"/>
            </a:endParaRPr>
          </a:p>
          <a:p>
            <a:endParaRPr lang="en-US" dirty="0" smtClean="0">
              <a:latin typeface="Courier New"/>
              <a:cs typeface="Courier New"/>
            </a:endParaRPr>
          </a:p>
          <a:p>
            <a:endParaRPr lang="en-US" dirty="0" smtClean="0">
              <a:latin typeface="Courier New"/>
              <a:cs typeface="Courier New"/>
            </a:endParaRPr>
          </a:p>
          <a:p>
            <a:endParaRPr lang="en-US" dirty="0" smtClean="0">
              <a:latin typeface="Courier New"/>
              <a:cs typeface="Courier New"/>
            </a:endParaRPr>
          </a:p>
          <a:p>
            <a:endParaRPr lang="en-US" dirty="0" smtClean="0">
              <a:latin typeface="Courier New"/>
              <a:cs typeface="Courier New"/>
            </a:endParaRPr>
          </a:p>
          <a:p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smtClean="0">
                <a:latin typeface="Courier New"/>
                <a:cs typeface="Courier New"/>
              </a:rPr>
              <a:t>     //Code after</a:t>
            </a:r>
          </a:p>
          <a:p>
            <a:r>
              <a:rPr lang="en-US" dirty="0" smtClean="0">
                <a:latin typeface="Courier New"/>
                <a:cs typeface="Courier New"/>
              </a:rPr>
              <a:t>}</a:t>
            </a:r>
            <a:endParaRPr lang="en-US" dirty="0">
              <a:latin typeface="Courier New"/>
              <a:cs typeface="Courier New"/>
            </a:endParaRPr>
          </a:p>
        </p:txBody>
      </p:sp>
      <p:cxnSp>
        <p:nvCxnSpPr>
          <p:cNvPr id="15" name="Straight Arrow Connector 14"/>
          <p:cNvCxnSpPr>
            <a:endCxn id="10" idx="3"/>
          </p:cNvCxnSpPr>
          <p:nvPr/>
        </p:nvCxnSpPr>
        <p:spPr>
          <a:xfrm rot="5400000">
            <a:off x="6836418" y="2403379"/>
            <a:ext cx="1090088" cy="9711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170222" y="1420558"/>
            <a:ext cx="17107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Only when if</a:t>
            </a:r>
          </a:p>
          <a:p>
            <a:r>
              <a:rPr lang="en-US" dirty="0" smtClean="0"/>
              <a:t>not met and </a:t>
            </a:r>
          </a:p>
          <a:p>
            <a:r>
              <a:rPr lang="en-US" dirty="0"/>
              <a:t>c</a:t>
            </a:r>
            <a:r>
              <a:rPr lang="en-US" dirty="0" smtClean="0"/>
              <a:t>ondition is true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Expression (True or false)</a:t>
            </a:r>
          </a:p>
          <a:p>
            <a:pPr lvl="1"/>
            <a:r>
              <a:rPr lang="en-US" dirty="0" smtClean="0"/>
              <a:t>All </a:t>
            </a:r>
            <a:r>
              <a:rPr lang="en-US" dirty="0" err="1" smtClean="0"/>
              <a:t>vars</a:t>
            </a:r>
            <a:r>
              <a:rPr lang="en-US" dirty="0" smtClean="0"/>
              <a:t>:  &lt;,&gt;,==, !=</a:t>
            </a:r>
          </a:p>
          <a:p>
            <a:r>
              <a:rPr lang="en-US" dirty="0" smtClean="0"/>
              <a:t>Based on the word / expression a block of code gets executed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Python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choice = if</a:t>
            </a:r>
          </a:p>
          <a:p>
            <a:r>
              <a:rPr lang="en-US" dirty="0" smtClean="0"/>
              <a:t>Second choice = </a:t>
            </a:r>
            <a:r>
              <a:rPr lang="en-US" dirty="0" err="1" smtClean="0"/>
              <a:t>elif</a:t>
            </a:r>
            <a:endParaRPr lang="en-US" dirty="0" smtClean="0"/>
          </a:p>
          <a:p>
            <a:r>
              <a:rPr lang="en-US" dirty="0" smtClean="0"/>
              <a:t>Third choice = </a:t>
            </a:r>
            <a:r>
              <a:rPr lang="en-US" dirty="0" err="1" smtClean="0"/>
              <a:t>elif</a:t>
            </a:r>
            <a:endParaRPr lang="en-US" dirty="0" smtClean="0"/>
          </a:p>
          <a:p>
            <a:r>
              <a:rPr lang="en-US" dirty="0" smtClean="0"/>
              <a:t>Last choice = else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21592" y="1600200"/>
            <a:ext cx="19112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Linear progression</a:t>
            </a:r>
          </a:p>
          <a:p>
            <a:r>
              <a:rPr lang="en-US" dirty="0" smtClean="0"/>
              <a:t>Begins with if</a:t>
            </a:r>
          </a:p>
          <a:p>
            <a:r>
              <a:rPr lang="en-US" dirty="0" smtClean="0"/>
              <a:t>Ends with else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3986345" y="2806086"/>
            <a:ext cx="2434248" cy="224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1802023"/>
            <a:ext cx="4572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000" dirty="0" smtClean="0">
                <a:latin typeface="Courier New"/>
                <a:cs typeface="Courier New"/>
              </a:rPr>
              <a:t>var1=3</a:t>
            </a:r>
          </a:p>
          <a:p>
            <a:r>
              <a:rPr lang="en-US" sz="3000" dirty="0" smtClean="0">
                <a:latin typeface="Courier New"/>
                <a:cs typeface="Courier New"/>
              </a:rPr>
              <a:t>if (var1 &gt; 3):</a:t>
            </a:r>
          </a:p>
          <a:p>
            <a:r>
              <a:rPr lang="en-US" sz="3000" dirty="0" smtClean="0">
                <a:latin typeface="Courier New"/>
                <a:cs typeface="Courier New"/>
              </a:rPr>
              <a:t>  printNow("1")</a:t>
            </a:r>
          </a:p>
          <a:p>
            <a:r>
              <a:rPr lang="en-US" sz="3000" dirty="0" err="1" smtClean="0">
                <a:latin typeface="Courier New"/>
                <a:cs typeface="Courier New"/>
              </a:rPr>
              <a:t>elif</a:t>
            </a:r>
            <a:r>
              <a:rPr lang="en-US" sz="3000" dirty="0" smtClean="0">
                <a:latin typeface="Courier New"/>
                <a:cs typeface="Courier New"/>
              </a:rPr>
              <a:t> (var1 &lt; 3):</a:t>
            </a:r>
          </a:p>
          <a:p>
            <a:r>
              <a:rPr lang="en-US" sz="3000" dirty="0" smtClean="0">
                <a:latin typeface="Courier New"/>
                <a:cs typeface="Courier New"/>
              </a:rPr>
              <a:t>  printNow("2")</a:t>
            </a:r>
          </a:p>
          <a:p>
            <a:r>
              <a:rPr lang="en-US" sz="3000" dirty="0" smtClean="0">
                <a:latin typeface="Courier New"/>
                <a:cs typeface="Courier New"/>
              </a:rPr>
              <a:t>else:</a:t>
            </a:r>
          </a:p>
          <a:p>
            <a:r>
              <a:rPr lang="en-US" sz="3000" dirty="0" smtClean="0">
                <a:latin typeface="Courier New"/>
                <a:cs typeface="Courier New"/>
              </a:rPr>
              <a:t>  printNow("3")</a:t>
            </a:r>
            <a:endParaRPr lang="en-US" sz="3000" dirty="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583981"/>
            <a:ext cx="600236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/>
                <a:cs typeface="Courier New"/>
              </a:rPr>
              <a:t>		</a:t>
            </a:r>
            <a:r>
              <a:rPr lang="en-US" dirty="0" err="1" smtClean="0">
                <a:latin typeface="Courier New"/>
                <a:cs typeface="Courier New"/>
              </a:rPr>
              <a:t>x</a:t>
            </a:r>
            <a:r>
              <a:rPr lang="en-US" dirty="0" smtClean="0">
                <a:latin typeface="Courier New"/>
                <a:cs typeface="Courier New"/>
              </a:rPr>
              <a:t>=3;</a:t>
            </a:r>
          </a:p>
          <a:p>
            <a:r>
              <a:rPr lang="en-US" dirty="0" smtClean="0">
                <a:latin typeface="Courier New"/>
                <a:cs typeface="Courier New"/>
              </a:rPr>
              <a:t>		</a:t>
            </a:r>
            <a:r>
              <a:rPr lang="en-US" dirty="0" err="1" smtClean="0">
                <a:latin typeface="Courier New"/>
                <a:cs typeface="Courier New"/>
              </a:rPr>
              <a:t>y</a:t>
            </a:r>
            <a:r>
              <a:rPr lang="en-US" dirty="0" smtClean="0">
                <a:latin typeface="Courier New"/>
                <a:cs typeface="Courier New"/>
              </a:rPr>
              <a:t>=4;</a:t>
            </a:r>
          </a:p>
          <a:p>
            <a:r>
              <a:rPr lang="en-US" dirty="0" smtClean="0">
                <a:latin typeface="Courier New"/>
                <a:cs typeface="Courier New"/>
              </a:rPr>
              <a:t>		if (</a:t>
            </a:r>
            <a:r>
              <a:rPr lang="en-US" dirty="0" err="1" smtClean="0">
                <a:latin typeface="Courier New"/>
                <a:cs typeface="Courier New"/>
              </a:rPr>
              <a:t>x</a:t>
            </a:r>
            <a:r>
              <a:rPr lang="en-US" dirty="0" smtClean="0">
                <a:latin typeface="Courier New"/>
                <a:cs typeface="Courier New"/>
              </a:rPr>
              <a:t>&gt;3):</a:t>
            </a:r>
          </a:p>
          <a:p>
            <a:r>
              <a:rPr lang="en-US" dirty="0" smtClean="0">
                <a:latin typeface="Courier New"/>
                <a:cs typeface="Courier New"/>
              </a:rPr>
              <a:t>			</a:t>
            </a:r>
            <a:r>
              <a:rPr lang="en-US" dirty="0" err="1" smtClean="0">
                <a:latin typeface="Courier New"/>
                <a:cs typeface="Courier New"/>
              </a:rPr>
              <a:t>printNow(“X</a:t>
            </a:r>
            <a:r>
              <a:rPr lang="en-US" dirty="0" smtClean="0">
                <a:latin typeface="Courier New"/>
                <a:cs typeface="Courier New"/>
              </a:rPr>
              <a:t> is big”);</a:t>
            </a:r>
          </a:p>
          <a:p>
            <a:r>
              <a:rPr lang="en-US" dirty="0" smtClean="0">
                <a:latin typeface="Courier New"/>
                <a:cs typeface="Courier New"/>
              </a:rPr>
              <a:t>		</a:t>
            </a:r>
            <a:r>
              <a:rPr lang="en-US" dirty="0" err="1" smtClean="0">
                <a:latin typeface="Courier New"/>
                <a:cs typeface="Courier New"/>
              </a:rPr>
              <a:t>elif</a:t>
            </a:r>
            <a:r>
              <a:rPr lang="en-US" dirty="0" smtClean="0">
                <a:latin typeface="Courier New"/>
                <a:cs typeface="Courier New"/>
              </a:rPr>
              <a:t> (</a:t>
            </a:r>
            <a:r>
              <a:rPr lang="en-US" dirty="0" err="1" smtClean="0">
                <a:latin typeface="Courier New"/>
                <a:cs typeface="Courier New"/>
              </a:rPr>
              <a:t>y</a:t>
            </a:r>
            <a:r>
              <a:rPr lang="en-US" dirty="0" smtClean="0">
                <a:latin typeface="Courier New"/>
                <a:cs typeface="Courier New"/>
              </a:rPr>
              <a:t> &lt;4):</a:t>
            </a:r>
          </a:p>
          <a:p>
            <a:r>
              <a:rPr lang="en-US" dirty="0" smtClean="0">
                <a:latin typeface="Courier New"/>
                <a:cs typeface="Courier New"/>
              </a:rPr>
              <a:t>			</a:t>
            </a:r>
            <a:r>
              <a:rPr lang="en-US" dirty="0" err="1" smtClean="0">
                <a:latin typeface="Courier New"/>
                <a:cs typeface="Courier New"/>
              </a:rPr>
              <a:t>printNow(“Y</a:t>
            </a:r>
            <a:r>
              <a:rPr lang="en-US" dirty="0" smtClean="0">
                <a:latin typeface="Courier New"/>
                <a:cs typeface="Courier New"/>
              </a:rPr>
              <a:t> is small”);</a:t>
            </a:r>
          </a:p>
          <a:p>
            <a:r>
              <a:rPr lang="en-US" dirty="0" smtClean="0">
                <a:latin typeface="Courier New"/>
                <a:cs typeface="Courier New"/>
              </a:rPr>
              <a:t>		</a:t>
            </a:r>
            <a:r>
              <a:rPr lang="en-US" dirty="0" err="1" smtClean="0">
                <a:latin typeface="Courier New"/>
                <a:cs typeface="Courier New"/>
              </a:rPr>
              <a:t>elif</a:t>
            </a:r>
            <a:r>
              <a:rPr lang="en-US" dirty="0" smtClean="0">
                <a:latin typeface="Courier New"/>
                <a:cs typeface="Courier New"/>
              </a:rPr>
              <a:t> (</a:t>
            </a:r>
            <a:r>
              <a:rPr lang="en-US" dirty="0" err="1" smtClean="0">
                <a:latin typeface="Courier New"/>
                <a:cs typeface="Courier New"/>
              </a:rPr>
              <a:t>x</a:t>
            </a:r>
            <a:r>
              <a:rPr lang="en-US" dirty="0" smtClean="0">
                <a:latin typeface="Courier New"/>
                <a:cs typeface="Courier New"/>
              </a:rPr>
              <a:t> == </a:t>
            </a:r>
            <a:r>
              <a:rPr lang="en-US" dirty="0" err="1" smtClean="0">
                <a:latin typeface="Courier New"/>
                <a:cs typeface="Courier New"/>
              </a:rPr>
              <a:t>y</a:t>
            </a:r>
            <a:r>
              <a:rPr lang="en-US" dirty="0" smtClean="0">
                <a:latin typeface="Courier New"/>
                <a:cs typeface="Courier New"/>
              </a:rPr>
              <a:t>):</a:t>
            </a:r>
          </a:p>
          <a:p>
            <a:r>
              <a:rPr lang="en-US" dirty="0" smtClean="0">
                <a:latin typeface="Courier New"/>
                <a:cs typeface="Courier New"/>
              </a:rPr>
              <a:t>			</a:t>
            </a:r>
            <a:r>
              <a:rPr lang="en-US" dirty="0" err="1" smtClean="0">
                <a:latin typeface="Courier New"/>
                <a:cs typeface="Courier New"/>
              </a:rPr>
              <a:t>printNow(“Same</a:t>
            </a:r>
            <a:r>
              <a:rPr lang="en-US" dirty="0" smtClean="0">
                <a:latin typeface="Courier New"/>
                <a:cs typeface="Courier New"/>
              </a:rPr>
              <a:t>”);</a:t>
            </a:r>
          </a:p>
          <a:p>
            <a:r>
              <a:rPr lang="en-US" dirty="0" smtClean="0">
                <a:latin typeface="Courier New"/>
                <a:cs typeface="Courier New"/>
              </a:rPr>
              <a:t>		else:</a:t>
            </a:r>
          </a:p>
          <a:p>
            <a:r>
              <a:rPr lang="en-US" dirty="0" smtClean="0">
                <a:latin typeface="Courier New"/>
                <a:cs typeface="Courier New"/>
              </a:rPr>
              <a:t>			</a:t>
            </a:r>
            <a:r>
              <a:rPr lang="en-US" dirty="0" err="1" smtClean="0">
                <a:latin typeface="Courier New"/>
                <a:cs typeface="Courier New"/>
              </a:rPr>
              <a:t>printNow(“Can</a:t>
            </a:r>
            <a:r>
              <a:rPr lang="en-US" dirty="0" smtClean="0">
                <a:latin typeface="Courier New"/>
                <a:cs typeface="Courier New"/>
              </a:rPr>
              <a:t> you see me now?”);</a:t>
            </a:r>
          </a:p>
          <a:p>
            <a:r>
              <a:rPr lang="en-US" dirty="0" smtClean="0">
                <a:latin typeface="Courier New"/>
                <a:cs typeface="Courier New"/>
              </a:rPr>
              <a:t>	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you guess the number between 1-10 that I’m thinking of exercise</a:t>
            </a:r>
          </a:p>
          <a:p>
            <a:r>
              <a:rPr lang="en-US" dirty="0" smtClean="0"/>
              <a:t>Check to see if it is between 1 and 10</a:t>
            </a:r>
          </a:p>
          <a:p>
            <a:r>
              <a:rPr lang="en-US" dirty="0" smtClean="0"/>
              <a:t>Then say Exact if it is 5, Higher than my choice if is above 5, Lower than my choice if it is less than 5 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Chaining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65428" y="1606623"/>
            <a:ext cx="563312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/>
                <a:cs typeface="Courier New"/>
              </a:rPr>
              <a:t>	total=3;</a:t>
            </a:r>
          </a:p>
          <a:p>
            <a:r>
              <a:rPr lang="en-US" dirty="0" smtClean="0">
                <a:latin typeface="Courier New"/>
                <a:cs typeface="Courier New"/>
              </a:rPr>
              <a:t>	max=3;</a:t>
            </a:r>
          </a:p>
          <a:p>
            <a:r>
              <a:rPr lang="en-US" dirty="0" smtClean="0">
                <a:latin typeface="Courier New"/>
                <a:cs typeface="Courier New"/>
              </a:rPr>
              <a:t>	sum=4;</a:t>
            </a:r>
          </a:p>
          <a:p>
            <a:r>
              <a:rPr lang="en-US" dirty="0" smtClean="0">
                <a:latin typeface="Courier New"/>
                <a:cs typeface="Courier New"/>
              </a:rPr>
              <a:t>	//Scanner code to read in the values</a:t>
            </a:r>
          </a:p>
          <a:p>
            <a:r>
              <a:rPr lang="en-US" dirty="0" smtClean="0">
                <a:latin typeface="Courier New"/>
                <a:cs typeface="Courier New"/>
              </a:rPr>
              <a:t>	if (total == max):</a:t>
            </a:r>
          </a:p>
          <a:p>
            <a:r>
              <a:rPr lang="en-US" dirty="0" smtClean="0">
                <a:latin typeface="Courier New"/>
                <a:cs typeface="Courier New"/>
              </a:rPr>
              <a:t>		if (total &lt; sum):</a:t>
            </a:r>
          </a:p>
          <a:p>
            <a:r>
              <a:rPr lang="en-US" dirty="0" smtClean="0">
                <a:latin typeface="Courier New"/>
                <a:cs typeface="Courier New"/>
              </a:rPr>
              <a:t>			</a:t>
            </a:r>
            <a:r>
              <a:rPr lang="en-US" dirty="0" err="1" smtClean="0">
                <a:latin typeface="Courier New"/>
                <a:cs typeface="Courier New"/>
              </a:rPr>
              <a:t>printNow(“T</a:t>
            </a:r>
            <a:r>
              <a:rPr lang="en-US" dirty="0" smtClean="0">
                <a:latin typeface="Courier New"/>
                <a:cs typeface="Courier New"/>
              </a:rPr>
              <a:t> &lt; S”);</a:t>
            </a:r>
          </a:p>
          <a:p>
            <a:r>
              <a:rPr lang="en-US" dirty="0" smtClean="0">
                <a:latin typeface="Courier New"/>
                <a:cs typeface="Courier New"/>
              </a:rPr>
              <a:t>		else:</a:t>
            </a:r>
          </a:p>
          <a:p>
            <a:r>
              <a:rPr lang="en-US" dirty="0" smtClean="0">
                <a:latin typeface="Courier New"/>
                <a:cs typeface="Courier New"/>
              </a:rPr>
              <a:t>			</a:t>
            </a:r>
            <a:r>
              <a:rPr lang="en-US" dirty="0" err="1" smtClean="0">
                <a:latin typeface="Courier New"/>
                <a:cs typeface="Courier New"/>
              </a:rPr>
              <a:t>printNow</a:t>
            </a:r>
            <a:r>
              <a:rPr lang="en-US" dirty="0" smtClean="0">
                <a:latin typeface="Courier New"/>
                <a:cs typeface="Courier New"/>
              </a:rPr>
              <a:t>(“ T = M &lt; S”);</a:t>
            </a:r>
          </a:p>
          <a:p>
            <a:r>
              <a:rPr lang="en-US" dirty="0" smtClean="0">
                <a:latin typeface="Courier New"/>
                <a:cs typeface="Courier New"/>
              </a:rPr>
              <a:t>		</a:t>
            </a:r>
          </a:p>
          <a:p>
            <a:r>
              <a:rPr lang="en-US" dirty="0" smtClean="0">
                <a:latin typeface="Courier New"/>
                <a:cs typeface="Courier New"/>
              </a:rPr>
              <a:t>	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</a:p>
          <a:p>
            <a:r>
              <a:rPr lang="en-US" dirty="0" smtClean="0"/>
              <a:t>Conditionals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</a:p>
          <a:p>
            <a:pPr lvl="1"/>
            <a:r>
              <a:rPr lang="en-US" dirty="0" smtClean="0"/>
              <a:t>Parameters</a:t>
            </a:r>
          </a:p>
          <a:p>
            <a:pPr lvl="1"/>
            <a:r>
              <a:rPr lang="en-US" dirty="0" smtClean="0"/>
              <a:t>Returns</a:t>
            </a:r>
          </a:p>
          <a:p>
            <a:pPr lvl="1"/>
            <a:r>
              <a:rPr lang="en-US" dirty="0" smtClean="0"/>
              <a:t>Syntax</a:t>
            </a:r>
          </a:p>
          <a:p>
            <a:pPr lvl="1"/>
            <a:r>
              <a:rPr lang="en-US" dirty="0" smtClean="0"/>
              <a:t>Scope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functions</a:t>
            </a:r>
          </a:p>
          <a:p>
            <a:r>
              <a:rPr lang="en-US" dirty="0" smtClean="0"/>
              <a:t>Examples</a:t>
            </a:r>
          </a:p>
          <a:p>
            <a:r>
              <a:rPr lang="en-US" dirty="0" smtClean="0"/>
              <a:t>Introduce iteration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use them?</a:t>
            </a:r>
          </a:p>
          <a:p>
            <a:r>
              <a:rPr lang="en-US" dirty="0" smtClean="0"/>
              <a:t>What is a parameter?</a:t>
            </a:r>
          </a:p>
          <a:p>
            <a:r>
              <a:rPr lang="en-US" dirty="0" smtClean="0"/>
              <a:t>What is a return value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27115" y="2073412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>
                <a:latin typeface="Courier New"/>
                <a:cs typeface="Courier New"/>
              </a:rPr>
              <a:t>def fun1():</a:t>
            </a:r>
          </a:p>
          <a:p>
            <a:r>
              <a:rPr lang="en-US" sz="2800" dirty="0" smtClean="0">
                <a:latin typeface="Courier New"/>
                <a:cs typeface="Courier New"/>
              </a:rPr>
              <a:t>  fun2()</a:t>
            </a:r>
          </a:p>
          <a:p>
            <a:r>
              <a:rPr lang="en-US" sz="2800" dirty="0" smtClean="0">
                <a:latin typeface="Courier New"/>
                <a:cs typeface="Courier New"/>
              </a:rPr>
              <a:t>  </a:t>
            </a:r>
            <a:r>
              <a:rPr lang="en-US" sz="2800" dirty="0" err="1" smtClean="0">
                <a:latin typeface="Courier New"/>
                <a:cs typeface="Courier New"/>
              </a:rPr>
              <a:t>printNow("Done</a:t>
            </a:r>
            <a:r>
              <a:rPr lang="en-US" sz="2800" dirty="0" smtClean="0">
                <a:latin typeface="Courier New"/>
                <a:cs typeface="Courier New"/>
              </a:rPr>
              <a:t>")</a:t>
            </a:r>
          </a:p>
          <a:p>
            <a:r>
              <a:rPr lang="en-US" sz="2800" dirty="0" smtClean="0">
                <a:latin typeface="Courier New"/>
                <a:cs typeface="Courier New"/>
              </a:rPr>
              <a:t>def fun2():</a:t>
            </a:r>
          </a:p>
          <a:p>
            <a:r>
              <a:rPr lang="en-US" sz="2800" dirty="0" smtClean="0">
                <a:latin typeface="Courier New"/>
                <a:cs typeface="Courier New"/>
              </a:rPr>
              <a:t>  </a:t>
            </a:r>
            <a:r>
              <a:rPr lang="en-US" sz="2800" dirty="0" err="1" smtClean="0">
                <a:latin typeface="Courier New"/>
                <a:cs typeface="Courier New"/>
              </a:rPr>
              <a:t>printNow("Test</a:t>
            </a:r>
            <a:r>
              <a:rPr lang="en-US" sz="2800" dirty="0" smtClean="0">
                <a:latin typeface="Courier New"/>
                <a:cs typeface="Courier New"/>
              </a:rPr>
              <a:t>")</a:t>
            </a:r>
          </a:p>
          <a:p>
            <a:r>
              <a:rPr lang="en-US" sz="2800" dirty="0" smtClean="0">
                <a:latin typeface="Courier New"/>
                <a:cs typeface="Courier New"/>
              </a:rPr>
              <a:t>fun1()</a:t>
            </a:r>
            <a:endParaRPr lang="en-US" sz="2800" dirty="0"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19234" y="1878012"/>
            <a:ext cx="582270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urier New"/>
                <a:cs typeface="Courier New"/>
              </a:rPr>
              <a:t>def fun1(var1,var2):</a:t>
            </a:r>
          </a:p>
          <a:p>
            <a:r>
              <a:rPr lang="en-US" sz="2400" dirty="0" smtClean="0">
                <a:latin typeface="Courier New"/>
                <a:cs typeface="Courier New"/>
              </a:rPr>
              <a:t>  return var1+var2</a:t>
            </a:r>
          </a:p>
          <a:p>
            <a:r>
              <a:rPr lang="en-US" sz="2400" dirty="0" smtClean="0">
                <a:latin typeface="Courier New"/>
                <a:cs typeface="Courier New"/>
              </a:rPr>
              <a:t>  </a:t>
            </a:r>
            <a:r>
              <a:rPr lang="en-US" sz="2400" dirty="0" err="1" smtClean="0">
                <a:latin typeface="Courier New"/>
                <a:cs typeface="Courier New"/>
              </a:rPr>
              <a:t>printNow("Done</a:t>
            </a:r>
            <a:r>
              <a:rPr lang="en-US" sz="2400" dirty="0" smtClean="0">
                <a:latin typeface="Courier New"/>
                <a:cs typeface="Courier New"/>
              </a:rPr>
              <a:t>")</a:t>
            </a:r>
          </a:p>
          <a:p>
            <a:r>
              <a:rPr lang="en-US" sz="2400" dirty="0" smtClean="0">
                <a:latin typeface="Courier New"/>
                <a:cs typeface="Courier New"/>
              </a:rPr>
              <a:t>def fun2():</a:t>
            </a:r>
          </a:p>
          <a:p>
            <a:r>
              <a:rPr lang="en-US" sz="2400" dirty="0" smtClean="0">
                <a:latin typeface="Courier New"/>
                <a:cs typeface="Courier New"/>
              </a:rPr>
              <a:t>  return </a:t>
            </a:r>
            <a:r>
              <a:rPr lang="en-US" sz="2400" dirty="0" err="1" smtClean="0">
                <a:latin typeface="Courier New"/>
                <a:cs typeface="Courier New"/>
              </a:rPr>
              <a:t>int(raw_input</a:t>
            </a:r>
            <a:r>
              <a:rPr lang="en-US" sz="2400" dirty="0" smtClean="0">
                <a:latin typeface="Courier New"/>
                <a:cs typeface="Courier New"/>
              </a:rPr>
              <a:t>())</a:t>
            </a:r>
          </a:p>
          <a:p>
            <a:r>
              <a:rPr lang="en-US" sz="2400" dirty="0" err="1" smtClean="0">
                <a:latin typeface="Courier New"/>
                <a:cs typeface="Courier New"/>
              </a:rPr>
              <a:t>x</a:t>
            </a:r>
            <a:r>
              <a:rPr lang="en-US" sz="2400" dirty="0" smtClean="0">
                <a:latin typeface="Courier New"/>
                <a:cs typeface="Courier New"/>
              </a:rPr>
              <a:t> = fun2()</a:t>
            </a:r>
          </a:p>
          <a:p>
            <a:r>
              <a:rPr lang="en-US" sz="2400" dirty="0" err="1" smtClean="0">
                <a:latin typeface="Courier New"/>
                <a:cs typeface="Courier New"/>
              </a:rPr>
              <a:t>y</a:t>
            </a:r>
            <a:r>
              <a:rPr lang="en-US" sz="2400" dirty="0" smtClean="0">
                <a:latin typeface="Courier New"/>
                <a:cs typeface="Courier New"/>
              </a:rPr>
              <a:t> = fun2()</a:t>
            </a:r>
          </a:p>
          <a:p>
            <a:r>
              <a:rPr lang="en-US" sz="2400" dirty="0" err="1" smtClean="0">
                <a:latin typeface="Courier New"/>
                <a:cs typeface="Courier New"/>
              </a:rPr>
              <a:t>z</a:t>
            </a:r>
            <a:r>
              <a:rPr lang="en-US" sz="2400" dirty="0" smtClean="0">
                <a:latin typeface="Courier New"/>
                <a:cs typeface="Courier New"/>
              </a:rPr>
              <a:t> = fun1(x,y)</a:t>
            </a:r>
          </a:p>
          <a:p>
            <a:r>
              <a:rPr lang="en-US" sz="2400" dirty="0" err="1" smtClean="0">
                <a:latin typeface="Courier New"/>
                <a:cs typeface="Courier New"/>
              </a:rPr>
              <a:t>printNow(z</a:t>
            </a:r>
            <a:r>
              <a:rPr lang="en-US" sz="2400" dirty="0" smtClean="0">
                <a:latin typeface="Courier New"/>
                <a:cs typeface="Courier New"/>
              </a:rPr>
              <a:t>)</a:t>
            </a:r>
            <a:endParaRPr lang="en-US" sz="2400" dirty="0"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34030" y="1650045"/>
            <a:ext cx="4572000" cy="34317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100" dirty="0" smtClean="0">
                <a:latin typeface="Courier New"/>
                <a:cs typeface="Courier New"/>
              </a:rPr>
              <a:t>def mystery(var1):</a:t>
            </a:r>
          </a:p>
          <a:p>
            <a:r>
              <a:rPr lang="en-US" sz="3100" dirty="0" smtClean="0">
                <a:latin typeface="Courier New"/>
                <a:cs typeface="Courier New"/>
              </a:rPr>
              <a:t>  printNow(var1)</a:t>
            </a:r>
          </a:p>
          <a:p>
            <a:r>
              <a:rPr lang="en-US" sz="3100" dirty="0" smtClean="0">
                <a:latin typeface="Courier New"/>
                <a:cs typeface="Courier New"/>
              </a:rPr>
              <a:t>  if (var1 &gt; 25):</a:t>
            </a:r>
          </a:p>
          <a:p>
            <a:r>
              <a:rPr lang="en-US" sz="3100" dirty="0" smtClean="0">
                <a:latin typeface="Courier New"/>
                <a:cs typeface="Courier New"/>
              </a:rPr>
              <a:t>    return;</a:t>
            </a:r>
          </a:p>
          <a:p>
            <a:r>
              <a:rPr lang="en-US" sz="3100" dirty="0" smtClean="0">
                <a:latin typeface="Courier New"/>
                <a:cs typeface="Courier New"/>
              </a:rPr>
              <a:t>  else:</a:t>
            </a:r>
          </a:p>
          <a:p>
            <a:r>
              <a:rPr lang="en-US" sz="3100" smtClean="0">
                <a:latin typeface="Courier New"/>
                <a:cs typeface="Courier New"/>
              </a:rPr>
              <a:t>   mystery</a:t>
            </a:r>
            <a:r>
              <a:rPr lang="en-US" sz="3100" dirty="0" smtClean="0">
                <a:latin typeface="Courier New"/>
                <a:cs typeface="Courier New"/>
              </a:rPr>
              <a:t>(var1+1)</a:t>
            </a:r>
          </a:p>
          <a:p>
            <a:r>
              <a:rPr lang="en-US" sz="3100" dirty="0" smtClean="0">
                <a:latin typeface="Courier New"/>
                <a:cs typeface="Courier New"/>
              </a:rPr>
              <a:t>mystery(1)</a:t>
            </a:r>
            <a:endParaRPr lang="en-US" sz="3100" dirty="0"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Conditionals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purpose of if</a:t>
            </a:r>
          </a:p>
          <a:p>
            <a:r>
              <a:rPr lang="en-US" dirty="0" smtClean="0"/>
              <a:t>What is the purpose of </a:t>
            </a:r>
            <a:r>
              <a:rPr lang="en-US" dirty="0" err="1" smtClean="0"/>
              <a:t>elif</a:t>
            </a:r>
            <a:endParaRPr lang="en-US" dirty="0" smtClean="0"/>
          </a:p>
          <a:p>
            <a:r>
              <a:rPr lang="en-US" dirty="0" smtClean="0"/>
              <a:t>What is the purpose of else</a:t>
            </a:r>
          </a:p>
          <a:p>
            <a:r>
              <a:rPr lang="en-US" dirty="0" smtClean="0"/>
              <a:t>What is the syntax for the three?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2271563" cy="27258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0574" y="1600200"/>
            <a:ext cx="2978444" cy="22338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9308" y="4966282"/>
            <a:ext cx="2382290" cy="17174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95600" y="2268569"/>
            <a:ext cx="1891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you shoot a cow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56136" y="4326076"/>
            <a:ext cx="1946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Then you get steak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267362" y="3332657"/>
            <a:ext cx="1747659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6734930" y="4253749"/>
            <a:ext cx="841019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UTemplat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RUTemplate2.potx</Template>
  <TotalTime>219</TotalTime>
  <Words>440</Words>
  <Application>Microsoft Macintosh PowerPoint</Application>
  <PresentationFormat>On-screen Show (4:3)</PresentationFormat>
  <Paragraphs>141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RUTemplate2</vt:lpstr>
      <vt:lpstr>ITEC 109</vt:lpstr>
      <vt:lpstr>Review</vt:lpstr>
      <vt:lpstr>Objectives</vt:lpstr>
      <vt:lpstr>Functions</vt:lpstr>
      <vt:lpstr>Example</vt:lpstr>
      <vt:lpstr>Example</vt:lpstr>
      <vt:lpstr>Example</vt:lpstr>
      <vt:lpstr>Conditionals</vt:lpstr>
      <vt:lpstr>Example</vt:lpstr>
      <vt:lpstr>Choose your own adventure</vt:lpstr>
      <vt:lpstr>Priorities</vt:lpstr>
      <vt:lpstr>Visually</vt:lpstr>
      <vt:lpstr>Structure</vt:lpstr>
      <vt:lpstr>Python</vt:lpstr>
      <vt:lpstr>Example</vt:lpstr>
      <vt:lpstr>Example</vt:lpstr>
      <vt:lpstr>Example</vt:lpstr>
      <vt:lpstr>Chaining</vt:lpstr>
      <vt:lpstr>Review</vt:lpstr>
    </vt:vector>
  </TitlesOfParts>
  <Company>Radford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ITEC 109</dc:title>
  <dc:creator>Andrew Ray</dc:creator>
  <cp:lastModifiedBy>Academic  Technologies</cp:lastModifiedBy>
  <cp:revision>17</cp:revision>
  <dcterms:created xsi:type="dcterms:W3CDTF">2010-10-18T14:20:08Z</dcterms:created>
  <dcterms:modified xsi:type="dcterms:W3CDTF">2011-10-10T16:45:23Z</dcterms:modified>
</cp:coreProperties>
</file>