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3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E6426-48A9-6844-ADBD-2DC789A21367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CB8DA-74B1-494F-9C45-FD5962B40C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4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763B0-3473-4A47-84EB-E2282F0CD48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Gill Sans MT"/>
                <a:cs typeface="Gill Sans 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"/>
                <a:cs typeface="Gill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RUpagehdmtson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6200"/>
            <a:ext cx="6908800" cy="685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81000" y="1676400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1000" y="6551612"/>
            <a:ext cx="8305800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7311-94F4-4145-9A16-77F58D23246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6CFA-0B9F-EE47-BBCF-F10E3349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7311-94F4-4145-9A16-77F58D23246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6CFA-0B9F-EE47-BBCF-F10E3349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52400"/>
            <a:ext cx="2438400" cy="868362"/>
          </a:xfrm>
        </p:spPr>
        <p:txBody>
          <a:bodyPr>
            <a:normAutofit/>
          </a:bodyPr>
          <a:lstStyle>
            <a:lvl1pPr>
              <a:defRPr sz="3600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00000"/>
              </a:buClr>
              <a:defRPr>
                <a:latin typeface="Gill Sans"/>
                <a:cs typeface="Gill Sans"/>
              </a:defRPr>
            </a:lvl1pPr>
            <a:lvl2pPr>
              <a:buClr>
                <a:srgbClr val="FF6600"/>
              </a:buClr>
              <a:defRPr>
                <a:latin typeface="Gill Sans"/>
                <a:cs typeface="Gill Sans"/>
              </a:defRPr>
            </a:lvl2pPr>
            <a:lvl3pPr>
              <a:buClr>
                <a:srgbClr val="800000"/>
              </a:buClr>
              <a:defRPr>
                <a:latin typeface="Gill Sans"/>
                <a:cs typeface="Gill Sans"/>
              </a:defRPr>
            </a:lvl3pPr>
            <a:lvl4pPr>
              <a:buClr>
                <a:srgbClr val="FF6600"/>
              </a:buClr>
              <a:defRPr>
                <a:latin typeface="Gill Sans"/>
                <a:cs typeface="Gill Sans"/>
              </a:defRPr>
            </a:lvl4pPr>
            <a:lvl5pPr>
              <a:buClr>
                <a:srgbClr val="800000"/>
              </a:buClr>
              <a:defRPr>
                <a:latin typeface="Gill Sans"/>
                <a:cs typeface="Gill San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457200" y="6246812"/>
            <a:ext cx="2590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-2109787" y="3862388"/>
            <a:ext cx="4525962" cy="1586"/>
          </a:xfrm>
          <a:prstGeom prst="line">
            <a:avLst/>
          </a:prstGeom>
          <a:ln w="12700" cap="flat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200" y="6248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"/>
                <a:cs typeface="Gill Sans"/>
              </a:rPr>
              <a:t>Conditionals</a:t>
            </a:r>
            <a:endParaRPr lang="en-US" dirty="0">
              <a:latin typeface="Gill Sans"/>
              <a:cs typeface="Gill San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72534" y="6433066"/>
            <a:ext cx="3693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81000" y="1065212"/>
            <a:ext cx="31242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-70366" y="603766"/>
            <a:ext cx="9027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7311-94F4-4145-9A16-77F58D23246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6CFA-0B9F-EE47-BBCF-F10E3349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7311-94F4-4145-9A16-77F58D23246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6CFA-0B9F-EE47-BBCF-F10E3349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7311-94F4-4145-9A16-77F58D23246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6CFA-0B9F-EE47-BBCF-F10E3349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7311-94F4-4145-9A16-77F58D23246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6CFA-0B9F-EE47-BBCF-F10E3349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7311-94F4-4145-9A16-77F58D23246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6CFA-0B9F-EE47-BBCF-F10E3349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7311-94F4-4145-9A16-77F58D23246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6CFA-0B9F-EE47-BBCF-F10E3349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C7311-94F4-4145-9A16-77F58D23246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66CFA-0B9F-EE47-BBCF-F10E3349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C7311-94F4-4145-9A16-77F58D232465}" type="datetimeFigureOut">
              <a:rPr lang="en-US" smtClean="0"/>
              <a:pPr/>
              <a:t>10/2/12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66CFA-0B9F-EE47-BBCF-F10E33493E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ITEC 109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Lecture 17</a:t>
            </a:r>
            <a:endParaRPr lang="en-US" dirty="0" smtClean="0"/>
          </a:p>
          <a:p>
            <a:r>
              <a:rPr lang="en-US" dirty="0" smtClean="0"/>
              <a:t>Conditionals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that takes two Booleans and returns a Boolean</a:t>
            </a:r>
          </a:p>
          <a:p>
            <a:r>
              <a:rPr lang="en-US" dirty="0" smtClean="0"/>
              <a:t>Represented by </a:t>
            </a:r>
            <a:r>
              <a:rPr lang="en-US" dirty="0" err="1" smtClean="0"/>
              <a:t>boolA</a:t>
            </a:r>
            <a:r>
              <a:rPr lang="en-US" dirty="0" smtClean="0"/>
              <a:t> or  </a:t>
            </a:r>
            <a:r>
              <a:rPr lang="en-US" dirty="0" err="1" smtClean="0"/>
              <a:t>boolB</a:t>
            </a:r>
            <a:r>
              <a:rPr lang="en-US" dirty="0" smtClean="0"/>
              <a:t> in Python</a:t>
            </a:r>
          </a:p>
          <a:p>
            <a:r>
              <a:rPr lang="en-US" dirty="0" smtClean="0"/>
              <a:t>Truth table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4356100"/>
          <a:ext cx="6096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True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9501" y="39867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boolA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007976" y="399792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boolB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853330" y="399792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Result of or</a:t>
            </a:r>
            <a:endParaRPr lang="en-US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1223"/>
            <a:ext cx="281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getResidency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endParaRPr lang="en-US" dirty="0" smtClean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700" y="1888867"/>
            <a:ext cx="59101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#0 == Citizen</a:t>
            </a:r>
          </a:p>
          <a:p>
            <a:r>
              <a:rPr lang="en-US" dirty="0" smtClean="0">
                <a:latin typeface="Courier New"/>
                <a:cs typeface="Courier New"/>
              </a:rPr>
              <a:t>#1 == Green card</a:t>
            </a:r>
          </a:p>
          <a:p>
            <a:r>
              <a:rPr lang="en-US" dirty="0" smtClean="0">
                <a:latin typeface="Courier New"/>
                <a:cs typeface="Courier New"/>
              </a:rPr>
              <a:t>#2 == Visa</a:t>
            </a:r>
          </a:p>
          <a:p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== 0 or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==1 or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==</a:t>
            </a:r>
            <a:r>
              <a:rPr lang="en-US" smtClean="0">
                <a:latin typeface="Courier New"/>
                <a:cs typeface="Courier New"/>
              </a:rPr>
              <a:t>2):</a:t>
            </a:r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printNow(“You</a:t>
            </a:r>
            <a:r>
              <a:rPr lang="en-US" dirty="0" smtClean="0">
                <a:latin typeface="Courier New"/>
                <a:cs typeface="Courier New"/>
              </a:rPr>
              <a:t> meet the requirements”);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7153" y="1674673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getFlyerStatus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== 3):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System.out.println(“VIP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</a:p>
          <a:p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== 2):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System.out.println(“Standard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</a:p>
          <a:p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== 1):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System.out.println(“VIP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endParaRPr lang="en-US" dirty="0">
              <a:latin typeface="Courier New"/>
              <a:cs typeface="Courier New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3102032" y="4431564"/>
            <a:ext cx="558614" cy="206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56209" y="4813994"/>
            <a:ext cx="4940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if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==1 or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== 3):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System.out.println(“VIP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</a:p>
          <a:p>
            <a:r>
              <a:rPr lang="en-US" dirty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f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==2):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System.out.println(“Standard</a:t>
            </a:r>
            <a:r>
              <a:rPr lang="en-US" dirty="0" smtClean="0">
                <a:latin typeface="Courier New"/>
                <a:cs typeface="Courier New"/>
              </a:rPr>
              <a:t>”);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 entering a password twice</a:t>
            </a:r>
          </a:p>
          <a:p>
            <a:pPr lvl="1"/>
            <a:r>
              <a:rPr lang="en-US" dirty="0" smtClean="0"/>
              <a:t>Why?  How do we enter it?</a:t>
            </a:r>
          </a:p>
          <a:p>
            <a:r>
              <a:rPr lang="en-US" dirty="0" smtClean="0"/>
              <a:t>Picking courses from the Core</a:t>
            </a:r>
          </a:p>
          <a:p>
            <a:pPr lvl="1"/>
            <a:r>
              <a:rPr lang="en-US" dirty="0" smtClean="0"/>
              <a:t>Core 1 = Art, Philosophy, English, History</a:t>
            </a:r>
          </a:p>
          <a:p>
            <a:pPr lvl="1"/>
            <a:r>
              <a:rPr lang="en-US" dirty="0" smtClean="0"/>
              <a:t>Core 2 = Math, ITEC, Stat</a:t>
            </a:r>
          </a:p>
          <a:p>
            <a:pPr lvl="1"/>
            <a:r>
              <a:rPr lang="en-US" dirty="0" smtClean="0"/>
              <a:t>How do we tell if you meet core1 and core 2 requirements?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what letter grade to display for a numeric score</a:t>
            </a:r>
          </a:p>
          <a:p>
            <a:r>
              <a:rPr lang="en-US" dirty="0" smtClean="0"/>
              <a:t>90-&gt;100 = A</a:t>
            </a:r>
          </a:p>
          <a:p>
            <a:r>
              <a:rPr lang="en-US" dirty="0" smtClean="0"/>
              <a:t>80-&gt;89 = B</a:t>
            </a:r>
          </a:p>
          <a:p>
            <a:r>
              <a:rPr lang="en-US" dirty="0" smtClean="0"/>
              <a:t>70-&gt;79 = C</a:t>
            </a:r>
          </a:p>
          <a:p>
            <a:r>
              <a:rPr lang="en-US" dirty="0" smtClean="0"/>
              <a:t>60-&gt;69 = D</a:t>
            </a:r>
          </a:p>
          <a:p>
            <a:r>
              <a:rPr lang="en-US" dirty="0" smtClean="0"/>
              <a:t>0-&gt;50 = F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5949" y="2529345"/>
            <a:ext cx="572554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>
                <a:latin typeface="Courier New"/>
                <a:cs typeface="Courier New"/>
              </a:rPr>
              <a:t>=0;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>
                <a:latin typeface="Courier New"/>
                <a:cs typeface="Courier New"/>
              </a:rPr>
              <a:t>=3;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z</a:t>
            </a:r>
            <a:r>
              <a:rPr lang="en-US" dirty="0">
                <a:latin typeface="Courier New"/>
                <a:cs typeface="Courier New"/>
              </a:rPr>
              <a:t>=4;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z</a:t>
            </a:r>
            <a:r>
              <a:rPr lang="en-US" dirty="0" smtClean="0">
                <a:latin typeface="Courier New"/>
                <a:cs typeface="Courier New"/>
              </a:rPr>
              <a:t>=</a:t>
            </a:r>
            <a:r>
              <a:rPr lang="en-US" dirty="0" err="1" smtClean="0">
                <a:latin typeface="Courier New"/>
                <a:cs typeface="Courier New"/>
              </a:rPr>
              <a:t>z+x</a:t>
            </a:r>
            <a:r>
              <a:rPr lang="en-US" dirty="0" err="1">
                <a:latin typeface="Courier New"/>
                <a:cs typeface="Courier New"/>
              </a:rPr>
              <a:t>+y</a:t>
            </a:r>
            <a:r>
              <a:rPr lang="en-US" dirty="0">
                <a:latin typeface="Courier New"/>
                <a:cs typeface="Courier New"/>
              </a:rPr>
              <a:t>;</a:t>
            </a:r>
            <a:r>
              <a:rPr lang="en-US" dirty="0" smtClean="0">
                <a:latin typeface="Courier New"/>
                <a:cs typeface="Courier New"/>
              </a:rPr>
              <a:t> </a:t>
            </a:r>
          </a:p>
          <a:p>
            <a:r>
              <a:rPr lang="en-US" dirty="0" smtClean="0">
                <a:latin typeface="Courier New"/>
                <a:cs typeface="Courier New"/>
              </a:rPr>
              <a:t>if </a:t>
            </a:r>
            <a:r>
              <a:rPr lang="en-US" dirty="0">
                <a:latin typeface="Courier New"/>
                <a:cs typeface="Courier New"/>
              </a:rPr>
              <a:t>((( </a:t>
            </a:r>
            <a:r>
              <a:rPr lang="en-US" dirty="0" err="1">
                <a:latin typeface="Courier New"/>
                <a:cs typeface="Courier New"/>
              </a:rPr>
              <a:t>z</a:t>
            </a:r>
            <a:r>
              <a:rPr lang="en-US" dirty="0">
                <a:latin typeface="Courier New"/>
                <a:cs typeface="Courier New"/>
              </a:rPr>
              <a:t>&gt; </a:t>
            </a:r>
            <a:r>
              <a:rPr lang="en-US" dirty="0" err="1">
                <a:latin typeface="Courier New"/>
                <a:cs typeface="Courier New"/>
              </a:rPr>
              <a:t>y-x</a:t>
            </a:r>
            <a:r>
              <a:rPr lang="en-US" dirty="0" smtClean="0">
                <a:latin typeface="Courier New"/>
                <a:cs typeface="Courier New"/>
              </a:rPr>
              <a:t> or 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err="1">
                <a:latin typeface="Courier New"/>
                <a:cs typeface="Courier New"/>
              </a:rPr>
              <a:t>+z</a:t>
            </a:r>
            <a:r>
              <a:rPr lang="en-US" dirty="0">
                <a:latin typeface="Courier New"/>
                <a:cs typeface="Courier New"/>
              </a:rPr>
              <a:t> &gt; </a:t>
            </a:r>
            <a:r>
              <a:rPr lang="en-US" dirty="0" err="1">
                <a:latin typeface="Courier New"/>
                <a:cs typeface="Courier New"/>
              </a:rPr>
              <a:t>y</a:t>
            </a:r>
            <a:r>
              <a:rPr lang="en-US" dirty="0">
                <a:latin typeface="Courier New"/>
                <a:cs typeface="Courier New"/>
              </a:rPr>
              <a:t>)</a:t>
            </a:r>
            <a:r>
              <a:rPr lang="en-US" dirty="0" smtClean="0">
                <a:latin typeface="Courier New"/>
                <a:cs typeface="Courier New"/>
              </a:rPr>
              <a:t> and (</a:t>
            </a:r>
            <a:r>
              <a:rPr lang="en-US" dirty="0" err="1">
                <a:latin typeface="Courier New"/>
                <a:cs typeface="Courier New"/>
              </a:rPr>
              <a:t>x</a:t>
            </a:r>
            <a:r>
              <a:rPr lang="en-US" dirty="0">
                <a:latin typeface="Courier New"/>
                <a:cs typeface="Courier New"/>
              </a:rPr>
              <a:t> != </a:t>
            </a:r>
            <a:r>
              <a:rPr lang="en-US" dirty="0" err="1">
                <a:latin typeface="Courier New"/>
                <a:cs typeface="Courier New"/>
              </a:rPr>
              <a:t>x</a:t>
            </a:r>
            <a:r>
              <a:rPr lang="en-US" dirty="0">
                <a:latin typeface="Courier New"/>
                <a:cs typeface="Courier New"/>
              </a:rPr>
              <a:t>)</a:t>
            </a:r>
            <a:r>
              <a:rPr lang="en-US" dirty="0" smtClean="0">
                <a:latin typeface="Courier New"/>
                <a:cs typeface="Courier New"/>
              </a:rPr>
              <a:t>): 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printNow(“Am</a:t>
            </a:r>
            <a:r>
              <a:rPr lang="en-US" dirty="0" smtClean="0">
                <a:latin typeface="Courier New"/>
                <a:cs typeface="Courier New"/>
              </a:rPr>
              <a:t> I printed?”);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50310" y="18920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Electricity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1487455" y="2578195"/>
            <a:ext cx="170432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47536">
            <a:off x="2650752" y="1729981"/>
            <a:ext cx="1686814" cy="157702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1832388" y="3937588"/>
            <a:ext cx="101446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58306" y="4444820"/>
            <a:ext cx="927759" cy="6572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3086065" y="4767874"/>
            <a:ext cx="657322" cy="2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7424" y="5285024"/>
            <a:ext cx="1098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Transistor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43387" y="4583208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Video card pin associated with X pixel on monitor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over what goes out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12368" y="2756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Electricity</a:t>
            </a:r>
            <a:endParaRPr lang="en-US" u="sn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71885" y="3669704"/>
            <a:ext cx="71136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83250" y="3531316"/>
            <a:ext cx="927759" cy="6572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411009" y="3854370"/>
            <a:ext cx="657322" cy="2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68331" y="3669704"/>
            <a:ext cx="3939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emits electric charge when A/B are</a:t>
            </a:r>
          </a:p>
          <a:p>
            <a:r>
              <a:rPr lang="en-US" dirty="0" smtClean="0"/>
              <a:t>at a specific voltage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771885" y="4037448"/>
            <a:ext cx="71136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7427" y="4351443"/>
            <a:ext cx="105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gate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04201" y="349874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97486" y="3840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basic operations, 2 inputs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78600" y="2985403"/>
            <a:ext cx="71136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489965" y="2485682"/>
            <a:ext cx="927759" cy="12594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>
            <a:off x="3417724" y="2496538"/>
            <a:ext cx="657322" cy="2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78600" y="3319310"/>
            <a:ext cx="711365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46616" y="3745168"/>
            <a:ext cx="12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to 4 </a:t>
            </a:r>
            <a:r>
              <a:rPr lang="en-US" dirty="0" err="1" smtClean="0"/>
              <a:t>Mux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0030" y="2765312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60654" y="31346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5046" y="231187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circuitry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3417723" y="2822446"/>
            <a:ext cx="657322" cy="2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53335" y="2616071"/>
            <a:ext cx="177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Multiply circuitry</a:t>
            </a:r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3417724" y="3164681"/>
            <a:ext cx="657322" cy="2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53336" y="2949978"/>
            <a:ext cx="158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Divide circuitry</a:t>
            </a: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3417724" y="3536684"/>
            <a:ext cx="657322" cy="2"/>
          </a:xfrm>
          <a:prstGeom prst="line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75046" y="331931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Subtraction circuitry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8016" y="4292600"/>
          <a:ext cx="6096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Add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Multiply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Divide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Subtract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Python CPU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533815"/>
            <a:ext cx="309362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a = getInput1();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= getInput2();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if (a and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r>
              <a:rPr lang="en-US" dirty="0" smtClean="0">
                <a:latin typeface="Courier New"/>
                <a:cs typeface="Courier New"/>
              </a:rPr>
              <a:t>	add();</a:t>
            </a:r>
          </a:p>
          <a:p>
            <a:r>
              <a:rPr lang="en-US" dirty="0" smtClean="0">
                <a:latin typeface="Courier New"/>
                <a:cs typeface="Courier New"/>
              </a:rPr>
              <a:t>if (a and not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r>
              <a:rPr lang="en-US" dirty="0" smtClean="0">
                <a:latin typeface="Courier New"/>
                <a:cs typeface="Courier New"/>
              </a:rPr>
              <a:t>	multiply();</a:t>
            </a:r>
          </a:p>
          <a:p>
            <a:r>
              <a:rPr lang="en-US" dirty="0" smtClean="0">
                <a:latin typeface="Courier New"/>
                <a:cs typeface="Courier New"/>
              </a:rPr>
              <a:t>if (not </a:t>
            </a:r>
            <a:r>
              <a:rPr lang="en-US" smtClean="0">
                <a:latin typeface="Courier New"/>
                <a:cs typeface="Courier New"/>
              </a:rPr>
              <a:t>a and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r>
              <a:rPr lang="en-US" dirty="0" smtClean="0">
                <a:latin typeface="Courier New"/>
                <a:cs typeface="Courier New"/>
              </a:rPr>
              <a:t>	divide();</a:t>
            </a:r>
          </a:p>
          <a:p>
            <a:r>
              <a:rPr lang="en-US" dirty="0" smtClean="0">
                <a:latin typeface="Courier New"/>
                <a:cs typeface="Courier New"/>
              </a:rPr>
              <a:t>if (not a and not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):</a:t>
            </a:r>
          </a:p>
          <a:p>
            <a:r>
              <a:rPr lang="en-US" dirty="0" smtClean="0">
                <a:latin typeface="Courier New"/>
                <a:cs typeface="Courier New"/>
              </a:rPr>
              <a:t>	subtract();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examples</a:t>
            </a:r>
          </a:p>
          <a:p>
            <a:r>
              <a:rPr lang="en-US" dirty="0"/>
              <a:t>i</a:t>
            </a:r>
            <a:r>
              <a:rPr lang="en-US" dirty="0" smtClean="0"/>
              <a:t>f / </a:t>
            </a:r>
            <a:r>
              <a:rPr lang="en-US" dirty="0" err="1" smtClean="0"/>
              <a:t>elif</a:t>
            </a:r>
            <a:r>
              <a:rPr lang="en-US" dirty="0" smtClean="0"/>
              <a:t> /else</a:t>
            </a:r>
          </a:p>
          <a:p>
            <a:r>
              <a:rPr lang="en-US" dirty="0" smtClean="0"/>
              <a:t>Questions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HW1 due next Friday</a:t>
            </a:r>
          </a:p>
          <a:p>
            <a:pPr lvl="1"/>
            <a:r>
              <a:rPr lang="en-US" dirty="0" smtClean="0"/>
              <a:t>One website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gate has 6 transistors</a:t>
            </a:r>
          </a:p>
          <a:p>
            <a:r>
              <a:rPr lang="en-US" dirty="0" smtClean="0"/>
              <a:t>Core2Duo has 291 million transistors</a:t>
            </a:r>
          </a:p>
          <a:p>
            <a:r>
              <a:rPr lang="en-US" dirty="0" smtClean="0"/>
              <a:t>48.5 million low level gates</a:t>
            </a:r>
          </a:p>
          <a:p>
            <a:r>
              <a:rPr lang="en-US" dirty="0" smtClean="0"/>
              <a:t>How we can do games at &gt; 30 FPS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/>
              <a:t>Syntax</a:t>
            </a:r>
          </a:p>
          <a:p>
            <a:r>
              <a:rPr lang="en-US" dirty="0" smtClean="0"/>
              <a:t>Examples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the last two pieces of conditionals</a:t>
            </a:r>
          </a:p>
          <a:p>
            <a:r>
              <a:rPr lang="en-US" dirty="0" smtClean="0"/>
              <a:t>Examples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84" y="1658362"/>
            <a:ext cx="4133615" cy="27557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615" y="1658362"/>
            <a:ext cx="3949497" cy="28102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4475" y="4850568"/>
            <a:ext cx="481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you want to visit Disney World or Jurassic Park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84" y="1600200"/>
            <a:ext cx="2554644" cy="25290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700" y="1020762"/>
            <a:ext cx="3311100" cy="4296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57047" y="4500519"/>
            <a:ext cx="4525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Marketing campaign:</a:t>
            </a:r>
          </a:p>
          <a:p>
            <a:r>
              <a:rPr lang="en-US" dirty="0" smtClean="0"/>
              <a:t>You know you want to order a burger and fries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Acquisition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548" y="1020762"/>
            <a:ext cx="2440269" cy="2245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548" y="4071870"/>
            <a:ext cx="2334424" cy="2054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65" y="1313523"/>
            <a:ext cx="2581669" cy="2291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39" y="4071870"/>
            <a:ext cx="2218161" cy="2054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1517" y="3604754"/>
            <a:ext cx="38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07705" y="3420088"/>
            <a:ext cx="38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94379" y="3702538"/>
            <a:ext cx="6870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smtClean="0"/>
              <a:t>and</a:t>
            </a:r>
            <a:endParaRPr lang="en-US" sz="25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that takes two Booleans and returns a Boolean</a:t>
            </a:r>
          </a:p>
          <a:p>
            <a:r>
              <a:rPr lang="en-US" dirty="0" smtClean="0"/>
              <a:t>Represented by </a:t>
            </a:r>
            <a:r>
              <a:rPr lang="en-US" dirty="0" err="1" smtClean="0"/>
              <a:t>boolA</a:t>
            </a:r>
            <a:r>
              <a:rPr lang="en-US" dirty="0" smtClean="0"/>
              <a:t> and  </a:t>
            </a:r>
            <a:r>
              <a:rPr lang="en-US" dirty="0" err="1" smtClean="0"/>
              <a:t>boolB</a:t>
            </a:r>
            <a:r>
              <a:rPr lang="en-US" dirty="0" smtClean="0"/>
              <a:t> in Python</a:t>
            </a:r>
          </a:p>
          <a:p>
            <a:r>
              <a:rPr lang="en-US" dirty="0" smtClean="0"/>
              <a:t>Truth table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4356100"/>
          <a:ext cx="6096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True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True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False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9501" y="398676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boolA</a:t>
            </a:r>
            <a:endParaRPr lang="en-US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4007976" y="399792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err="1" smtClean="0"/>
              <a:t>boolB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853330" y="3997926"/>
            <a:ext cx="141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Result of and</a:t>
            </a:r>
            <a:endParaRPr lang="en-US" u="sng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80805" y="2034263"/>
            <a:ext cx="420180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readNuclearTemperature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readAvailableCooling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if ( x &gt; 0 and x &lt;= y):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beginCooling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smtClean="0">
                <a:latin typeface="Courier New"/>
                <a:cs typeface="Courier New"/>
              </a:rPr>
              <a:t>else:</a:t>
            </a:r>
          </a:p>
          <a:p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soundAlarm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411223"/>
            <a:ext cx="378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readQuantity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getOrderDescription</a:t>
            </a:r>
            <a:r>
              <a:rPr lang="en-US" dirty="0" smtClean="0">
                <a:latin typeface="Courier New"/>
                <a:cs typeface="Courier New"/>
              </a:rPr>
              <a:t>();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131" y="2093423"/>
            <a:ext cx="6057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/>
                <a:cs typeface="Courier New"/>
              </a:rPr>
              <a:t>if ( </a:t>
            </a:r>
            <a:r>
              <a:rPr lang="en-US" dirty="0" err="1" smtClean="0">
                <a:latin typeface="Courier New"/>
                <a:cs typeface="Courier New"/>
              </a:rPr>
              <a:t>y</a:t>
            </a:r>
            <a:r>
              <a:rPr lang="en-US" dirty="0" smtClean="0">
                <a:latin typeface="Courier New"/>
                <a:cs typeface="Courier New"/>
              </a:rPr>
              <a:t> == “Sweater”):</a:t>
            </a:r>
          </a:p>
          <a:p>
            <a:r>
              <a:rPr lang="en-US" dirty="0" smtClean="0">
                <a:latin typeface="Courier New"/>
                <a:cs typeface="Courier New"/>
              </a:rPr>
              <a:t>	if (</a:t>
            </a:r>
            <a:r>
              <a:rPr lang="en-US" dirty="0" err="1" smtClean="0">
                <a:latin typeface="Courier New"/>
                <a:cs typeface="Courier New"/>
              </a:rPr>
              <a:t>x</a:t>
            </a:r>
            <a:r>
              <a:rPr lang="en-US" dirty="0" smtClean="0">
                <a:latin typeface="Courier New"/>
                <a:cs typeface="Courier New"/>
              </a:rPr>
              <a:t> &gt; 5):</a:t>
            </a:r>
          </a:p>
          <a:p>
            <a:r>
              <a:rPr lang="en-US" dirty="0" smtClean="0">
                <a:latin typeface="Courier New"/>
                <a:cs typeface="Courier New"/>
              </a:rPr>
              <a:t>		</a:t>
            </a:r>
            <a:r>
              <a:rPr lang="en-US" dirty="0" err="1" smtClean="0">
                <a:latin typeface="Courier New"/>
                <a:cs typeface="Courier New"/>
              </a:rPr>
              <a:t>printNow(“Bulk</a:t>
            </a:r>
            <a:r>
              <a:rPr lang="en-US" dirty="0" smtClean="0">
                <a:latin typeface="Courier New"/>
                <a:cs typeface="Courier New"/>
              </a:rPr>
              <a:t> pricing”);</a:t>
            </a:r>
          </a:p>
          <a:p>
            <a:r>
              <a:rPr lang="en-US" dirty="0" smtClean="0">
                <a:latin typeface="Courier New"/>
                <a:cs typeface="Courier New"/>
              </a:rPr>
              <a:t>OR</a:t>
            </a:r>
          </a:p>
          <a:p>
            <a:r>
              <a:rPr lang="en-US" dirty="0" smtClean="0">
                <a:latin typeface="Courier New"/>
                <a:cs typeface="Courier New"/>
              </a:rPr>
              <a:t>if ( y == “Sweater” and x &gt; 5)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 smtClean="0">
                <a:latin typeface="Courier New"/>
                <a:cs typeface="Courier New"/>
              </a:rPr>
              <a:t> 	</a:t>
            </a:r>
          </a:p>
          <a:p>
            <a:r>
              <a:rPr lang="en-US" dirty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printNow</a:t>
            </a:r>
            <a:r>
              <a:rPr lang="en-US" dirty="0" smtClean="0">
                <a:latin typeface="Courier New"/>
                <a:cs typeface="Courier New"/>
              </a:rPr>
              <a:t>(“Bulk pricing”);</a:t>
            </a:r>
          </a:p>
          <a:p>
            <a:endParaRPr lang="en-US" dirty="0" smtClean="0">
              <a:latin typeface="Courier New"/>
              <a:cs typeface="Courier New"/>
            </a:endParaRPr>
          </a:p>
          <a:p>
            <a:r>
              <a:rPr lang="en-US" dirty="0" smtClean="0">
                <a:latin typeface="Courier New"/>
                <a:cs typeface="Courier New"/>
              </a:rPr>
              <a:t>		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101865" y="2317949"/>
            <a:ext cx="1107208" cy="1068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29147" y="1908757"/>
            <a:ext cx="271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Allows for nesting on 1 line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U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RUTemplate2.potx</Template>
  <TotalTime>2814</TotalTime>
  <Words>514</Words>
  <Application>Microsoft Macintosh PowerPoint</Application>
  <PresentationFormat>On-screen Show (4:3)</PresentationFormat>
  <Paragraphs>174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RUTemplate2</vt:lpstr>
      <vt:lpstr>ITEC 109</vt:lpstr>
      <vt:lpstr>Review</vt:lpstr>
      <vt:lpstr>Objectives</vt:lpstr>
      <vt:lpstr>Traveling</vt:lpstr>
      <vt:lpstr>Food</vt:lpstr>
      <vt:lpstr>Acquisition</vt:lpstr>
      <vt:lpstr>And</vt:lpstr>
      <vt:lpstr>Example</vt:lpstr>
      <vt:lpstr>Conversion</vt:lpstr>
      <vt:lpstr>Or</vt:lpstr>
      <vt:lpstr>Example</vt:lpstr>
      <vt:lpstr>Chaining</vt:lpstr>
      <vt:lpstr>Scenarios</vt:lpstr>
      <vt:lpstr>Scenarios</vt:lpstr>
      <vt:lpstr>Example</vt:lpstr>
      <vt:lpstr>Transistors</vt:lpstr>
      <vt:lpstr>Gates</vt:lpstr>
      <vt:lpstr>Simple CPU</vt:lpstr>
      <vt:lpstr>Python CPU</vt:lpstr>
      <vt:lpstr>Computer power</vt:lpstr>
      <vt:lpstr>Review</vt:lpstr>
    </vt:vector>
  </TitlesOfParts>
  <Company>Radford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 109</dc:title>
  <dc:creator>Andrew Ray</dc:creator>
  <cp:lastModifiedBy>Academic  Technologies</cp:lastModifiedBy>
  <cp:revision>23</cp:revision>
  <dcterms:created xsi:type="dcterms:W3CDTF">2010-10-20T14:48:05Z</dcterms:created>
  <dcterms:modified xsi:type="dcterms:W3CDTF">2012-10-02T21:18:05Z</dcterms:modified>
</cp:coreProperties>
</file>