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0" r:id="rId5"/>
    <p:sldId id="262" r:id="rId6"/>
    <p:sldId id="261" r:id="rId7"/>
    <p:sldId id="263" r:id="rId8"/>
    <p:sldId id="264" r:id="rId9"/>
    <p:sldId id="266" r:id="rId10"/>
    <p:sldId id="267" r:id="rId11"/>
    <p:sldId id="268" r:id="rId12"/>
    <p:sldId id="271" r:id="rId13"/>
    <p:sldId id="269" r:id="rId14"/>
    <p:sldId id="272" r:id="rId15"/>
    <p:sldId id="273" r:id="rId16"/>
    <p:sldId id="270" r:id="rId17"/>
    <p:sldId id="275" r:id="rId18"/>
    <p:sldId id="276" r:id="rId19"/>
    <p:sldId id="277" r:id="rId20"/>
    <p:sldId id="259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-96" y="-5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Gill Sans"/>
                <a:cs typeface="Gill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 descr="RUpagehdmtsonl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76200"/>
            <a:ext cx="6908800" cy="6858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381000" y="1676400"/>
            <a:ext cx="8305800" cy="1588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81000" y="6551612"/>
            <a:ext cx="8305800" cy="1588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EBA7-C120-0B48-A3C2-F23AB66EC127}" type="datetimeFigureOut">
              <a:rPr lang="en-US" smtClean="0"/>
              <a:pPr/>
              <a:t>10/17/11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3604-532C-AC47-9FB5-A3A4C67C0C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EBA7-C120-0B48-A3C2-F23AB66EC127}" type="datetimeFigureOut">
              <a:rPr lang="en-US" smtClean="0"/>
              <a:pPr/>
              <a:t>10/17/11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3604-532C-AC47-9FB5-A3A4C67C0C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2438400" cy="868362"/>
          </a:xfrm>
        </p:spPr>
        <p:txBody>
          <a:bodyPr>
            <a:normAutofit/>
          </a:bodyPr>
          <a:lstStyle>
            <a:lvl1pPr>
              <a:defRPr sz="3600">
                <a:latin typeface="Gill Sans"/>
                <a:cs typeface="Gill Sans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800000"/>
              </a:buClr>
              <a:defRPr>
                <a:latin typeface="Gill Sans"/>
                <a:cs typeface="Gill Sans"/>
              </a:defRPr>
            </a:lvl1pPr>
            <a:lvl2pPr>
              <a:buClr>
                <a:srgbClr val="FF6600"/>
              </a:buClr>
              <a:defRPr>
                <a:latin typeface="Gill Sans"/>
                <a:cs typeface="Gill Sans"/>
              </a:defRPr>
            </a:lvl2pPr>
            <a:lvl3pPr>
              <a:buClr>
                <a:srgbClr val="800000"/>
              </a:buClr>
              <a:defRPr>
                <a:latin typeface="Gill Sans"/>
                <a:cs typeface="Gill Sans"/>
              </a:defRPr>
            </a:lvl3pPr>
            <a:lvl4pPr>
              <a:buClr>
                <a:srgbClr val="FF6600"/>
              </a:buClr>
              <a:defRPr>
                <a:latin typeface="Gill Sans"/>
                <a:cs typeface="Gill Sans"/>
              </a:defRPr>
            </a:lvl4pPr>
            <a:lvl5pPr>
              <a:buClr>
                <a:srgbClr val="800000"/>
              </a:buClr>
              <a:defRPr>
                <a:latin typeface="Gill Sans"/>
                <a:cs typeface="Gill San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10800000">
            <a:off x="457200" y="6246812"/>
            <a:ext cx="25908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-2109787" y="3862388"/>
            <a:ext cx="4525962" cy="1586"/>
          </a:xfrm>
          <a:prstGeom prst="line">
            <a:avLst/>
          </a:prstGeom>
          <a:ln w="12700" cap="flat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57200" y="62484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"/>
                <a:cs typeface="Gill Sans"/>
              </a:rPr>
              <a:t>Looping</a:t>
            </a:r>
            <a:endParaRPr lang="en-US" dirty="0">
              <a:latin typeface="Gill Sans"/>
              <a:cs typeface="Gill Sans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272534" y="6433066"/>
            <a:ext cx="369332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381000" y="1065212"/>
            <a:ext cx="31242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-70366" y="603766"/>
            <a:ext cx="902732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EBA7-C120-0B48-A3C2-F23AB66EC127}" type="datetimeFigureOut">
              <a:rPr lang="en-US" smtClean="0"/>
              <a:pPr/>
              <a:t>10/17/11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3604-532C-AC47-9FB5-A3A4C67C0C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EBA7-C120-0B48-A3C2-F23AB66EC127}" type="datetimeFigureOut">
              <a:rPr lang="en-US" smtClean="0"/>
              <a:pPr/>
              <a:t>10/17/11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3604-532C-AC47-9FB5-A3A4C67C0C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EBA7-C120-0B48-A3C2-F23AB66EC127}" type="datetimeFigureOut">
              <a:rPr lang="en-US" smtClean="0"/>
              <a:pPr/>
              <a:t>10/17/11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3604-532C-AC47-9FB5-A3A4C67C0C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EBA7-C120-0B48-A3C2-F23AB66EC127}" type="datetimeFigureOut">
              <a:rPr lang="en-US" smtClean="0"/>
              <a:pPr/>
              <a:t>10/17/11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3604-532C-AC47-9FB5-A3A4C67C0C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EBA7-C120-0B48-A3C2-F23AB66EC127}" type="datetimeFigureOut">
              <a:rPr lang="en-US" smtClean="0"/>
              <a:pPr/>
              <a:t>10/17/11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3604-532C-AC47-9FB5-A3A4C67C0C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EBA7-C120-0B48-A3C2-F23AB66EC127}" type="datetimeFigureOut">
              <a:rPr lang="en-US" smtClean="0"/>
              <a:pPr/>
              <a:t>10/17/11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3604-532C-AC47-9FB5-A3A4C67C0C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EBA7-C120-0B48-A3C2-F23AB66EC127}" type="datetimeFigureOut">
              <a:rPr lang="en-US" smtClean="0"/>
              <a:pPr/>
              <a:t>10/17/11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B3604-532C-AC47-9FB5-A3A4C67C0C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2EBA7-C120-0B48-A3C2-F23AB66EC127}" type="datetimeFigureOut">
              <a:rPr lang="en-US" smtClean="0"/>
              <a:pPr/>
              <a:t>10/17/11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B3604-532C-AC47-9FB5-A3A4C67C0C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ITEC 109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Lecture </a:t>
            </a:r>
            <a:r>
              <a:rPr lang="en-US" smtClean="0"/>
              <a:t>18</a:t>
            </a:r>
            <a:endParaRPr lang="en-US" dirty="0" smtClean="0"/>
          </a:p>
          <a:p>
            <a:r>
              <a:rPr lang="en-US" dirty="0" smtClean="0"/>
              <a:t>Looping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the result of 10 hits on a player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74647" y="2540201"/>
            <a:ext cx="700149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hp = 100;</a:t>
            </a:r>
          </a:p>
          <a:p>
            <a:r>
              <a:rPr lang="en-US" dirty="0" smtClean="0">
                <a:latin typeface="Courier New"/>
                <a:cs typeface="Courier New"/>
              </a:rPr>
              <a:t>damage = 6;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=0;</a:t>
            </a:r>
          </a:p>
          <a:p>
            <a:r>
              <a:rPr lang="en-US" dirty="0" smtClean="0">
                <a:latin typeface="Courier New"/>
                <a:cs typeface="Courier New"/>
              </a:rPr>
              <a:t>while (</a:t>
            </a:r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 &lt; 10):</a:t>
            </a:r>
          </a:p>
          <a:p>
            <a:r>
              <a:rPr lang="en-US" dirty="0" smtClean="0">
                <a:latin typeface="Courier New"/>
                <a:cs typeface="Courier New"/>
              </a:rPr>
              <a:t>	hp = hp – damage;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 +1;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printNow(hp</a:t>
            </a:r>
            <a:r>
              <a:rPr lang="en-US" dirty="0" smtClean="0">
                <a:latin typeface="Courier New"/>
                <a:cs typeface="Courier New"/>
              </a:rPr>
              <a:t>);</a:t>
            </a:r>
            <a:endParaRPr lang="en-US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Basics of looping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you need to repeat?</a:t>
            </a:r>
          </a:p>
          <a:p>
            <a:r>
              <a:rPr lang="en-US" dirty="0" smtClean="0"/>
              <a:t>Why do you need to repeat it?</a:t>
            </a:r>
          </a:p>
          <a:p>
            <a:r>
              <a:rPr lang="en-US" dirty="0" smtClean="0"/>
              <a:t>How do you tell when to stop repeating?</a:t>
            </a:r>
          </a:p>
          <a:p>
            <a:r>
              <a:rPr lang="en-US" dirty="0" smtClean="0"/>
              <a:t>How do you update it?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Counter 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Have:  Logic that works on any case</a:t>
            </a:r>
          </a:p>
          <a:p>
            <a:r>
              <a:rPr lang="en-US" dirty="0" smtClean="0"/>
              <a:t>Guide through the loop (provides case)</a:t>
            </a:r>
          </a:p>
          <a:p>
            <a:r>
              <a:rPr lang="en-US" dirty="0" smtClean="0"/>
              <a:t>Starts at initial value</a:t>
            </a:r>
          </a:p>
          <a:p>
            <a:r>
              <a:rPr lang="en-US" dirty="0" smtClean="0"/>
              <a:t>Updates during each part of the loop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Infinite loop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28922" y="1279984"/>
            <a:ext cx="70014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=0;</a:t>
            </a:r>
          </a:p>
          <a:p>
            <a:r>
              <a:rPr lang="en-US" dirty="0" smtClean="0">
                <a:latin typeface="Courier New"/>
                <a:cs typeface="Courier New"/>
              </a:rPr>
              <a:t>while (</a:t>
            </a:r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 &lt; 10):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printNow(“SPAM</a:t>
            </a:r>
            <a:r>
              <a:rPr lang="en-US" dirty="0" smtClean="0">
                <a:latin typeface="Courier New"/>
                <a:cs typeface="Courier New"/>
              </a:rPr>
              <a:t>”);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28922" y="3495490"/>
            <a:ext cx="25742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does this print out?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950320" y="3495490"/>
            <a:ext cx="3674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modification should you make?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584912"/>
            <a:ext cx="23085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=0;</a:t>
            </a:r>
          </a:p>
          <a:p>
            <a:r>
              <a:rPr lang="en-US" dirty="0">
                <a:latin typeface="Courier New"/>
                <a:cs typeface="Courier New"/>
              </a:rPr>
              <a:t>w</a:t>
            </a:r>
            <a:r>
              <a:rPr lang="en-US" dirty="0" smtClean="0">
                <a:latin typeface="Courier New"/>
                <a:cs typeface="Courier New"/>
              </a:rPr>
              <a:t>hile (</a:t>
            </a:r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 &lt; 10):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printNow(i</a:t>
            </a:r>
            <a:r>
              <a:rPr lang="en-US" dirty="0" smtClean="0">
                <a:latin typeface="Courier New"/>
                <a:cs typeface="Courier New"/>
              </a:rPr>
              <a:t>);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 = i+2;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93111" y="1584912"/>
            <a:ext cx="23085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=0;</a:t>
            </a:r>
          </a:p>
          <a:p>
            <a:r>
              <a:rPr lang="en-US" dirty="0" smtClean="0">
                <a:latin typeface="Courier New"/>
                <a:cs typeface="Courier New"/>
              </a:rPr>
              <a:t>while (</a:t>
            </a:r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 &lt; 10):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printNow(i</a:t>
            </a:r>
            <a:r>
              <a:rPr lang="en-US" dirty="0" smtClean="0">
                <a:latin typeface="Courier New"/>
                <a:cs typeface="Courier New"/>
              </a:rPr>
              <a:t>);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 = i+3;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3955698"/>
            <a:ext cx="230859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=10;</a:t>
            </a:r>
          </a:p>
          <a:p>
            <a:r>
              <a:rPr lang="en-US" dirty="0">
                <a:latin typeface="Courier New"/>
                <a:cs typeface="Courier New"/>
              </a:rPr>
              <a:t>w</a:t>
            </a:r>
            <a:r>
              <a:rPr lang="en-US" dirty="0" smtClean="0">
                <a:latin typeface="Courier New"/>
                <a:cs typeface="Courier New"/>
              </a:rPr>
              <a:t>hile (</a:t>
            </a:r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 &gt; 0):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printNow(i</a:t>
            </a:r>
            <a:r>
              <a:rPr lang="en-US" dirty="0" smtClean="0">
                <a:latin typeface="Courier New"/>
                <a:cs typeface="Courier New"/>
              </a:rPr>
              <a:t>);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 = i-1;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51610" y="3955698"/>
            <a:ext cx="230859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=10;</a:t>
            </a:r>
          </a:p>
          <a:p>
            <a:r>
              <a:rPr lang="en-US" dirty="0">
                <a:latin typeface="Courier New"/>
                <a:cs typeface="Courier New"/>
              </a:rPr>
              <a:t>w</a:t>
            </a:r>
            <a:r>
              <a:rPr lang="en-US" dirty="0" smtClean="0">
                <a:latin typeface="Courier New"/>
                <a:cs typeface="Courier New"/>
              </a:rPr>
              <a:t>hile (</a:t>
            </a:r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 &gt; 0):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printNow(i</a:t>
            </a:r>
            <a:r>
              <a:rPr lang="en-US" dirty="0" smtClean="0">
                <a:latin typeface="Courier New"/>
                <a:cs typeface="Courier New"/>
              </a:rPr>
              <a:t>);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 = i-2;</a:t>
            </a:r>
          </a:p>
          <a:p>
            <a:endParaRPr lang="en-US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you add the even numbers from 0 to10?</a:t>
            </a:r>
          </a:p>
          <a:p>
            <a:r>
              <a:rPr lang="en-US" dirty="0" smtClean="0"/>
              <a:t>Hand version</a:t>
            </a:r>
          </a:p>
          <a:p>
            <a:r>
              <a:rPr lang="en-US" dirty="0" smtClean="0"/>
              <a:t>Code version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Sum numbers until user types in -1</a:t>
            </a:r>
          </a:p>
          <a:p>
            <a:r>
              <a:rPr lang="en-US" dirty="0" smtClean="0"/>
              <a:t>Interactive menu with commands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Breaking 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you get cold</a:t>
            </a:r>
          </a:p>
          <a:p>
            <a:pPr>
              <a:buNone/>
            </a:pPr>
            <a:r>
              <a:rPr lang="en-US" dirty="0" smtClean="0"/>
              <a:t>   feet halfway through?</a:t>
            </a:r>
          </a:p>
          <a:p>
            <a:r>
              <a:rPr lang="en-US" dirty="0" smtClean="0"/>
              <a:t>How do you tell a loop to stop executing?</a:t>
            </a:r>
          </a:p>
          <a:p>
            <a:endParaRPr lang="en-US" dirty="0" smtClean="0"/>
          </a:p>
          <a:p>
            <a:r>
              <a:rPr lang="en-US" dirty="0" smtClean="0"/>
              <a:t>Two statements to modify behavior of loops</a:t>
            </a:r>
          </a:p>
          <a:p>
            <a:pPr lvl="1"/>
            <a:r>
              <a:rPr lang="en-US" dirty="0" smtClean="0"/>
              <a:t>continue</a:t>
            </a:r>
          </a:p>
          <a:p>
            <a:pPr lvl="1"/>
            <a:r>
              <a:rPr lang="en-US" dirty="0" smtClean="0"/>
              <a:t>break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7385" y="0"/>
            <a:ext cx="4006615" cy="26319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Allows you to stop a loop, begin at the top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97324" y="2344801"/>
            <a:ext cx="397085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 New"/>
                <a:cs typeface="Courier New"/>
              </a:rPr>
              <a:t>w</a:t>
            </a:r>
            <a:r>
              <a:rPr lang="en-US" dirty="0" err="1" smtClean="0">
                <a:latin typeface="Courier New"/>
                <a:cs typeface="Courier New"/>
              </a:rPr>
              <a:t>hile(true</a:t>
            </a:r>
            <a:r>
              <a:rPr lang="en-US" dirty="0" smtClean="0">
                <a:latin typeface="Courier New"/>
                <a:cs typeface="Courier New"/>
              </a:rPr>
              <a:t>):</a:t>
            </a:r>
          </a:p>
          <a:p>
            <a:r>
              <a:rPr lang="en-US" dirty="0" smtClean="0">
                <a:latin typeface="Courier New"/>
                <a:cs typeface="Courier New"/>
              </a:rPr>
              <a:t>	command = </a:t>
            </a:r>
            <a:r>
              <a:rPr lang="en-US" dirty="0" err="1" smtClean="0">
                <a:latin typeface="Courier New"/>
                <a:cs typeface="Courier New"/>
              </a:rPr>
              <a:t>raw_input</a:t>
            </a:r>
            <a:r>
              <a:rPr lang="en-US" dirty="0" smtClean="0">
                <a:latin typeface="Courier New"/>
                <a:cs typeface="Courier New"/>
              </a:rPr>
              <a:t>();</a:t>
            </a:r>
          </a:p>
          <a:p>
            <a:r>
              <a:rPr lang="en-US" dirty="0" smtClean="0">
                <a:latin typeface="Courier New"/>
                <a:cs typeface="Courier New"/>
              </a:rPr>
              <a:t>	if (command == “wait”):</a:t>
            </a:r>
          </a:p>
          <a:p>
            <a:r>
              <a:rPr lang="en-US" dirty="0" smtClean="0">
                <a:latin typeface="Courier New"/>
                <a:cs typeface="Courier New"/>
              </a:rPr>
              <a:t>		continue;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elif(command</a:t>
            </a:r>
            <a:r>
              <a:rPr lang="en-US" dirty="0" smtClean="0">
                <a:latin typeface="Courier New"/>
                <a:cs typeface="Courier New"/>
              </a:rPr>
              <a:t> == “move”):</a:t>
            </a:r>
          </a:p>
          <a:p>
            <a:r>
              <a:rPr lang="en-US" dirty="0" smtClean="0">
                <a:latin typeface="Courier New"/>
                <a:cs typeface="Courier New"/>
              </a:rPr>
              <a:t>		move();</a:t>
            </a:r>
          </a:p>
        </p:txBody>
      </p:sp>
      <p:sp>
        <p:nvSpPr>
          <p:cNvPr id="5" name="Block Arc 4"/>
          <p:cNvSpPr/>
          <p:nvPr/>
        </p:nvSpPr>
        <p:spPr>
          <a:xfrm rot="16200000">
            <a:off x="1490627" y="2825955"/>
            <a:ext cx="731153" cy="282250"/>
          </a:xfrm>
          <a:prstGeom prst="blockArc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>
            <a:stCxn id="5" idx="1"/>
          </p:cNvCxnSpPr>
          <p:nvPr/>
        </p:nvCxnSpPr>
        <p:spPr>
          <a:xfrm flipV="1">
            <a:off x="1856204" y="2566225"/>
            <a:ext cx="141121" cy="705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5" idx="0"/>
          </p:cNvCxnSpPr>
          <p:nvPr/>
        </p:nvCxnSpPr>
        <p:spPr>
          <a:xfrm>
            <a:off x="1856204" y="3297376"/>
            <a:ext cx="1039396" cy="1655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Palindromes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00967" y="1411223"/>
            <a:ext cx="6187211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word =</a:t>
            </a:r>
            <a:r>
              <a:rPr lang="en-US" dirty="0" err="1" smtClean="0">
                <a:latin typeface="Courier New"/>
                <a:cs typeface="Courier New"/>
              </a:rPr>
              <a:t>raw_input</a:t>
            </a:r>
            <a:r>
              <a:rPr lang="en-US" dirty="0" smtClean="0">
                <a:latin typeface="Courier New"/>
                <a:cs typeface="Courier New"/>
              </a:rPr>
              <a:t>();</a:t>
            </a:r>
          </a:p>
          <a:p>
            <a:r>
              <a:rPr lang="en-US" dirty="0" smtClean="0">
                <a:latin typeface="Courier New"/>
                <a:cs typeface="Courier New"/>
              </a:rPr>
              <a:t>left=0;</a:t>
            </a:r>
          </a:p>
          <a:p>
            <a:r>
              <a:rPr lang="en-US" dirty="0" smtClean="0">
                <a:latin typeface="Courier New"/>
                <a:cs typeface="Courier New"/>
              </a:rPr>
              <a:t>right = len(word)-1;</a:t>
            </a:r>
          </a:p>
          <a:p>
            <a:r>
              <a:rPr lang="en-US" dirty="0" smtClean="0">
                <a:latin typeface="Courier New"/>
                <a:cs typeface="Courier New"/>
              </a:rPr>
              <a:t>while (left &lt; right):</a:t>
            </a:r>
          </a:p>
          <a:p>
            <a:r>
              <a:rPr lang="en-US" dirty="0" smtClean="0">
                <a:latin typeface="Courier New"/>
                <a:cs typeface="Courier New"/>
              </a:rPr>
              <a:t>	left = left + 1;</a:t>
            </a:r>
          </a:p>
          <a:p>
            <a:r>
              <a:rPr lang="en-US" dirty="0" smtClean="0">
                <a:latin typeface="Courier New"/>
                <a:cs typeface="Courier New"/>
              </a:rPr>
              <a:t>	right = right -1;</a:t>
            </a:r>
          </a:p>
          <a:p>
            <a:r>
              <a:rPr lang="en-US" dirty="0" smtClean="0">
                <a:latin typeface="Courier New"/>
                <a:cs typeface="Courier New"/>
              </a:rPr>
              <a:t>	if (</a:t>
            </a:r>
            <a:r>
              <a:rPr lang="en-US" dirty="0" err="1" smtClean="0">
                <a:latin typeface="Courier New"/>
                <a:cs typeface="Courier New"/>
              </a:rPr>
              <a:t>word[left</a:t>
            </a:r>
            <a:r>
              <a:rPr lang="en-US" dirty="0">
                <a:latin typeface="Courier New"/>
                <a:cs typeface="Courier New"/>
              </a:rPr>
              <a:t>]</a:t>
            </a:r>
            <a:r>
              <a:rPr lang="en-US" dirty="0" smtClean="0">
                <a:latin typeface="Courier New"/>
                <a:cs typeface="Courier New"/>
              </a:rPr>
              <a:t> != </a:t>
            </a:r>
            <a:r>
              <a:rPr lang="en-US" dirty="0" err="1" smtClean="0">
                <a:latin typeface="Courier New"/>
                <a:cs typeface="Courier New"/>
              </a:rPr>
              <a:t>word</a:t>
            </a:r>
            <a:r>
              <a:rPr lang="en-US" dirty="0" err="1">
                <a:latin typeface="Courier New"/>
                <a:cs typeface="Courier New"/>
              </a:rPr>
              <a:t>[</a:t>
            </a:r>
            <a:r>
              <a:rPr lang="en-US" dirty="0" err="1" smtClean="0">
                <a:latin typeface="Courier New"/>
                <a:cs typeface="Courier New"/>
              </a:rPr>
              <a:t>right</a:t>
            </a:r>
            <a:r>
              <a:rPr lang="en-US" dirty="0">
                <a:latin typeface="Courier New"/>
                <a:cs typeface="Courier New"/>
              </a:rPr>
              <a:t>]</a:t>
            </a:r>
            <a:r>
              <a:rPr lang="en-US" dirty="0" smtClean="0">
                <a:latin typeface="Courier New"/>
                <a:cs typeface="Courier New"/>
              </a:rPr>
              <a:t>)</a:t>
            </a:r>
          </a:p>
          <a:p>
            <a:r>
              <a:rPr lang="en-US" dirty="0" smtClean="0">
                <a:latin typeface="Courier New"/>
                <a:cs typeface="Courier New"/>
              </a:rPr>
              <a:t>		break;</a:t>
            </a:r>
          </a:p>
          <a:p>
            <a:r>
              <a:rPr lang="en-US" dirty="0" smtClean="0">
                <a:latin typeface="Courier New"/>
                <a:cs typeface="Courier New"/>
              </a:rPr>
              <a:t>if (left &gt;= right):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printNow(word</a:t>
            </a:r>
            <a:r>
              <a:rPr lang="en-US" dirty="0" smtClean="0">
                <a:latin typeface="Courier New"/>
                <a:cs typeface="Courier New"/>
              </a:rPr>
              <a:t> + “ is a palindrome”);</a:t>
            </a:r>
          </a:p>
          <a:p>
            <a:r>
              <a:rPr lang="en-US" dirty="0" smtClean="0">
                <a:latin typeface="Courier New"/>
                <a:cs typeface="Courier New"/>
              </a:rPr>
              <a:t>else: 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printNow(word</a:t>
            </a:r>
            <a:r>
              <a:rPr lang="en-US" dirty="0" smtClean="0">
                <a:latin typeface="Courier New"/>
                <a:cs typeface="Courier New"/>
              </a:rPr>
              <a:t> + “ is not a palindrome”);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22363" y="420597"/>
            <a:ext cx="33216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is the counter variable?</a:t>
            </a:r>
          </a:p>
          <a:p>
            <a:r>
              <a:rPr lang="en-US" dirty="0" smtClean="0"/>
              <a:t>What is the sentinel?</a:t>
            </a:r>
          </a:p>
          <a:p>
            <a:r>
              <a:rPr lang="en-US" dirty="0" smtClean="0"/>
              <a:t>How is it updated?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</a:p>
          <a:p>
            <a:r>
              <a:rPr lang="en-US" dirty="0" smtClean="0"/>
              <a:t>Conditionals</a:t>
            </a:r>
          </a:p>
          <a:p>
            <a:pPr lvl="1"/>
            <a:r>
              <a:rPr lang="en-US" dirty="0" smtClean="0"/>
              <a:t>if / </a:t>
            </a:r>
            <a:r>
              <a:rPr lang="en-US" dirty="0" err="1" smtClean="0"/>
              <a:t>elif</a:t>
            </a:r>
            <a:r>
              <a:rPr lang="en-US" dirty="0" smtClean="0"/>
              <a:t> / else</a:t>
            </a:r>
          </a:p>
          <a:p>
            <a:pPr lvl="1"/>
            <a:r>
              <a:rPr lang="en-US" dirty="0" smtClean="0"/>
              <a:t>and / or / not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loops</a:t>
            </a:r>
          </a:p>
          <a:p>
            <a:pPr lvl="1"/>
            <a:r>
              <a:rPr lang="en-US" dirty="0" smtClean="0"/>
              <a:t>Counter variable</a:t>
            </a:r>
          </a:p>
          <a:p>
            <a:pPr lvl="1"/>
            <a:r>
              <a:rPr lang="en-US" dirty="0" smtClean="0"/>
              <a:t>Sentinel</a:t>
            </a:r>
          </a:p>
          <a:p>
            <a:pPr lvl="1"/>
            <a:r>
              <a:rPr lang="en-US" dirty="0" smtClean="0"/>
              <a:t>Incrementing</a:t>
            </a:r>
          </a:p>
          <a:p>
            <a:r>
              <a:rPr lang="en-US" dirty="0" smtClean="0"/>
              <a:t>Fine grain control</a:t>
            </a:r>
          </a:p>
          <a:p>
            <a:pPr lvl="1"/>
            <a:r>
              <a:rPr lang="en-US" dirty="0" smtClean="0"/>
              <a:t>Break</a:t>
            </a:r>
          </a:p>
          <a:p>
            <a:pPr lvl="1"/>
            <a:r>
              <a:rPr lang="en-US" dirty="0" smtClean="0"/>
              <a:t>continue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 how to repeat code</a:t>
            </a:r>
          </a:p>
          <a:p>
            <a:r>
              <a:rPr lang="en-US" dirty="0" smtClean="0"/>
              <a:t>Counter variables</a:t>
            </a:r>
          </a:p>
          <a:p>
            <a:r>
              <a:rPr lang="en-US" dirty="0" smtClean="0"/>
              <a:t>Sentinels</a:t>
            </a:r>
          </a:p>
          <a:p>
            <a:r>
              <a:rPr lang="en-US" dirty="0" smtClean="0"/>
              <a:t>Incrementing counter variables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Repetition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8170" y="4289588"/>
            <a:ext cx="2655830" cy="25684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291812"/>
            <a:ext cx="5639287" cy="423211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rot="10800000" flipV="1">
            <a:off x="6096489" y="738421"/>
            <a:ext cx="980987" cy="6673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659941" y="369089"/>
            <a:ext cx="3484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Without input, this is your program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rot="16200000" flipH="1">
            <a:off x="7089309" y="3805693"/>
            <a:ext cx="967787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488170" y="2746457"/>
            <a:ext cx="22738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if you wanted to</a:t>
            </a:r>
          </a:p>
          <a:p>
            <a:r>
              <a:rPr lang="en-US" dirty="0" smtClean="0"/>
              <a:t>do it again?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View of code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7487" y="1046650"/>
            <a:ext cx="18469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x</a:t>
            </a:r>
            <a:r>
              <a:rPr lang="en-US" dirty="0" smtClean="0">
                <a:latin typeface="Courier New"/>
                <a:cs typeface="Courier New"/>
              </a:rPr>
              <a:t>=2;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x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x</a:t>
            </a:r>
            <a:r>
              <a:rPr lang="en-US" dirty="0" smtClean="0">
                <a:latin typeface="Courier New"/>
                <a:cs typeface="Courier New"/>
              </a:rPr>
              <a:t>*2;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printNow(x</a:t>
            </a:r>
            <a:r>
              <a:rPr lang="en-US" dirty="0" smtClean="0">
                <a:latin typeface="Courier New"/>
                <a:cs typeface="Courier New"/>
              </a:rPr>
              <a:t>);</a:t>
            </a:r>
            <a:endParaRPr lang="en-US" dirty="0">
              <a:latin typeface="Courier New"/>
              <a:cs typeface="Courier New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4487349" y="4748111"/>
            <a:ext cx="699210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728018" y="1270769"/>
            <a:ext cx="1724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Linear execution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02037" y="2154039"/>
            <a:ext cx="300120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def </a:t>
            </a:r>
            <a:r>
              <a:rPr lang="en-US" dirty="0" err="1" smtClean="0">
                <a:latin typeface="Courier New"/>
                <a:cs typeface="Courier New"/>
              </a:rPr>
              <a:t>readColor</a:t>
            </a:r>
            <a:r>
              <a:rPr lang="en-US" dirty="0" smtClean="0">
                <a:latin typeface="Courier New"/>
                <a:cs typeface="Courier New"/>
              </a:rPr>
              <a:t>():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robot.readColor</a:t>
            </a:r>
            <a:r>
              <a:rPr lang="en-US" dirty="0" smtClean="0">
                <a:latin typeface="Courier New"/>
                <a:cs typeface="Courier New"/>
              </a:rPr>
              <a:t>()</a:t>
            </a:r>
          </a:p>
          <a:p>
            <a:r>
              <a:rPr lang="en-US" dirty="0" smtClean="0">
                <a:latin typeface="Courier New"/>
                <a:cs typeface="Courier New"/>
              </a:rPr>
              <a:t>color = </a:t>
            </a:r>
            <a:r>
              <a:rPr lang="en-US" dirty="0" err="1" smtClean="0">
                <a:latin typeface="Courier New"/>
                <a:cs typeface="Courier New"/>
              </a:rPr>
              <a:t>readColor</a:t>
            </a:r>
            <a:r>
              <a:rPr lang="en-US" dirty="0" smtClean="0">
                <a:latin typeface="Courier New"/>
                <a:cs typeface="Courier New"/>
              </a:rPr>
              <a:t>();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printNow(color</a:t>
            </a:r>
            <a:r>
              <a:rPr lang="en-US" dirty="0" smtClean="0">
                <a:latin typeface="Courier New"/>
                <a:cs typeface="Courier New"/>
              </a:rPr>
              <a:t>);</a:t>
            </a:r>
            <a:endParaRPr lang="en-US" dirty="0">
              <a:latin typeface="Courier New"/>
              <a:cs typeface="Courier New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203242" y="2757312"/>
            <a:ext cx="1091454" cy="1840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294696" y="2757312"/>
            <a:ext cx="3232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Code to handle a robot</a:t>
            </a:r>
            <a:endParaRPr lang="en-US" dirty="0">
              <a:latin typeface="Courier New"/>
              <a:cs typeface="Courier New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202037" y="1969980"/>
            <a:ext cx="8373435" cy="1588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02037" y="3723700"/>
            <a:ext cx="8373435" cy="1588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02037" y="3950816"/>
            <a:ext cx="29551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x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int(raw_input</a:t>
            </a:r>
            <a:r>
              <a:rPr lang="en-US" dirty="0" smtClean="0">
                <a:latin typeface="Courier New"/>
                <a:cs typeface="Courier New"/>
              </a:rPr>
              <a:t>())</a:t>
            </a:r>
          </a:p>
          <a:p>
            <a:r>
              <a:rPr lang="en-US" dirty="0" smtClean="0">
                <a:latin typeface="Courier New"/>
                <a:cs typeface="Courier New"/>
              </a:rPr>
              <a:t>if (</a:t>
            </a:r>
            <a:r>
              <a:rPr lang="en-US" dirty="0" err="1" smtClean="0">
                <a:latin typeface="Courier New"/>
                <a:cs typeface="Courier New"/>
              </a:rPr>
              <a:t>x</a:t>
            </a:r>
            <a:r>
              <a:rPr lang="en-US" dirty="0" smtClean="0">
                <a:latin typeface="Courier New"/>
                <a:cs typeface="Courier New"/>
              </a:rPr>
              <a:t> &lt; 3):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goodCredit</a:t>
            </a:r>
            <a:r>
              <a:rPr lang="en-US" dirty="0" smtClean="0">
                <a:latin typeface="Courier New"/>
                <a:cs typeface="Courier New"/>
              </a:rPr>
              <a:t>();</a:t>
            </a:r>
          </a:p>
          <a:p>
            <a:r>
              <a:rPr lang="en-US" dirty="0" smtClean="0">
                <a:latin typeface="Courier New"/>
                <a:cs typeface="Courier New"/>
              </a:rPr>
              <a:t>else: 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badCredit</a:t>
            </a:r>
            <a:r>
              <a:rPr lang="en-US" dirty="0" smtClean="0">
                <a:latin typeface="Courier New"/>
                <a:cs typeface="Courier New"/>
              </a:rPr>
              <a:t>();</a:t>
            </a:r>
            <a:endParaRPr lang="en-US" dirty="0">
              <a:latin typeface="Courier New"/>
              <a:cs typeface="Courier New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4334616" y="5202805"/>
            <a:ext cx="607426" cy="3972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6200000" flipH="1">
            <a:off x="4685641" y="5242054"/>
            <a:ext cx="607426" cy="3187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767800" y="4029174"/>
            <a:ext cx="761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Linear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836955" y="4913050"/>
            <a:ext cx="111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Branching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68171" y="3810604"/>
            <a:ext cx="410938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>
              <a:latin typeface="Courier New"/>
              <a:cs typeface="Courier New"/>
            </a:endParaRPr>
          </a:p>
          <a:p>
            <a:endParaRPr lang="en-US" dirty="0" smtClean="0">
              <a:latin typeface="Courier New"/>
              <a:cs typeface="Courier New"/>
            </a:endParaRPr>
          </a:p>
          <a:p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x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x</a:t>
            </a:r>
            <a:r>
              <a:rPr lang="en-US" dirty="0" smtClean="0">
                <a:latin typeface="Courier New"/>
                <a:cs typeface="Courier New"/>
              </a:rPr>
              <a:t> + </a:t>
            </a:r>
            <a:r>
              <a:rPr lang="en-US" dirty="0" err="1" smtClean="0">
                <a:latin typeface="Courier New"/>
                <a:cs typeface="Courier New"/>
              </a:rPr>
              <a:t>int(raw_input</a:t>
            </a:r>
            <a:r>
              <a:rPr lang="en-US" dirty="0" smtClean="0">
                <a:latin typeface="Courier New"/>
                <a:cs typeface="Courier New"/>
              </a:rPr>
              <a:t>());</a:t>
            </a:r>
          </a:p>
          <a:p>
            <a:endParaRPr lang="en-US" dirty="0">
              <a:latin typeface="Courier New"/>
              <a:cs typeface="Courier New"/>
            </a:endParaRPr>
          </a:p>
        </p:txBody>
      </p:sp>
      <p:sp>
        <p:nvSpPr>
          <p:cNvPr id="21" name="Block Arc 20"/>
          <p:cNvSpPr/>
          <p:nvPr/>
        </p:nvSpPr>
        <p:spPr>
          <a:xfrm rot="16200000">
            <a:off x="1748860" y="4696326"/>
            <a:ext cx="900967" cy="282245"/>
          </a:xfrm>
          <a:prstGeom prst="blockArc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>
            <a:stCxn id="21" idx="1"/>
          </p:cNvCxnSpPr>
          <p:nvPr/>
        </p:nvCxnSpPr>
        <p:spPr>
          <a:xfrm flipV="1">
            <a:off x="2199344" y="4351683"/>
            <a:ext cx="141124" cy="705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>
            <a:off x="5996251" y="4768264"/>
            <a:ext cx="762599" cy="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323209" y="4617644"/>
            <a:ext cx="1724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Linear execution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 rot="10800000">
            <a:off x="2613357" y="5301972"/>
            <a:ext cx="3161504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340464" y="5416681"/>
            <a:ext cx="4279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Decision on whether or not to do that again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2199344" y="1552346"/>
            <a:ext cx="4315075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x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int(raw_input</a:t>
            </a:r>
            <a:r>
              <a:rPr lang="en-US" dirty="0" smtClean="0">
                <a:latin typeface="Courier New"/>
                <a:cs typeface="Courier New"/>
              </a:rPr>
              <a:t>());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x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x</a:t>
            </a:r>
            <a:r>
              <a:rPr lang="en-US" dirty="0" smtClean="0">
                <a:latin typeface="Courier New"/>
                <a:cs typeface="Courier New"/>
              </a:rPr>
              <a:t> + </a:t>
            </a:r>
            <a:r>
              <a:rPr lang="en-US" dirty="0" err="1" smtClean="0">
                <a:latin typeface="Courier New"/>
                <a:cs typeface="Courier New"/>
              </a:rPr>
              <a:t>int(raw_input</a:t>
            </a:r>
            <a:r>
              <a:rPr lang="en-US" dirty="0" smtClean="0">
                <a:latin typeface="Courier New"/>
                <a:cs typeface="Courier New"/>
              </a:rPr>
              <a:t>());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x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x</a:t>
            </a:r>
            <a:r>
              <a:rPr lang="en-US" dirty="0" smtClean="0">
                <a:latin typeface="Courier New"/>
                <a:cs typeface="Courier New"/>
              </a:rPr>
              <a:t> + </a:t>
            </a:r>
            <a:r>
              <a:rPr lang="en-US" dirty="0" err="1" smtClean="0">
                <a:latin typeface="Courier New"/>
                <a:cs typeface="Courier New"/>
              </a:rPr>
              <a:t>int(raw_input</a:t>
            </a:r>
            <a:r>
              <a:rPr lang="en-US" dirty="0" smtClean="0">
                <a:latin typeface="Courier New"/>
                <a:cs typeface="Courier New"/>
              </a:rPr>
              <a:t>());</a:t>
            </a:r>
          </a:p>
          <a:p>
            <a:endParaRPr lang="en-US" dirty="0" smtClean="0">
              <a:latin typeface="Courier New"/>
              <a:cs typeface="Courier New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308091" y="1894720"/>
            <a:ext cx="18774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 in and sum</a:t>
            </a:r>
          </a:p>
          <a:p>
            <a:r>
              <a:rPr lang="en-US" dirty="0" smtClean="0"/>
              <a:t>an integer 3 times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3690707" y="3625938"/>
            <a:ext cx="1497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New way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(condition ):</a:t>
            </a:r>
          </a:p>
          <a:p>
            <a:pPr>
              <a:buNone/>
            </a:pPr>
            <a:r>
              <a:rPr lang="en-US" dirty="0" smtClean="0"/>
              <a:t>  		#Code executed once</a:t>
            </a:r>
          </a:p>
          <a:p>
            <a:r>
              <a:rPr lang="en-US" dirty="0" smtClean="0"/>
              <a:t>while ( condition ) :</a:t>
            </a:r>
          </a:p>
          <a:p>
            <a:pPr>
              <a:buNone/>
            </a:pPr>
            <a:r>
              <a:rPr lang="en-US" dirty="0" smtClean="0"/>
              <a:t>  	 #Code executed as long as condition = true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2614" y="3982351"/>
            <a:ext cx="383233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>
              <a:latin typeface="Courier New"/>
              <a:cs typeface="Courier New"/>
            </a:endParaRPr>
          </a:p>
          <a:p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x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x+int(raw_input</a:t>
            </a:r>
            <a:r>
              <a:rPr lang="en-US" dirty="0" smtClean="0">
                <a:latin typeface="Courier New"/>
                <a:cs typeface="Courier New"/>
              </a:rPr>
              <a:t>());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printNow(x</a:t>
            </a:r>
            <a:r>
              <a:rPr lang="en-US" dirty="0" smtClean="0">
                <a:latin typeface="Courier New"/>
                <a:cs typeface="Courier New"/>
              </a:rPr>
              <a:t>)</a:t>
            </a:r>
          </a:p>
          <a:p>
            <a:endParaRPr lang="en-US" dirty="0">
              <a:latin typeface="Courier New"/>
              <a:cs typeface="Courier New"/>
            </a:endParaRPr>
          </a:p>
        </p:txBody>
      </p:sp>
      <p:sp>
        <p:nvSpPr>
          <p:cNvPr id="5" name="Block Arc 4"/>
          <p:cNvSpPr/>
          <p:nvPr/>
        </p:nvSpPr>
        <p:spPr>
          <a:xfrm rot="16200000">
            <a:off x="543303" y="4868073"/>
            <a:ext cx="900967" cy="282245"/>
          </a:xfrm>
          <a:prstGeom prst="blockArc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6" name="Straight Arrow Connector 5"/>
          <p:cNvCxnSpPr>
            <a:stCxn id="5" idx="1"/>
          </p:cNvCxnSpPr>
          <p:nvPr/>
        </p:nvCxnSpPr>
        <p:spPr>
          <a:xfrm flipV="1">
            <a:off x="993787" y="4523430"/>
            <a:ext cx="141124" cy="705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>
            <a:off x="4513653" y="4904729"/>
            <a:ext cx="762599" cy="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894954" y="4789391"/>
            <a:ext cx="1724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Linear execution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rot="10800000">
            <a:off x="1407800" y="5473719"/>
            <a:ext cx="3161504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134907" y="5588428"/>
            <a:ext cx="4279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Decision on whether or not to do that again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187196" y="3982351"/>
            <a:ext cx="19854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x</a:t>
            </a:r>
            <a:r>
              <a:rPr lang="en-US" dirty="0" smtClean="0">
                <a:latin typeface="Courier New"/>
                <a:cs typeface="Courier New"/>
              </a:rPr>
              <a:t>=</a:t>
            </a:r>
            <a:r>
              <a:rPr lang="en-US" dirty="0" err="1" smtClean="0">
                <a:latin typeface="Courier New"/>
                <a:cs typeface="Courier New"/>
              </a:rPr>
              <a:t>raw_input</a:t>
            </a:r>
            <a:r>
              <a:rPr lang="en-US" dirty="0" smtClean="0">
                <a:latin typeface="Courier New"/>
                <a:cs typeface="Courier New"/>
              </a:rPr>
              <a:t>()</a:t>
            </a:r>
          </a:p>
          <a:p>
            <a:r>
              <a:rPr lang="en-US" dirty="0" smtClean="0">
                <a:latin typeface="Courier New"/>
                <a:cs typeface="Courier New"/>
              </a:rPr>
              <a:t>while (</a:t>
            </a:r>
            <a:r>
              <a:rPr lang="en-US" dirty="0" err="1" smtClean="0">
                <a:latin typeface="Courier New"/>
                <a:cs typeface="Courier New"/>
              </a:rPr>
              <a:t>x</a:t>
            </a:r>
            <a:r>
              <a:rPr lang="en-US" dirty="0" smtClean="0">
                <a:latin typeface="Courier New"/>
                <a:cs typeface="Courier New"/>
              </a:rPr>
              <a:t>&gt;0):</a:t>
            </a:r>
            <a:endParaRPr lang="en-US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0049" y="1616507"/>
            <a:ext cx="22624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=0;</a:t>
            </a:r>
          </a:p>
          <a:p>
            <a:r>
              <a:rPr lang="en-US" dirty="0" smtClean="0">
                <a:latin typeface="Courier New"/>
                <a:cs typeface="Courier New"/>
              </a:rPr>
              <a:t>while (</a:t>
            </a:r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 &lt; 10):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 = i+1;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printNow(i</a:t>
            </a:r>
            <a:r>
              <a:rPr lang="en-US" dirty="0" smtClean="0">
                <a:latin typeface="Courier New"/>
                <a:cs typeface="Courier New"/>
              </a:rPr>
              <a:t>);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44241" y="1346089"/>
            <a:ext cx="1015798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 = 0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 = 1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 = 2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 = 3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 = 4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 = 5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 = 6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 = 7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 = 8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 = 9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i</a:t>
            </a:r>
            <a:r>
              <a:rPr lang="en-US" dirty="0" smtClean="0">
                <a:latin typeface="Courier New"/>
                <a:cs typeface="Courier New"/>
              </a:rPr>
              <a:t> = 10</a:t>
            </a:r>
          </a:p>
          <a:p>
            <a:endParaRPr lang="en-US" dirty="0">
              <a:latin typeface="Courier New"/>
              <a:cs typeface="Courier New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648626" y="1616507"/>
            <a:ext cx="4895615" cy="52203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Enter commands until the user tells system to quit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773767" y="2816836"/>
            <a:ext cx="36938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command = </a:t>
            </a:r>
            <a:r>
              <a:rPr lang="en-US" dirty="0" err="1" smtClean="0">
                <a:latin typeface="Courier New"/>
                <a:cs typeface="Courier New"/>
              </a:rPr>
              <a:t>raw_input</a:t>
            </a:r>
            <a:r>
              <a:rPr lang="en-US" dirty="0" smtClean="0">
                <a:latin typeface="Courier New"/>
                <a:cs typeface="Courier New"/>
              </a:rPr>
              <a:t>();</a:t>
            </a:r>
          </a:p>
          <a:p>
            <a:r>
              <a:rPr lang="en-US" dirty="0" smtClean="0">
                <a:latin typeface="Courier New"/>
                <a:cs typeface="Courier New"/>
              </a:rPr>
              <a:t>while (command !=“quit”):</a:t>
            </a:r>
          </a:p>
          <a:p>
            <a:r>
              <a:rPr lang="en-US" dirty="0" smtClean="0">
                <a:latin typeface="Courier New"/>
                <a:cs typeface="Courier New"/>
              </a:rPr>
              <a:t>	command = </a:t>
            </a:r>
            <a:r>
              <a:rPr lang="en-US" dirty="0" err="1" smtClean="0">
                <a:latin typeface="Courier New"/>
                <a:cs typeface="Courier New"/>
              </a:rPr>
              <a:t>raw_input</a:t>
            </a:r>
            <a:r>
              <a:rPr lang="en-US" dirty="0" smtClean="0">
                <a:latin typeface="Courier New"/>
                <a:cs typeface="Courier New"/>
              </a:rPr>
              <a:t>();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printNow(command</a:t>
            </a:r>
            <a:r>
              <a:rPr lang="en-US" dirty="0" smtClean="0">
                <a:latin typeface="Courier New"/>
                <a:cs typeface="Courier New"/>
              </a:rPr>
              <a:t>)</a:t>
            </a:r>
            <a:endParaRPr lang="en-US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UTemplat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RUTemplate2.potx</Template>
  <TotalTime>47</TotalTime>
  <Words>542</Words>
  <Application>Microsoft Macintosh PowerPoint</Application>
  <PresentationFormat>On-screen Show (4:3)</PresentationFormat>
  <Paragraphs>173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RUTemplate2</vt:lpstr>
      <vt:lpstr>ITEC 109</vt:lpstr>
      <vt:lpstr>Review</vt:lpstr>
      <vt:lpstr>Objectives</vt:lpstr>
      <vt:lpstr>Repetition</vt:lpstr>
      <vt:lpstr>View of code</vt:lpstr>
      <vt:lpstr>New</vt:lpstr>
      <vt:lpstr>Python</vt:lpstr>
      <vt:lpstr>Example</vt:lpstr>
      <vt:lpstr>Example</vt:lpstr>
      <vt:lpstr>Example</vt:lpstr>
      <vt:lpstr>Basics of looping</vt:lpstr>
      <vt:lpstr>Counter variable</vt:lpstr>
      <vt:lpstr>Infinite loop</vt:lpstr>
      <vt:lpstr>Examples</vt:lpstr>
      <vt:lpstr>Problem</vt:lpstr>
      <vt:lpstr>Problems</vt:lpstr>
      <vt:lpstr>Breaking out</vt:lpstr>
      <vt:lpstr>Continue</vt:lpstr>
      <vt:lpstr>Palindromes</vt:lpstr>
      <vt:lpstr>Review</vt:lpstr>
    </vt:vector>
  </TitlesOfParts>
  <Company>Radford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ITEC 109</dc:title>
  <dc:creator>Andrew Ray</dc:creator>
  <cp:lastModifiedBy>Academic  Technologies</cp:lastModifiedBy>
  <cp:revision>16</cp:revision>
  <dcterms:created xsi:type="dcterms:W3CDTF">2010-10-25T14:43:41Z</dcterms:created>
  <dcterms:modified xsi:type="dcterms:W3CDTF">2011-10-17T16:46:17Z</dcterms:modified>
</cp:coreProperties>
</file>