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68" r:id="rId13"/>
    <p:sldId id="273" r:id="rId14"/>
    <p:sldId id="269" r:id="rId15"/>
    <p:sldId id="270" r:id="rId16"/>
    <p:sldId id="271" r:id="rId17"/>
    <p:sldId id="272" r:id="rId18"/>
    <p:sldId id="259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9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Gill Sans"/>
                <a:cs typeface="Gill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 descr="RUpagehdmtsonl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76200"/>
            <a:ext cx="6908800" cy="685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381000" y="1676400"/>
            <a:ext cx="8305800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1000" y="6551612"/>
            <a:ext cx="8305800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A7CFE-2635-5F4E-97F4-D626C06C5475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E959-CBB9-AB45-99D3-3386E08B70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A7CFE-2635-5F4E-97F4-D626C06C5475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E959-CBB9-AB45-99D3-3386E08B70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2438400" cy="868362"/>
          </a:xfrm>
        </p:spPr>
        <p:txBody>
          <a:bodyPr>
            <a:normAutofit/>
          </a:bodyPr>
          <a:lstStyle>
            <a:lvl1pPr>
              <a:defRPr sz="3600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800000"/>
              </a:buClr>
              <a:defRPr>
                <a:latin typeface="Gill Sans"/>
                <a:cs typeface="Gill Sans"/>
              </a:defRPr>
            </a:lvl1pPr>
            <a:lvl2pPr>
              <a:buClr>
                <a:srgbClr val="FF6600"/>
              </a:buClr>
              <a:defRPr>
                <a:latin typeface="Gill Sans"/>
                <a:cs typeface="Gill Sans"/>
              </a:defRPr>
            </a:lvl2pPr>
            <a:lvl3pPr>
              <a:buClr>
                <a:srgbClr val="800000"/>
              </a:buClr>
              <a:defRPr>
                <a:latin typeface="Gill Sans"/>
                <a:cs typeface="Gill Sans"/>
              </a:defRPr>
            </a:lvl3pPr>
            <a:lvl4pPr>
              <a:buClr>
                <a:srgbClr val="FF6600"/>
              </a:buClr>
              <a:defRPr>
                <a:latin typeface="Gill Sans"/>
                <a:cs typeface="Gill Sans"/>
              </a:defRPr>
            </a:lvl4pPr>
            <a:lvl5pPr>
              <a:buClr>
                <a:srgbClr val="800000"/>
              </a:buClr>
              <a:defRPr>
                <a:latin typeface="Gill Sans"/>
                <a:cs typeface="Gill San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10800000">
            <a:off x="457200" y="6246812"/>
            <a:ext cx="25908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-2109787" y="3862388"/>
            <a:ext cx="4525962" cy="1586"/>
          </a:xfrm>
          <a:prstGeom prst="line">
            <a:avLst/>
          </a:prstGeom>
          <a:ln w="12700" cap="flat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57200" y="6248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"/>
                <a:cs typeface="Gill Sans"/>
              </a:rPr>
              <a:t>For</a:t>
            </a:r>
            <a:r>
              <a:rPr lang="en-US" baseline="0" dirty="0" smtClean="0">
                <a:latin typeface="Gill Sans"/>
                <a:cs typeface="Gill Sans"/>
              </a:rPr>
              <a:t> loops</a:t>
            </a:r>
            <a:endParaRPr lang="en-US" dirty="0">
              <a:latin typeface="Gill Sans"/>
              <a:cs typeface="Gill Sans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272534" y="6433066"/>
            <a:ext cx="36933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381000" y="1065212"/>
            <a:ext cx="31242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-70366" y="603766"/>
            <a:ext cx="90273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A7CFE-2635-5F4E-97F4-D626C06C5475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E959-CBB9-AB45-99D3-3386E08B70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A7CFE-2635-5F4E-97F4-D626C06C5475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E959-CBB9-AB45-99D3-3386E08B70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A7CFE-2635-5F4E-97F4-D626C06C5475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E959-CBB9-AB45-99D3-3386E08B70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A7CFE-2635-5F4E-97F4-D626C06C5475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E959-CBB9-AB45-99D3-3386E08B70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A7CFE-2635-5F4E-97F4-D626C06C5475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E959-CBB9-AB45-99D3-3386E08B70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A7CFE-2635-5F4E-97F4-D626C06C5475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E959-CBB9-AB45-99D3-3386E08B70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A7CFE-2635-5F4E-97F4-D626C06C5475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E959-CBB9-AB45-99D3-3386E08B70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A7CFE-2635-5F4E-97F4-D626C06C5475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3E959-CBB9-AB45-99D3-3386E08B70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ITEC 109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</a:t>
            </a:r>
            <a:r>
              <a:rPr lang="en-US" dirty="0" smtClean="0"/>
              <a:t>19</a:t>
            </a:r>
            <a:endParaRPr lang="en-US" dirty="0" smtClean="0"/>
          </a:p>
          <a:p>
            <a:r>
              <a:rPr lang="en-US" dirty="0" smtClean="0"/>
              <a:t>For loops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682612"/>
            <a:ext cx="30936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for 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in range(0,10):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printNow(“SPAM</a:t>
            </a:r>
            <a:r>
              <a:rPr lang="en-US" dirty="0" smtClean="0">
                <a:latin typeface="Courier New"/>
                <a:cs typeface="Courier New"/>
              </a:rPr>
              <a:t>”);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3717240"/>
            <a:ext cx="29551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sum=0;</a:t>
            </a:r>
          </a:p>
          <a:p>
            <a:r>
              <a:rPr lang="en-US" dirty="0" smtClean="0">
                <a:latin typeface="Courier New"/>
                <a:cs typeface="Courier New"/>
              </a:rPr>
              <a:t>for 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in range(0,5):</a:t>
            </a:r>
          </a:p>
          <a:p>
            <a:r>
              <a:rPr lang="en-US" dirty="0" smtClean="0">
                <a:latin typeface="Courier New"/>
                <a:cs typeface="Courier New"/>
              </a:rPr>
              <a:t>	sum=</a:t>
            </a:r>
            <a:r>
              <a:rPr lang="en-US" dirty="0" err="1" smtClean="0">
                <a:latin typeface="Courier New"/>
                <a:cs typeface="Courier New"/>
              </a:rPr>
              <a:t>sum+i</a:t>
            </a:r>
            <a:r>
              <a:rPr lang="en-US" dirty="0" smtClean="0">
                <a:latin typeface="Courier New"/>
                <a:cs typeface="Courier New"/>
              </a:rPr>
              <a:t>;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printNow(sum</a:t>
            </a:r>
            <a:r>
              <a:rPr lang="en-US" dirty="0" smtClean="0">
                <a:latin typeface="Courier New"/>
                <a:cs typeface="Courier New"/>
              </a:rPr>
              <a:t>);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5470932" y="1020762"/>
            <a:ext cx="1552268" cy="1258906"/>
          </a:xfrm>
          <a:prstGeom prst="wedgeEllipseCallout">
            <a:avLst>
              <a:gd name="adj1" fmla="val -174679"/>
              <a:gd name="adj2" fmla="val 2800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What does this print?</a:t>
            </a:r>
            <a:endParaRPr lang="en-US" dirty="0"/>
          </a:p>
        </p:txBody>
      </p:sp>
      <p:sp>
        <p:nvSpPr>
          <p:cNvPr id="7" name="Oval Callout 6"/>
          <p:cNvSpPr/>
          <p:nvPr/>
        </p:nvSpPr>
        <p:spPr>
          <a:xfrm>
            <a:off x="5470932" y="3717240"/>
            <a:ext cx="1552268" cy="1258906"/>
          </a:xfrm>
          <a:prstGeom prst="wedgeEllipseCallout">
            <a:avLst>
              <a:gd name="adj1" fmla="val -168386"/>
              <a:gd name="adj2" fmla="val 2111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What does this print?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Pyramid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a percentage of profit from those who generate money underneath you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009615" y="3230571"/>
            <a:ext cx="8080420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purchaseAmount</a:t>
            </a:r>
            <a:r>
              <a:rPr lang="en-US" dirty="0">
                <a:latin typeface="Courier New"/>
                <a:cs typeface="Courier New"/>
              </a:rPr>
              <a:t>=10;</a:t>
            </a:r>
            <a:r>
              <a:rPr lang="en-US" dirty="0" smtClean="0">
                <a:latin typeface="Courier New"/>
                <a:cs typeface="Courier New"/>
              </a:rPr>
              <a:t> </a:t>
            </a:r>
          </a:p>
          <a:p>
            <a:r>
              <a:rPr lang="en-US" dirty="0" smtClean="0">
                <a:latin typeface="Courier New"/>
                <a:cs typeface="Courier New"/>
              </a:rPr>
              <a:t>for sucker in range(0,10): 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val</a:t>
            </a:r>
            <a:r>
              <a:rPr lang="en-US" dirty="0" smtClean="0">
                <a:latin typeface="Courier New"/>
                <a:cs typeface="Courier New"/>
              </a:rPr>
              <a:t> = sucker*</a:t>
            </a:r>
            <a:r>
              <a:rPr lang="en-US" dirty="0">
                <a:latin typeface="Courier New"/>
                <a:cs typeface="Courier New"/>
              </a:rPr>
              <a:t>(.05*</a:t>
            </a:r>
            <a:r>
              <a:rPr lang="en-US" dirty="0" err="1">
                <a:latin typeface="Courier New"/>
                <a:cs typeface="Courier New"/>
              </a:rPr>
              <a:t>purchaseAmount</a:t>
            </a:r>
            <a:r>
              <a:rPr lang="en-US" dirty="0">
                <a:latin typeface="Courier New"/>
                <a:cs typeface="Courier New"/>
              </a:rPr>
              <a:t>)</a:t>
            </a:r>
            <a:r>
              <a:rPr lang="en-US" dirty="0" smtClean="0">
                <a:latin typeface="Courier New"/>
                <a:cs typeface="Courier New"/>
              </a:rPr>
              <a:t>;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printNow(“Amount</a:t>
            </a:r>
            <a:r>
              <a:rPr lang="en-US" dirty="0" smtClean="0">
                <a:latin typeface="Courier New"/>
                <a:cs typeface="Courier New"/>
              </a:rPr>
              <a:t> made with “ + </a:t>
            </a:r>
            <a:r>
              <a:rPr lang="en-US" dirty="0" err="1" smtClean="0">
                <a:latin typeface="Courier New"/>
                <a:cs typeface="Courier New"/>
              </a:rPr>
              <a:t>numSuckers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                  + “ underneath you: “ + </a:t>
            </a:r>
            <a:r>
              <a:rPr lang="en-US" dirty="0" err="1" smtClean="0">
                <a:latin typeface="Courier New"/>
                <a:cs typeface="Courier New"/>
              </a:rPr>
              <a:t>str(val</a:t>
            </a:r>
            <a:r>
              <a:rPr lang="en-US" dirty="0" smtClean="0">
                <a:latin typeface="Courier New"/>
                <a:cs typeface="Courier New"/>
              </a:rPr>
              <a:t>)); </a:t>
            </a:r>
          </a:p>
          <a:p>
            <a:endParaRPr lang="en-US" dirty="0">
              <a:latin typeface="Courier New"/>
              <a:cs typeface="Courier New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1778" y="0"/>
            <a:ext cx="1672222" cy="18143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52043" y="1357640"/>
            <a:ext cx="37862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value=0;</a:t>
            </a:r>
          </a:p>
          <a:p>
            <a:r>
              <a:rPr lang="en-US" dirty="0" smtClean="0">
                <a:latin typeface="Courier New"/>
                <a:cs typeface="Courier New"/>
              </a:rPr>
              <a:t>for num in range(0,40,10):</a:t>
            </a:r>
          </a:p>
          <a:p>
            <a:r>
              <a:rPr lang="en-US" dirty="0" smtClean="0">
                <a:latin typeface="Courier New"/>
                <a:cs typeface="Courier New"/>
              </a:rPr>
              <a:t>	value = value + num;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printNow(value</a:t>
            </a:r>
            <a:r>
              <a:rPr lang="en-US" dirty="0" smtClean="0">
                <a:latin typeface="Courier New"/>
                <a:cs typeface="Courier New"/>
              </a:rPr>
              <a:t>);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443" y="3851414"/>
            <a:ext cx="39247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v</a:t>
            </a:r>
            <a:r>
              <a:rPr lang="en-US" dirty="0" smtClean="0">
                <a:latin typeface="Courier New"/>
                <a:cs typeface="Courier New"/>
              </a:rPr>
              <a:t>alue=10;</a:t>
            </a:r>
          </a:p>
          <a:p>
            <a:r>
              <a:rPr lang="en-US" dirty="0" smtClean="0">
                <a:latin typeface="Courier New"/>
                <a:cs typeface="Courier New"/>
              </a:rPr>
              <a:t>for (num in range(0,40,10):</a:t>
            </a:r>
          </a:p>
          <a:p>
            <a:r>
              <a:rPr lang="en-US" dirty="0" smtClean="0">
                <a:latin typeface="Courier New"/>
                <a:cs typeface="Courier New"/>
              </a:rPr>
              <a:t>	value = value + num;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printNow(value</a:t>
            </a:r>
            <a:r>
              <a:rPr lang="en-US" dirty="0" smtClean="0">
                <a:latin typeface="Courier New"/>
                <a:cs typeface="Courier New"/>
              </a:rPr>
              <a:t>);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58288" y="2143548"/>
            <a:ext cx="37862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for num in range(10,0,-1):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printNow(num</a:t>
            </a:r>
            <a:r>
              <a:rPr lang="en-US" dirty="0" smtClean="0">
                <a:latin typeface="Courier New"/>
                <a:cs typeface="Courier New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58288" y="3847871"/>
            <a:ext cx="39247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for num in range</a:t>
            </a:r>
            <a:r>
              <a:rPr lang="en-US" smtClean="0">
                <a:latin typeface="Courier New"/>
                <a:cs typeface="Courier New"/>
              </a:rPr>
              <a:t>(10,-5,-1)</a:t>
            </a:r>
            <a:r>
              <a:rPr lang="en-US" dirty="0" smtClean="0">
                <a:latin typeface="Courier New"/>
                <a:cs typeface="Courier New"/>
              </a:rPr>
              <a:t>: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printNow(num</a:t>
            </a:r>
            <a:r>
              <a:rPr lang="en-US" dirty="0" smtClean="0">
                <a:latin typeface="Courier New"/>
                <a:cs typeface="Courier New"/>
              </a:rPr>
              <a:t>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min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4439" y="2224443"/>
            <a:ext cx="383233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val</a:t>
            </a:r>
            <a:r>
              <a:rPr lang="en-US" dirty="0" smtClean="0">
                <a:latin typeface="Courier New"/>
                <a:cs typeface="Courier New"/>
              </a:rPr>
              <a:t>=</a:t>
            </a:r>
            <a:r>
              <a:rPr lang="en-US" dirty="0" err="1" smtClean="0">
                <a:latin typeface="Courier New"/>
                <a:cs typeface="Courier New"/>
              </a:rPr>
              <a:t>int(raw_input</a:t>
            </a:r>
            <a:r>
              <a:rPr lang="en-US" dirty="0" smtClean="0">
                <a:latin typeface="Courier New"/>
                <a:cs typeface="Courier New"/>
              </a:rPr>
              <a:t>())</a:t>
            </a:r>
          </a:p>
          <a:p>
            <a:r>
              <a:rPr lang="en-US" dirty="0" smtClean="0">
                <a:latin typeface="Courier New"/>
                <a:cs typeface="Courier New"/>
              </a:rPr>
              <a:t>min= </a:t>
            </a:r>
            <a:r>
              <a:rPr lang="en-US" dirty="0" err="1" smtClean="0">
                <a:latin typeface="Courier New"/>
                <a:cs typeface="Courier New"/>
              </a:rPr>
              <a:t>val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for 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in range(0,10):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val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int(raw_input</a:t>
            </a:r>
            <a:r>
              <a:rPr lang="en-US" dirty="0" smtClean="0">
                <a:latin typeface="Courier New"/>
                <a:cs typeface="Courier New"/>
              </a:rPr>
              <a:t>())</a:t>
            </a:r>
          </a:p>
          <a:p>
            <a:r>
              <a:rPr lang="en-US" dirty="0" smtClean="0">
                <a:latin typeface="Courier New"/>
                <a:cs typeface="Courier New"/>
              </a:rPr>
              <a:t>	if (min &gt; </a:t>
            </a:r>
            <a:r>
              <a:rPr lang="en-US" dirty="0" err="1" smtClean="0">
                <a:latin typeface="Courier New"/>
                <a:cs typeface="Courier New"/>
              </a:rPr>
              <a:t>val</a:t>
            </a:r>
            <a:r>
              <a:rPr lang="en-US" dirty="0" smtClean="0">
                <a:latin typeface="Courier New"/>
                <a:cs typeface="Courier New"/>
              </a:rPr>
              <a:t>):</a:t>
            </a:r>
          </a:p>
          <a:p>
            <a:r>
              <a:rPr lang="en-US" dirty="0" smtClean="0">
                <a:latin typeface="Courier New"/>
                <a:cs typeface="Courier New"/>
              </a:rPr>
              <a:t>		min = </a:t>
            </a:r>
            <a:r>
              <a:rPr lang="en-US" dirty="0" err="1" smtClean="0">
                <a:latin typeface="Courier New"/>
                <a:cs typeface="Courier New"/>
              </a:rPr>
              <a:t>val</a:t>
            </a:r>
            <a:r>
              <a:rPr lang="en-US" dirty="0" smtClean="0">
                <a:latin typeface="Courier New"/>
                <a:cs typeface="Courier New"/>
              </a:rPr>
              <a:t>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printNow(min</a:t>
            </a:r>
            <a:r>
              <a:rPr lang="en-US" dirty="0" smtClean="0">
                <a:latin typeface="Courier New"/>
                <a:cs typeface="Courier New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91291" y="1270051"/>
            <a:ext cx="28573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Assume first entry is what you are looking for</a:t>
            </a:r>
          </a:p>
          <a:p>
            <a:pPr marL="342900" indent="-342900">
              <a:buAutoNum type="arabicPeriod"/>
            </a:pPr>
            <a:r>
              <a:rPr lang="en-US" dirty="0" smtClean="0"/>
              <a:t>Read in another entry</a:t>
            </a:r>
          </a:p>
          <a:p>
            <a:pPr marL="342900" indent="-342900">
              <a:buAutoNum type="arabicPeriod"/>
            </a:pPr>
            <a:r>
              <a:rPr lang="en-US" dirty="0" smtClean="0"/>
              <a:t>Compare against assumption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2D grid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x,y</a:t>
            </a:r>
            <a:r>
              <a:rPr lang="en-US" dirty="0" smtClean="0"/>
              <a:t> location</a:t>
            </a:r>
          </a:p>
          <a:p>
            <a:r>
              <a:rPr lang="en-US" dirty="0" smtClean="0"/>
              <a:t>Need to perform action at</a:t>
            </a:r>
          </a:p>
          <a:p>
            <a:pPr>
              <a:buNone/>
            </a:pPr>
            <a:r>
              <a:rPr lang="en-US" dirty="0" smtClean="0"/>
              <a:t>   each grid location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8436" y="0"/>
            <a:ext cx="3295563" cy="32955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3698446"/>
            <a:ext cx="78955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for 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in range(0,10):</a:t>
            </a:r>
          </a:p>
          <a:p>
            <a:r>
              <a:rPr lang="en-US" dirty="0" smtClean="0">
                <a:latin typeface="Courier New"/>
                <a:cs typeface="Courier New"/>
              </a:rPr>
              <a:t>	for </a:t>
            </a:r>
            <a:r>
              <a:rPr lang="en-US" dirty="0" err="1" smtClean="0">
                <a:latin typeface="Courier New"/>
                <a:cs typeface="Courier New"/>
              </a:rPr>
              <a:t>j</a:t>
            </a:r>
            <a:r>
              <a:rPr lang="en-US" dirty="0" smtClean="0">
                <a:latin typeface="Courier New"/>
                <a:cs typeface="Courier New"/>
              </a:rPr>
              <a:t> in range(0,10):</a:t>
            </a:r>
          </a:p>
          <a:p>
            <a:r>
              <a:rPr lang="en-US" dirty="0" smtClean="0">
                <a:latin typeface="Courier New"/>
                <a:cs typeface="Courier New"/>
              </a:rPr>
              <a:t>		</a:t>
            </a:r>
            <a:r>
              <a:rPr lang="en-US" dirty="0" err="1" smtClean="0">
                <a:latin typeface="Courier New"/>
                <a:cs typeface="Courier New"/>
              </a:rPr>
              <a:t>printNow(“At</a:t>
            </a:r>
            <a:r>
              <a:rPr lang="en-US" dirty="0" smtClean="0">
                <a:latin typeface="Courier New"/>
                <a:cs typeface="Courier New"/>
              </a:rPr>
              <a:t> location “ + </a:t>
            </a:r>
            <a:r>
              <a:rPr lang="en-US" dirty="0" err="1" smtClean="0">
                <a:latin typeface="Courier New"/>
                <a:cs typeface="Courier New"/>
              </a:rPr>
              <a:t>str(i</a:t>
            </a:r>
            <a:r>
              <a:rPr lang="en-US" dirty="0" smtClean="0">
                <a:latin typeface="Courier New"/>
                <a:cs typeface="Courier New"/>
              </a:rPr>
              <a:t>) + “,” + </a:t>
            </a:r>
            <a:r>
              <a:rPr lang="en-US" dirty="0" err="1" smtClean="0">
                <a:latin typeface="Courier New"/>
                <a:cs typeface="Courier New"/>
              </a:rPr>
              <a:t>str(j</a:t>
            </a:r>
            <a:r>
              <a:rPr lang="en-US" dirty="0" smtClean="0">
                <a:latin typeface="Courier New"/>
                <a:cs typeface="Courier New"/>
              </a:rPr>
              <a:t>));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String parsing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4439" y="1182461"/>
            <a:ext cx="80574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input = </a:t>
            </a:r>
            <a:r>
              <a:rPr lang="en-US" dirty="0" err="1" smtClean="0">
                <a:latin typeface="Courier New"/>
                <a:cs typeface="Courier New"/>
              </a:rPr>
              <a:t>raw_input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 smtClean="0">
                <a:latin typeface="Courier New"/>
                <a:cs typeface="Courier New"/>
              </a:rPr>
              <a:t>part1=“”</a:t>
            </a:r>
          </a:p>
          <a:p>
            <a:r>
              <a:rPr lang="en-US" dirty="0" smtClean="0">
                <a:latin typeface="Courier New"/>
                <a:cs typeface="Courier New"/>
              </a:rPr>
              <a:t>part2=“”;</a:t>
            </a:r>
          </a:p>
          <a:p>
            <a:r>
              <a:rPr lang="en-US" dirty="0" smtClean="0">
                <a:latin typeface="Courier New"/>
                <a:cs typeface="Courier New"/>
              </a:rPr>
              <a:t>found=false;</a:t>
            </a:r>
          </a:p>
          <a:p>
            <a:r>
              <a:rPr lang="en-US" dirty="0" smtClean="0">
                <a:latin typeface="Courier New"/>
                <a:cs typeface="Courier New"/>
              </a:rPr>
              <a:t>for 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in range(0, </a:t>
            </a:r>
            <a:r>
              <a:rPr lang="en-US" dirty="0" err="1" smtClean="0">
                <a:latin typeface="Courier New"/>
                <a:cs typeface="Courier New"/>
              </a:rPr>
              <a:t>len(input</a:t>
            </a:r>
            <a:r>
              <a:rPr lang="en-US" dirty="0" smtClean="0">
                <a:latin typeface="Courier New"/>
                <a:cs typeface="Courier New"/>
              </a:rPr>
              <a:t>)):</a:t>
            </a:r>
          </a:p>
          <a:p>
            <a:r>
              <a:rPr lang="en-US" dirty="0" smtClean="0">
                <a:latin typeface="Courier New"/>
                <a:cs typeface="Courier New"/>
              </a:rPr>
              <a:t>	if (</a:t>
            </a:r>
            <a:r>
              <a:rPr lang="en-US" dirty="0" err="1" smtClean="0">
                <a:latin typeface="Courier New"/>
                <a:cs typeface="Courier New"/>
              </a:rPr>
              <a:t>input[i</a:t>
            </a:r>
            <a:r>
              <a:rPr lang="en-US" dirty="0" smtClean="0">
                <a:latin typeface="Courier New"/>
                <a:cs typeface="Courier New"/>
              </a:rPr>
              <a:t>] == “:”)</a:t>
            </a:r>
          </a:p>
          <a:p>
            <a:r>
              <a:rPr lang="en-US" dirty="0" smtClean="0">
                <a:latin typeface="Courier New"/>
                <a:cs typeface="Courier New"/>
              </a:rPr>
              <a:t>	  found = true;</a:t>
            </a:r>
          </a:p>
          <a:p>
            <a:r>
              <a:rPr lang="en-US" dirty="0" smtClean="0">
                <a:latin typeface="Courier New"/>
                <a:cs typeface="Courier New"/>
              </a:rPr>
              <a:t>	if (not found):</a:t>
            </a:r>
          </a:p>
          <a:p>
            <a:r>
              <a:rPr lang="en-US" dirty="0" smtClean="0">
                <a:latin typeface="Courier New"/>
                <a:cs typeface="Courier New"/>
              </a:rPr>
              <a:t>		part1 = part1 + </a:t>
            </a:r>
            <a:r>
              <a:rPr lang="en-US" dirty="0" err="1" smtClean="0">
                <a:latin typeface="Courier New"/>
                <a:cs typeface="Courier New"/>
              </a:rPr>
              <a:t>input[i</a:t>
            </a:r>
            <a:r>
              <a:rPr lang="en-US" dirty="0" smtClean="0">
                <a:latin typeface="Courier New"/>
                <a:cs typeface="Courier New"/>
              </a:rPr>
              <a:t>]</a:t>
            </a:r>
          </a:p>
          <a:p>
            <a:r>
              <a:rPr lang="en-US" dirty="0" smtClean="0">
                <a:latin typeface="Courier New"/>
                <a:cs typeface="Courier New"/>
              </a:rPr>
              <a:t>	else:</a:t>
            </a:r>
          </a:p>
          <a:p>
            <a:r>
              <a:rPr lang="en-US" dirty="0" smtClean="0">
                <a:latin typeface="Courier New"/>
                <a:cs typeface="Courier New"/>
              </a:rPr>
              <a:t>		part2 = part2 + </a:t>
            </a:r>
            <a:r>
              <a:rPr lang="en-US" dirty="0" err="1" smtClean="0">
                <a:latin typeface="Courier New"/>
                <a:cs typeface="Courier New"/>
              </a:rPr>
              <a:t>input[i</a:t>
            </a:r>
            <a:r>
              <a:rPr lang="en-US" dirty="0" smtClean="0">
                <a:latin typeface="Courier New"/>
                <a:cs typeface="Courier New"/>
              </a:rPr>
              <a:t>]</a:t>
            </a:r>
          </a:p>
          <a:p>
            <a:r>
              <a:rPr lang="en-US" dirty="0" smtClean="0">
                <a:latin typeface="Courier New"/>
                <a:cs typeface="Courier New"/>
              </a:rPr>
              <a:t>printNow(part1 + “-” + part2)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21118" y="97432"/>
            <a:ext cx="33228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Ever wonder how index works?</a:t>
            </a:r>
          </a:p>
          <a:p>
            <a:r>
              <a:rPr lang="en-US" dirty="0" smtClean="0"/>
              <a:t>This splits a string into two parts</a:t>
            </a:r>
          </a:p>
          <a:p>
            <a:r>
              <a:rPr lang="en-US" dirty="0" smtClean="0"/>
              <a:t>Before and after the :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String replace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find a particular character and replace it with another character</a:t>
            </a:r>
          </a:p>
          <a:p>
            <a:r>
              <a:rPr lang="en-US" dirty="0" smtClean="0"/>
              <a:t>How do we do this without the built-in python function…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loops</a:t>
            </a:r>
          </a:p>
          <a:p>
            <a:pPr lvl="1"/>
            <a:r>
              <a:rPr lang="en-US" dirty="0" smtClean="0"/>
              <a:t>Range - List of numbers</a:t>
            </a:r>
          </a:p>
          <a:p>
            <a:pPr lvl="1"/>
            <a:r>
              <a:rPr lang="en-US" dirty="0" smtClean="0"/>
              <a:t>All in one line</a:t>
            </a:r>
          </a:p>
          <a:p>
            <a:pPr lvl="1"/>
            <a:r>
              <a:rPr lang="en-US" dirty="0" smtClean="0"/>
              <a:t>Can access variable that tells you where you are at in the list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</a:t>
            </a:r>
            <a:r>
              <a:rPr lang="en-US" dirty="0" smtClean="0"/>
              <a:t>loops</a:t>
            </a:r>
          </a:p>
          <a:p>
            <a:pPr lvl="1"/>
            <a:r>
              <a:rPr lang="en-US" dirty="0" smtClean="0"/>
              <a:t>Sentinels</a:t>
            </a:r>
          </a:p>
          <a:p>
            <a:pPr lvl="1"/>
            <a:r>
              <a:rPr lang="en-US" dirty="0" smtClean="0"/>
              <a:t>Counter variable</a:t>
            </a:r>
          </a:p>
          <a:p>
            <a:pPr lvl="1"/>
            <a:r>
              <a:rPr lang="en-US" dirty="0" smtClean="0"/>
              <a:t>Break</a:t>
            </a:r>
          </a:p>
          <a:p>
            <a:pPr lvl="1"/>
            <a:r>
              <a:rPr lang="en-US" dirty="0" smtClean="0"/>
              <a:t>Continue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loops</a:t>
            </a:r>
          </a:p>
          <a:p>
            <a:r>
              <a:rPr lang="en-US" dirty="0" smtClean="0"/>
              <a:t>Difference from while loops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2723322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loops</a:t>
            </a:r>
          </a:p>
          <a:p>
            <a:pPr lvl="1"/>
            <a:r>
              <a:rPr lang="en-US" dirty="0" smtClean="0"/>
              <a:t>3 things to worry about</a:t>
            </a:r>
          </a:p>
          <a:p>
            <a:pPr lvl="1"/>
            <a:r>
              <a:rPr lang="en-US" dirty="0" smtClean="0"/>
              <a:t>Bugs happen when you are writing code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52566" y="3733705"/>
            <a:ext cx="21239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=0</a:t>
            </a:r>
          </a:p>
          <a:p>
            <a:r>
              <a:rPr lang="en-US" dirty="0" smtClean="0">
                <a:latin typeface="Courier New"/>
                <a:cs typeface="Courier New"/>
              </a:rPr>
              <a:t>while (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&lt;10):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=i+1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types of problems</a:t>
            </a:r>
          </a:p>
          <a:p>
            <a:pPr lvl="1"/>
            <a:r>
              <a:rPr lang="en-US" dirty="0" smtClean="0"/>
              <a:t>Numeric control</a:t>
            </a:r>
          </a:p>
          <a:p>
            <a:pPr lvl="1"/>
            <a:r>
              <a:rPr lang="en-US" dirty="0" smtClean="0"/>
              <a:t>Alphabetic control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0148" y="3908002"/>
            <a:ext cx="21239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=0;</a:t>
            </a:r>
          </a:p>
          <a:p>
            <a:r>
              <a:rPr lang="en-US" dirty="0" smtClean="0">
                <a:latin typeface="Courier New"/>
                <a:cs typeface="Courier New"/>
              </a:rPr>
              <a:t>while (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&lt;10):</a:t>
            </a:r>
          </a:p>
          <a:p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= i+1;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65152" y="3908002"/>
            <a:ext cx="37862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command = </a:t>
            </a:r>
            <a:r>
              <a:rPr lang="en-US" dirty="0" err="1" smtClean="0">
                <a:latin typeface="Courier New"/>
                <a:cs typeface="Courier New"/>
              </a:rPr>
              <a:t>raw_input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 smtClean="0">
                <a:latin typeface="Courier New"/>
                <a:cs typeface="Courier New"/>
              </a:rPr>
              <a:t>while (command != “quit”):</a:t>
            </a:r>
          </a:p>
          <a:p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smtClean="0">
                <a:latin typeface="Courier New"/>
                <a:cs typeface="Courier New"/>
              </a:rPr>
              <a:t>command = </a:t>
            </a:r>
            <a:r>
              <a:rPr lang="en-US" dirty="0" err="1" smtClean="0">
                <a:latin typeface="Courier New"/>
                <a:cs typeface="Courier New"/>
              </a:rPr>
              <a:t>raw_input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problem</a:t>
            </a:r>
          </a:p>
          <a:p>
            <a:r>
              <a:rPr lang="en-US" dirty="0" smtClean="0"/>
              <a:t>Problematic practice</a:t>
            </a:r>
          </a:p>
          <a:p>
            <a:pPr lvl="1"/>
            <a:r>
              <a:rPr lang="en-US" dirty="0" smtClean="0"/>
              <a:t>Keeping track</a:t>
            </a:r>
          </a:p>
          <a:p>
            <a:pPr lvl="1"/>
            <a:r>
              <a:rPr lang="en-US" dirty="0" smtClean="0"/>
              <a:t>Placement issues</a:t>
            </a:r>
          </a:p>
          <a:p>
            <a:pPr lvl="1"/>
            <a:r>
              <a:rPr lang="en-US" dirty="0" smtClean="0"/>
              <a:t>Updating issues</a:t>
            </a:r>
          </a:p>
          <a:p>
            <a:r>
              <a:rPr lang="en-US" dirty="0" smtClean="0"/>
              <a:t>Need to simplify it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of numbers</a:t>
            </a:r>
          </a:p>
          <a:p>
            <a:r>
              <a:rPr lang="en-US" dirty="0" smtClean="0"/>
              <a:t>Range takes</a:t>
            </a:r>
          </a:p>
          <a:p>
            <a:pPr lvl="1"/>
            <a:r>
              <a:rPr lang="en-US" dirty="0" smtClean="0"/>
              <a:t>Number to start at</a:t>
            </a:r>
          </a:p>
          <a:p>
            <a:pPr lvl="1"/>
            <a:r>
              <a:rPr lang="en-US" dirty="0" smtClean="0"/>
              <a:t>Number to end at</a:t>
            </a:r>
          </a:p>
          <a:p>
            <a:pPr lvl="1"/>
            <a:r>
              <a:rPr lang="en-US" dirty="0" smtClean="0"/>
              <a:t>Number to increment by (1 by default)</a:t>
            </a:r>
          </a:p>
          <a:p>
            <a:r>
              <a:rPr lang="en-US" dirty="0" smtClean="0"/>
              <a:t>Goal:  Do something for each value in list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85373" y="5395335"/>
            <a:ext cx="4340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[0, 1, 2, 3, 4, 5, 6, 7, 8, 9]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6253" y="5210669"/>
            <a:ext cx="26296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y</a:t>
            </a:r>
            <a:r>
              <a:rPr lang="en-US" dirty="0" smtClean="0">
                <a:latin typeface="Courier New"/>
                <a:cs typeface="Courier New"/>
              </a:rPr>
              <a:t> = range(0,10)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printNow(y</a:t>
            </a:r>
            <a:r>
              <a:rPr lang="en-US" dirty="0" smtClean="0">
                <a:latin typeface="Courier New"/>
                <a:cs typeface="Courier New"/>
              </a:rPr>
              <a:t>)</a:t>
            </a:r>
            <a:endParaRPr lang="en-US" dirty="0">
              <a:latin typeface="Courier New"/>
              <a:cs typeface="Courier New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895600" y="5592229"/>
            <a:ext cx="1315709" cy="222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in one place</a:t>
            </a:r>
          </a:p>
          <a:p>
            <a:pPr lvl="1"/>
            <a:r>
              <a:rPr lang="en-US" dirty="0" smtClean="0"/>
              <a:t>Initial value</a:t>
            </a:r>
          </a:p>
          <a:p>
            <a:pPr lvl="1"/>
            <a:r>
              <a:rPr lang="en-US" dirty="0" smtClean="0"/>
              <a:t>Sentinel check</a:t>
            </a:r>
          </a:p>
          <a:p>
            <a:pPr lvl="1"/>
            <a:r>
              <a:rPr lang="en-US" dirty="0" smtClean="0"/>
              <a:t>Increment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73953" y="4917574"/>
            <a:ext cx="30936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f</a:t>
            </a:r>
            <a:r>
              <a:rPr lang="en-US" dirty="0" smtClean="0">
                <a:latin typeface="Courier New"/>
                <a:cs typeface="Courier New"/>
              </a:rPr>
              <a:t>or 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in range(0,10):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printNow(i</a:t>
            </a:r>
            <a:r>
              <a:rPr lang="en-US" dirty="0" smtClean="0">
                <a:latin typeface="Courier New"/>
                <a:cs typeface="Courier New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43610" y="1346089"/>
            <a:ext cx="21239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=0;</a:t>
            </a:r>
          </a:p>
          <a:p>
            <a:r>
              <a:rPr lang="en-US" dirty="0" smtClean="0">
                <a:latin typeface="Courier New"/>
                <a:cs typeface="Courier New"/>
              </a:rPr>
              <a:t>while (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&lt;10):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= i+1;</a:t>
            </a:r>
          </a:p>
          <a:p>
            <a:endParaRPr lang="en-US" dirty="0">
              <a:latin typeface="Courier New"/>
              <a:cs typeface="Courier New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16200000" flipH="1">
            <a:off x="3256352" y="3185671"/>
            <a:ext cx="3169974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4841338" y="1600200"/>
            <a:ext cx="302269" cy="4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>
            <a:off x="7267584" y="1899238"/>
            <a:ext cx="363499" cy="486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5714697" y="3001982"/>
            <a:ext cx="3018642" cy="81412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4879274" y="3750597"/>
            <a:ext cx="233395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English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Start at the first item in the list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660066"/>
                </a:solidFill>
              </a:rPr>
              <a:t>execute the block of code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8000"/>
                </a:solidFill>
              </a:rPr>
              <a:t>move to the next value in the list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6600"/>
                </a:solidFill>
              </a:rPr>
              <a:t>and repeat until the list runs out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25507" y="3893492"/>
            <a:ext cx="32782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urier New"/>
                <a:cs typeface="Courier New"/>
              </a:rPr>
              <a:t>for </a:t>
            </a:r>
            <a:r>
              <a:rPr lang="en-US" dirty="0" err="1" smtClean="0">
                <a:solidFill>
                  <a:srgbClr val="660066"/>
                </a:solidFill>
                <a:latin typeface="Courier New"/>
                <a:cs typeface="Courier New"/>
              </a:rPr>
              <a:t>i</a:t>
            </a:r>
            <a:r>
              <a:rPr lang="en-US" dirty="0" smtClean="0">
                <a:solidFill>
                  <a:srgbClr val="FF0000"/>
                </a:solidFill>
                <a:latin typeface="Courier New"/>
                <a:cs typeface="Courier New"/>
              </a:rPr>
              <a:t> in range (0</a:t>
            </a:r>
            <a:r>
              <a:rPr lang="en-US" dirty="0" smtClean="0">
                <a:solidFill>
                  <a:srgbClr val="008000"/>
                </a:solidFill>
                <a:latin typeface="Courier New"/>
                <a:cs typeface="Courier New"/>
              </a:rPr>
              <a:t>,</a:t>
            </a:r>
            <a:r>
              <a:rPr lang="en-US" dirty="0" smtClean="0">
                <a:solidFill>
                  <a:srgbClr val="FF6600"/>
                </a:solidFill>
                <a:latin typeface="Courier New"/>
                <a:cs typeface="Courier New"/>
              </a:rPr>
              <a:t>10</a:t>
            </a:r>
            <a:r>
              <a:rPr lang="en-US" dirty="0" smtClean="0">
                <a:solidFill>
                  <a:srgbClr val="FF0000"/>
                </a:solidFill>
                <a:latin typeface="Courier New"/>
                <a:cs typeface="Courier New"/>
              </a:rPr>
              <a:t>):</a:t>
            </a:r>
            <a:endParaRPr lang="en-US" dirty="0" smtClean="0">
              <a:solidFill>
                <a:srgbClr val="660066"/>
              </a:solidFill>
              <a:latin typeface="Courier New"/>
              <a:cs typeface="Courier New"/>
            </a:endParaRPr>
          </a:p>
          <a:p>
            <a:r>
              <a:rPr lang="en-US" dirty="0" smtClean="0">
                <a:solidFill>
                  <a:srgbClr val="660066"/>
                </a:solidFill>
                <a:latin typeface="Courier New"/>
                <a:cs typeface="Courier New"/>
              </a:rPr>
              <a:t>	</a:t>
            </a:r>
            <a:r>
              <a:rPr lang="en-US" dirty="0">
                <a:solidFill>
                  <a:srgbClr val="660066"/>
                </a:solidFill>
                <a:latin typeface="Courier New"/>
                <a:cs typeface="Courier New"/>
              </a:rPr>
              <a:t>#</a:t>
            </a:r>
            <a:r>
              <a:rPr lang="en-US" dirty="0" smtClean="0">
                <a:solidFill>
                  <a:srgbClr val="660066"/>
                </a:solidFill>
                <a:latin typeface="Courier New"/>
                <a:cs typeface="Courier New"/>
              </a:rPr>
              <a:t>Block of code here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UTemplat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RUTemplate2.potx</Template>
  <TotalTime>91</TotalTime>
  <Words>503</Words>
  <Application>Microsoft Macintosh PowerPoint</Application>
  <PresentationFormat>On-screen Show (4:3)</PresentationFormat>
  <Paragraphs>133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RUTemplate2</vt:lpstr>
      <vt:lpstr>ITEC 109</vt:lpstr>
      <vt:lpstr>Review</vt:lpstr>
      <vt:lpstr>Objectives</vt:lpstr>
      <vt:lpstr>Disadvantages</vt:lpstr>
      <vt:lpstr>While</vt:lpstr>
      <vt:lpstr>Rationale</vt:lpstr>
      <vt:lpstr>Arrays</vt:lpstr>
      <vt:lpstr>For</vt:lpstr>
      <vt:lpstr>English</vt:lpstr>
      <vt:lpstr>Examples</vt:lpstr>
      <vt:lpstr>Pyramid Scheme</vt:lpstr>
      <vt:lpstr>Examples</vt:lpstr>
      <vt:lpstr>Example</vt:lpstr>
      <vt:lpstr>Finding min</vt:lpstr>
      <vt:lpstr>2D grid</vt:lpstr>
      <vt:lpstr>String parsing</vt:lpstr>
      <vt:lpstr>String replace</vt:lpstr>
      <vt:lpstr>Summary</vt:lpstr>
    </vt:vector>
  </TitlesOfParts>
  <Company>Radford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ITEC 109</dc:title>
  <dc:creator>Andrew Ray</dc:creator>
  <cp:lastModifiedBy>Academic  Technologies</cp:lastModifiedBy>
  <cp:revision>21</cp:revision>
  <dcterms:created xsi:type="dcterms:W3CDTF">2010-10-27T15:22:41Z</dcterms:created>
  <dcterms:modified xsi:type="dcterms:W3CDTF">2011-10-19T17:15:37Z</dcterms:modified>
</cp:coreProperties>
</file>