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60" r:id="rId5"/>
    <p:sldId id="262" r:id="rId6"/>
    <p:sldId id="263" r:id="rId7"/>
    <p:sldId id="261" r:id="rId8"/>
    <p:sldId id="266" r:id="rId9"/>
    <p:sldId id="267" r:id="rId10"/>
    <p:sldId id="268" r:id="rId11"/>
    <p:sldId id="264" r:id="rId12"/>
    <p:sldId id="265" r:id="rId13"/>
    <p:sldId id="269" r:id="rId14"/>
    <p:sldId id="270" r:id="rId15"/>
    <p:sldId id="271" r:id="rId16"/>
    <p:sldId id="272" r:id="rId17"/>
    <p:sldId id="273" r:id="rId18"/>
    <p:sldId id="277" r:id="rId19"/>
    <p:sldId id="276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-120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Gill Sans MT"/>
                <a:cs typeface="Gill Sans M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Gill Sans"/>
                <a:cs typeface="Gill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 descr="RUpagehdmtsonl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76200"/>
            <a:ext cx="6908800" cy="6858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81000" y="1676400"/>
            <a:ext cx="8305800" cy="1588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81000" y="6551612"/>
            <a:ext cx="8305800" cy="1588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749E-20C1-DC4E-A6C2-ECF9558780C8}" type="datetimeFigureOut">
              <a:rPr lang="en-US" smtClean="0"/>
              <a:pPr/>
              <a:t>10/24/11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6EA2B-417E-304F-97F9-C39018B227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749E-20C1-DC4E-A6C2-ECF9558780C8}" type="datetimeFigureOut">
              <a:rPr lang="en-US" smtClean="0"/>
              <a:pPr/>
              <a:t>10/24/11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6EA2B-417E-304F-97F9-C39018B227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52400"/>
            <a:ext cx="2438400" cy="868362"/>
          </a:xfrm>
        </p:spPr>
        <p:txBody>
          <a:bodyPr>
            <a:normAutofit/>
          </a:bodyPr>
          <a:lstStyle>
            <a:lvl1pPr>
              <a:defRPr sz="3600">
                <a:latin typeface="Gill Sans"/>
                <a:cs typeface="Gill Sans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800000"/>
              </a:buClr>
              <a:defRPr>
                <a:latin typeface="Gill Sans"/>
                <a:cs typeface="Gill Sans"/>
              </a:defRPr>
            </a:lvl1pPr>
            <a:lvl2pPr>
              <a:buClr>
                <a:srgbClr val="FF6600"/>
              </a:buClr>
              <a:defRPr>
                <a:latin typeface="Gill Sans"/>
                <a:cs typeface="Gill Sans"/>
              </a:defRPr>
            </a:lvl2pPr>
            <a:lvl3pPr>
              <a:buClr>
                <a:srgbClr val="800000"/>
              </a:buClr>
              <a:defRPr>
                <a:latin typeface="Gill Sans"/>
                <a:cs typeface="Gill Sans"/>
              </a:defRPr>
            </a:lvl3pPr>
            <a:lvl4pPr>
              <a:buClr>
                <a:srgbClr val="FF6600"/>
              </a:buClr>
              <a:defRPr>
                <a:latin typeface="Gill Sans"/>
                <a:cs typeface="Gill Sans"/>
              </a:defRPr>
            </a:lvl4pPr>
            <a:lvl5pPr>
              <a:buClr>
                <a:srgbClr val="800000"/>
              </a:buClr>
              <a:defRPr>
                <a:latin typeface="Gill Sans"/>
                <a:cs typeface="Gill San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10800000">
            <a:off x="457200" y="6246812"/>
            <a:ext cx="2590800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-2109787" y="3862388"/>
            <a:ext cx="4525962" cy="1586"/>
          </a:xfrm>
          <a:prstGeom prst="line">
            <a:avLst/>
          </a:prstGeom>
          <a:ln w="12700" cap="flat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57200" y="62484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ill Sans"/>
                <a:cs typeface="Gill Sans"/>
              </a:rPr>
              <a:t>Arrays</a:t>
            </a:r>
            <a:endParaRPr lang="en-US" dirty="0">
              <a:latin typeface="Gill Sans"/>
              <a:cs typeface="Gill Sans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rot="5400000">
            <a:off x="272534" y="6433066"/>
            <a:ext cx="369332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0800000">
            <a:off x="381000" y="1065212"/>
            <a:ext cx="3124200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-70366" y="603766"/>
            <a:ext cx="902732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749E-20C1-DC4E-A6C2-ECF9558780C8}" type="datetimeFigureOut">
              <a:rPr lang="en-US" smtClean="0"/>
              <a:pPr/>
              <a:t>10/24/11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6EA2B-417E-304F-97F9-C39018B227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749E-20C1-DC4E-A6C2-ECF9558780C8}" type="datetimeFigureOut">
              <a:rPr lang="en-US" smtClean="0"/>
              <a:pPr/>
              <a:t>10/24/11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6EA2B-417E-304F-97F9-C39018B227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749E-20C1-DC4E-A6C2-ECF9558780C8}" type="datetimeFigureOut">
              <a:rPr lang="en-US" smtClean="0"/>
              <a:pPr/>
              <a:t>10/24/11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6EA2B-417E-304F-97F9-C39018B227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749E-20C1-DC4E-A6C2-ECF9558780C8}" type="datetimeFigureOut">
              <a:rPr lang="en-US" smtClean="0"/>
              <a:pPr/>
              <a:t>10/24/11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6EA2B-417E-304F-97F9-C39018B227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749E-20C1-DC4E-A6C2-ECF9558780C8}" type="datetimeFigureOut">
              <a:rPr lang="en-US" smtClean="0"/>
              <a:pPr/>
              <a:t>10/24/11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6EA2B-417E-304F-97F9-C39018B227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749E-20C1-DC4E-A6C2-ECF9558780C8}" type="datetimeFigureOut">
              <a:rPr lang="en-US" smtClean="0"/>
              <a:pPr/>
              <a:t>10/24/11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6EA2B-417E-304F-97F9-C39018B227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749E-20C1-DC4E-A6C2-ECF9558780C8}" type="datetimeFigureOut">
              <a:rPr lang="en-US" smtClean="0"/>
              <a:pPr/>
              <a:t>10/24/11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6EA2B-417E-304F-97F9-C39018B227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E4749E-20C1-DC4E-A6C2-ECF9558780C8}" type="datetimeFigureOut">
              <a:rPr lang="en-US" smtClean="0"/>
              <a:pPr/>
              <a:t>10/24/11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86EA2B-417E-304F-97F9-C39018B2278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ITEC 109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Lecture </a:t>
            </a:r>
            <a:r>
              <a:rPr lang="en-US" dirty="0" smtClean="0"/>
              <a:t>20</a:t>
            </a:r>
            <a:endParaRPr lang="en-US" dirty="0" smtClean="0"/>
          </a:p>
          <a:p>
            <a:r>
              <a:rPr lang="en-US" dirty="0" smtClean="0"/>
              <a:t>Arrays / Lists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Get a particular value in the list</a:t>
            </a:r>
          </a:p>
          <a:p>
            <a:endParaRPr lang="en-US" dirty="0" smtClean="0"/>
          </a:p>
          <a:p>
            <a:r>
              <a:rPr lang="en-US" dirty="0" smtClean="0"/>
              <a:t>Get a range of values</a:t>
            </a:r>
          </a:p>
          <a:p>
            <a:endParaRPr lang="en-US" dirty="0" smtClean="0"/>
          </a:p>
          <a:p>
            <a:r>
              <a:rPr lang="en-US" dirty="0" smtClean="0"/>
              <a:t>Exactly the same as strings!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25714" y="2290280"/>
            <a:ext cx="2539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urier New"/>
                <a:cs typeface="Courier New"/>
              </a:rPr>
              <a:t>value = myList[0]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25714" y="3353882"/>
            <a:ext cx="30936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Courier New"/>
                <a:cs typeface="Courier New"/>
              </a:rPr>
              <a:t>subList</a:t>
            </a:r>
            <a:r>
              <a:rPr lang="en-US" dirty="0" smtClean="0">
                <a:latin typeface="Courier New"/>
                <a:cs typeface="Courier New"/>
              </a:rPr>
              <a:t> = myList[0:4]</a:t>
            </a:r>
            <a:endParaRPr lang="en-US" dirty="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element</a:t>
            </a:r>
          </a:p>
          <a:p>
            <a:r>
              <a:rPr lang="en-US" dirty="0" smtClean="0"/>
              <a:t>Last element</a:t>
            </a:r>
          </a:p>
          <a:p>
            <a:r>
              <a:rPr lang="en-US" dirty="0" smtClean="0"/>
              <a:t>Middle element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016358" y="846734"/>
            <a:ext cx="1985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urier New"/>
                <a:cs typeface="Courier New"/>
              </a:rPr>
              <a:t>example = [];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68758" y="1758358"/>
            <a:ext cx="1708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urier New"/>
                <a:cs typeface="Courier New"/>
              </a:rPr>
              <a:t>example[?];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58333" y="2280090"/>
            <a:ext cx="1708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urier New"/>
                <a:cs typeface="Courier New"/>
              </a:rPr>
              <a:t>example[?];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68758" y="2801822"/>
            <a:ext cx="1708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urier New"/>
                <a:cs typeface="Courier New"/>
              </a:rPr>
              <a:t>example[?];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20263" y="6488668"/>
            <a:ext cx="1723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*Candy example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13457" y="1562958"/>
            <a:ext cx="1985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urier New"/>
                <a:cs typeface="Courier New"/>
              </a:rPr>
              <a:t>example = [];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67661" y="2735601"/>
            <a:ext cx="226249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urier New"/>
                <a:cs typeface="Courier New"/>
              </a:rPr>
              <a:t>example[0] = 2;</a:t>
            </a:r>
          </a:p>
          <a:p>
            <a:r>
              <a:rPr lang="en-US" dirty="0" smtClean="0">
                <a:latin typeface="Courier New"/>
                <a:cs typeface="Courier New"/>
              </a:rPr>
              <a:t>example[1] = 3;</a:t>
            </a:r>
          </a:p>
          <a:p>
            <a:r>
              <a:rPr lang="en-US" dirty="0" smtClean="0">
                <a:latin typeface="Courier New"/>
                <a:cs typeface="Courier New"/>
              </a:rPr>
              <a:t>example[2] = 4;</a:t>
            </a:r>
          </a:p>
          <a:p>
            <a:r>
              <a:rPr lang="en-US" dirty="0" smtClean="0">
                <a:latin typeface="Courier New"/>
                <a:cs typeface="Courier New"/>
              </a:rPr>
              <a:t>example[3] = 5;</a:t>
            </a:r>
          </a:p>
          <a:p>
            <a:r>
              <a:rPr lang="en-US" dirty="0" smtClean="0">
                <a:latin typeface="Courier New"/>
                <a:cs typeface="Courier New"/>
              </a:rPr>
              <a:t>example[4] = 6;</a:t>
            </a:r>
            <a:endParaRPr lang="en-US" dirty="0">
              <a:latin typeface="Courier New"/>
              <a:cs typeface="Courier New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16200000" flipH="1">
            <a:off x="2312101" y="1975729"/>
            <a:ext cx="803311" cy="7164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6200000" flipH="1">
            <a:off x="3670285" y="4256370"/>
            <a:ext cx="803311" cy="7164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819630" y="3430357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you want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430157" y="5016242"/>
            <a:ext cx="3397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code do we need to do this?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64975" y="2740415"/>
            <a:ext cx="577164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urier New"/>
                <a:cs typeface="Courier New"/>
              </a:rPr>
              <a:t>def </a:t>
            </a:r>
            <a:r>
              <a:rPr lang="en-US" dirty="0" err="1" smtClean="0">
                <a:latin typeface="Courier New"/>
                <a:cs typeface="Courier New"/>
              </a:rPr>
              <a:t>getValue(data</a:t>
            </a:r>
            <a:r>
              <a:rPr lang="en-US" dirty="0" smtClean="0">
                <a:latin typeface="Courier New"/>
                <a:cs typeface="Courier New"/>
              </a:rPr>
              <a:t>, index):</a:t>
            </a:r>
          </a:p>
          <a:p>
            <a:r>
              <a:rPr lang="en-US" dirty="0" smtClean="0">
                <a:latin typeface="Courier New"/>
                <a:cs typeface="Courier New"/>
              </a:rPr>
              <a:t>	if </a:t>
            </a:r>
            <a:r>
              <a:rPr lang="en-US" smtClean="0">
                <a:latin typeface="Courier New"/>
                <a:cs typeface="Courier New"/>
              </a:rPr>
              <a:t>(index </a:t>
            </a:r>
            <a:r>
              <a:rPr lang="en-US" dirty="0" smtClean="0">
                <a:latin typeface="Courier New"/>
                <a:cs typeface="Courier New"/>
              </a:rPr>
              <a:t>&gt; 0 and index &lt;</a:t>
            </a:r>
            <a:r>
              <a:rPr lang="en-US" dirty="0" err="1" smtClean="0">
                <a:latin typeface="Courier New"/>
                <a:cs typeface="Courier New"/>
              </a:rPr>
              <a:t>len(data</a:t>
            </a:r>
            <a:r>
              <a:rPr lang="en-US" dirty="0" smtClean="0">
                <a:latin typeface="Courier New"/>
                <a:cs typeface="Courier New"/>
              </a:rPr>
              <a:t>)):</a:t>
            </a:r>
          </a:p>
          <a:p>
            <a:r>
              <a:rPr lang="en-US" dirty="0" smtClean="0">
                <a:latin typeface="Courier New"/>
                <a:cs typeface="Courier New"/>
              </a:rPr>
              <a:t>		return </a:t>
            </a:r>
            <a:r>
              <a:rPr lang="en-US" dirty="0" err="1" smtClean="0">
                <a:latin typeface="Courier New"/>
                <a:cs typeface="Courier New"/>
              </a:rPr>
              <a:t>data[index</a:t>
            </a:r>
            <a:r>
              <a:rPr lang="en-US" dirty="0" smtClean="0">
                <a:latin typeface="Courier New"/>
                <a:cs typeface="Courier New"/>
              </a:rPr>
              <a:t>];</a:t>
            </a:r>
          </a:p>
          <a:p>
            <a:r>
              <a:rPr lang="en-US" dirty="0" smtClean="0">
                <a:latin typeface="Courier New"/>
                <a:cs typeface="Courier New"/>
              </a:rPr>
              <a:t>	return 0;</a:t>
            </a:r>
          </a:p>
          <a:p>
            <a:endParaRPr lang="en-US" dirty="0" smtClean="0">
              <a:latin typeface="Courier New"/>
              <a:cs typeface="Courier New"/>
            </a:endParaRPr>
          </a:p>
          <a:p>
            <a:endParaRPr lang="en-US" dirty="0" smtClean="0">
              <a:latin typeface="Courier New"/>
              <a:cs typeface="Courier New"/>
            </a:endParaRPr>
          </a:p>
          <a:p>
            <a:endParaRPr lang="en-US" dirty="0" smtClean="0">
              <a:latin typeface="Courier New"/>
              <a:cs typeface="Courier New"/>
            </a:endParaRPr>
          </a:p>
          <a:p>
            <a:endParaRPr lang="en-US" dirty="0">
              <a:latin typeface="Courier New"/>
              <a:cs typeface="Courier New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16200000" flipH="1">
            <a:off x="2655706" y="2085339"/>
            <a:ext cx="894970" cy="4151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146769" y="1519657"/>
            <a:ext cx="1250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Parameters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563201"/>
            <a:ext cx="1708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urier New"/>
                <a:cs typeface="Courier New"/>
              </a:rPr>
              <a:t>values = []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942474" y="2387856"/>
            <a:ext cx="913146" cy="25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00809" y="2845680"/>
            <a:ext cx="30936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urier New"/>
                <a:cs typeface="Courier New"/>
              </a:rPr>
              <a:t>for </a:t>
            </a:r>
            <a:r>
              <a:rPr lang="en-US" dirty="0" err="1" smtClean="0">
                <a:latin typeface="Courier New"/>
                <a:cs typeface="Courier New"/>
              </a:rPr>
              <a:t>i</a:t>
            </a:r>
            <a:r>
              <a:rPr lang="en-US" dirty="0" smtClean="0">
                <a:latin typeface="Courier New"/>
                <a:cs typeface="Courier New"/>
              </a:rPr>
              <a:t> in range(0,10):</a:t>
            </a:r>
          </a:p>
          <a:p>
            <a:r>
              <a:rPr lang="en-US" dirty="0" smtClean="0">
                <a:latin typeface="Courier New"/>
                <a:cs typeface="Courier New"/>
              </a:rPr>
              <a:t>	</a:t>
            </a:r>
            <a:r>
              <a:rPr lang="en-US" dirty="0" err="1" smtClean="0">
                <a:latin typeface="Courier New"/>
                <a:cs typeface="Courier New"/>
              </a:rPr>
              <a:t>values.append(i</a:t>
            </a:r>
            <a:r>
              <a:rPr lang="en-US" dirty="0" smtClean="0">
                <a:latin typeface="Courier New"/>
                <a:cs typeface="Courier New"/>
              </a:rPr>
              <a:t>)</a:t>
            </a:r>
          </a:p>
          <a:p>
            <a:endParaRPr lang="en-US" dirty="0">
              <a:latin typeface="Courier New"/>
              <a:cs typeface="Courier New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427652" y="3552486"/>
            <a:ext cx="467948" cy="4330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165608" y="3985534"/>
            <a:ext cx="26780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urier New"/>
                <a:cs typeface="Courier New"/>
              </a:rPr>
              <a:t>for num in values:</a:t>
            </a:r>
          </a:p>
          <a:p>
            <a:r>
              <a:rPr lang="en-US" dirty="0" smtClean="0">
                <a:latin typeface="Courier New"/>
                <a:cs typeface="Courier New"/>
              </a:rPr>
              <a:t>	</a:t>
            </a:r>
            <a:r>
              <a:rPr lang="en-US" dirty="0" err="1" smtClean="0">
                <a:latin typeface="Courier New"/>
                <a:cs typeface="Courier New"/>
              </a:rPr>
              <a:t>printNow(num</a:t>
            </a:r>
            <a:r>
              <a:rPr lang="en-US" dirty="0" smtClean="0">
                <a:latin typeface="Courier New"/>
                <a:cs typeface="Courier New"/>
              </a:rPr>
              <a:t>)</a:t>
            </a:r>
          </a:p>
          <a:p>
            <a:endParaRPr lang="en-US" dirty="0">
              <a:latin typeface="Courier New"/>
              <a:cs typeface="Courier New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in X numbers</a:t>
            </a:r>
          </a:p>
          <a:p>
            <a:r>
              <a:rPr lang="en-US" dirty="0" smtClean="0"/>
              <a:t>Find min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4380" y="3030052"/>
            <a:ext cx="9096173" cy="2862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Courier New"/>
                <a:cs typeface="Courier New"/>
              </a:rPr>
              <a:t>x</a:t>
            </a:r>
            <a:r>
              <a:rPr lang="en-US" dirty="0" smtClean="0">
                <a:latin typeface="Courier New"/>
                <a:cs typeface="Courier New"/>
              </a:rPr>
              <a:t> = </a:t>
            </a:r>
            <a:r>
              <a:rPr lang="en-US" dirty="0" err="1" smtClean="0">
                <a:latin typeface="Courier New"/>
                <a:cs typeface="Courier New"/>
              </a:rPr>
              <a:t>int(raw_input("Enter</a:t>
            </a:r>
            <a:r>
              <a:rPr lang="en-US" dirty="0" smtClean="0">
                <a:latin typeface="Courier New"/>
                <a:cs typeface="Courier New"/>
              </a:rPr>
              <a:t> array size&gt;"));</a:t>
            </a:r>
          </a:p>
          <a:p>
            <a:r>
              <a:rPr lang="en-US" dirty="0" smtClean="0">
                <a:latin typeface="Courier New"/>
                <a:cs typeface="Courier New"/>
              </a:rPr>
              <a:t>array = [];</a:t>
            </a:r>
          </a:p>
          <a:p>
            <a:r>
              <a:rPr lang="en-US" dirty="0" smtClean="0">
                <a:latin typeface="Courier New"/>
                <a:cs typeface="Courier New"/>
              </a:rPr>
              <a:t>for </a:t>
            </a:r>
            <a:r>
              <a:rPr lang="en-US" dirty="0" err="1" smtClean="0">
                <a:latin typeface="Courier New"/>
                <a:cs typeface="Courier New"/>
              </a:rPr>
              <a:t>i</a:t>
            </a:r>
            <a:r>
              <a:rPr lang="en-US" dirty="0" smtClean="0">
                <a:latin typeface="Courier New"/>
                <a:cs typeface="Courier New"/>
              </a:rPr>
              <a:t> in range(0,x):</a:t>
            </a:r>
          </a:p>
          <a:p>
            <a:r>
              <a:rPr lang="en-US" dirty="0" smtClean="0">
                <a:latin typeface="Courier New"/>
                <a:cs typeface="Courier New"/>
              </a:rPr>
              <a:t>	</a:t>
            </a:r>
            <a:r>
              <a:rPr lang="en-US" dirty="0" err="1" smtClean="0">
                <a:latin typeface="Courier New"/>
                <a:cs typeface="Courier New"/>
              </a:rPr>
              <a:t>array.append(int(raw_input("Enter</a:t>
            </a:r>
            <a:r>
              <a:rPr lang="en-US" dirty="0" smtClean="0">
                <a:latin typeface="Courier New"/>
                <a:cs typeface="Courier New"/>
              </a:rPr>
              <a:t> number " + </a:t>
            </a:r>
            <a:r>
              <a:rPr lang="en-US" dirty="0" err="1" smtClean="0">
                <a:latin typeface="Courier New"/>
                <a:cs typeface="Courier New"/>
              </a:rPr>
              <a:t>str(i</a:t>
            </a:r>
            <a:r>
              <a:rPr lang="en-US" dirty="0" smtClean="0">
                <a:latin typeface="Courier New"/>
                <a:cs typeface="Courier New"/>
              </a:rPr>
              <a:t>) + "&gt;")));</a:t>
            </a:r>
          </a:p>
          <a:p>
            <a:endParaRPr lang="en-US" dirty="0" smtClean="0">
              <a:latin typeface="Courier New"/>
              <a:cs typeface="Courier New"/>
            </a:endParaRPr>
          </a:p>
          <a:p>
            <a:r>
              <a:rPr lang="en-US" dirty="0" smtClean="0">
                <a:latin typeface="Courier New"/>
                <a:cs typeface="Courier New"/>
              </a:rPr>
              <a:t>min=array[0];</a:t>
            </a:r>
          </a:p>
          <a:p>
            <a:r>
              <a:rPr lang="en-US" dirty="0" smtClean="0">
                <a:latin typeface="Courier New"/>
                <a:cs typeface="Courier New"/>
              </a:rPr>
              <a:t>for </a:t>
            </a:r>
            <a:r>
              <a:rPr lang="en-US" dirty="0" err="1" smtClean="0">
                <a:latin typeface="Courier New"/>
                <a:cs typeface="Courier New"/>
              </a:rPr>
              <a:t>i</a:t>
            </a:r>
            <a:r>
              <a:rPr lang="en-US" dirty="0" smtClean="0">
                <a:latin typeface="Courier New"/>
                <a:cs typeface="Courier New"/>
              </a:rPr>
              <a:t> in array:</a:t>
            </a:r>
          </a:p>
          <a:p>
            <a:r>
              <a:rPr lang="en-US" dirty="0" smtClean="0">
                <a:latin typeface="Courier New"/>
                <a:cs typeface="Courier New"/>
              </a:rPr>
              <a:t>	if (</a:t>
            </a:r>
            <a:r>
              <a:rPr lang="en-US" dirty="0" err="1" smtClean="0">
                <a:latin typeface="Courier New"/>
                <a:cs typeface="Courier New"/>
              </a:rPr>
              <a:t>i</a:t>
            </a:r>
            <a:r>
              <a:rPr lang="en-US" dirty="0" smtClean="0">
                <a:latin typeface="Courier New"/>
                <a:cs typeface="Courier New"/>
              </a:rPr>
              <a:t> &lt; min):</a:t>
            </a:r>
          </a:p>
          <a:p>
            <a:r>
              <a:rPr lang="en-US" dirty="0" smtClean="0">
                <a:latin typeface="Courier New"/>
                <a:cs typeface="Courier New"/>
              </a:rPr>
              <a:t>		min = </a:t>
            </a:r>
            <a:r>
              <a:rPr lang="en-US" dirty="0" err="1" smtClean="0">
                <a:latin typeface="Courier New"/>
                <a:cs typeface="Courier New"/>
              </a:rPr>
              <a:t>i</a:t>
            </a:r>
            <a:r>
              <a:rPr lang="en-US" dirty="0" smtClean="0">
                <a:latin typeface="Courier New"/>
                <a:cs typeface="Courier New"/>
              </a:rPr>
              <a:t>;</a:t>
            </a:r>
          </a:p>
          <a:p>
            <a:r>
              <a:rPr lang="en-US" dirty="0" err="1" smtClean="0">
                <a:latin typeface="Courier New"/>
                <a:cs typeface="Courier New"/>
              </a:rPr>
              <a:t>printNow("Minimum</a:t>
            </a:r>
            <a:r>
              <a:rPr lang="en-US" dirty="0" smtClean="0">
                <a:latin typeface="Courier New"/>
                <a:cs typeface="Courier New"/>
              </a:rPr>
              <a:t> is " + </a:t>
            </a:r>
            <a:r>
              <a:rPr lang="en-US" dirty="0" err="1" smtClean="0">
                <a:latin typeface="Courier New"/>
                <a:cs typeface="Courier New"/>
              </a:rPr>
              <a:t>str(min</a:t>
            </a:r>
            <a:r>
              <a:rPr lang="en-US" dirty="0" smtClean="0">
                <a:latin typeface="Courier New"/>
                <a:cs typeface="Courier New"/>
              </a:rPr>
              <a:t>))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Find average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in X numbers, print out average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Counting #</a:t>
            </a:r>
            <a:r>
              <a:rPr lang="en-US" dirty="0" err="1" smtClean="0"/>
              <a:t>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Generate numbers between 0-50</a:t>
            </a:r>
          </a:p>
          <a:p>
            <a:r>
              <a:rPr lang="en-US" dirty="0" smtClean="0"/>
              <a:t>Count how many of each number we have</a:t>
            </a:r>
          </a:p>
          <a:p>
            <a:r>
              <a:rPr lang="en-US" dirty="0" smtClean="0"/>
              <a:t>What problems could this be applied to?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Return an </a:t>
            </a:r>
            <a:r>
              <a:rPr lang="en-US" dirty="0" err="1" smtClean="0"/>
              <a:t>int</a:t>
            </a:r>
            <a:r>
              <a:rPr lang="en-US" dirty="0" smtClean="0"/>
              <a:t> array length 3 containing the first 3 digits of pi, {3, 1, 4}. </a:t>
            </a:r>
          </a:p>
          <a:p>
            <a:r>
              <a:rPr lang="en-US" dirty="0" smtClean="0"/>
              <a:t>Reverse a list of numbers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Arrays / Lists</a:t>
            </a:r>
          </a:p>
          <a:p>
            <a:pPr lvl="1"/>
            <a:r>
              <a:rPr lang="en-US" dirty="0" smtClean="0"/>
              <a:t>Declaration</a:t>
            </a:r>
          </a:p>
          <a:p>
            <a:pPr lvl="1"/>
            <a:r>
              <a:rPr lang="en-US" dirty="0" smtClean="0"/>
              <a:t>Length</a:t>
            </a:r>
          </a:p>
          <a:p>
            <a:pPr lvl="1"/>
            <a:r>
              <a:rPr lang="en-US" dirty="0" smtClean="0"/>
              <a:t>Syntax</a:t>
            </a:r>
          </a:p>
          <a:p>
            <a:pPr lvl="1"/>
            <a:r>
              <a:rPr lang="en-US" dirty="0" smtClean="0"/>
              <a:t>Examples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loops</a:t>
            </a:r>
          </a:p>
          <a:p>
            <a:pPr lvl="1"/>
            <a:r>
              <a:rPr lang="en-US" dirty="0" smtClean="0"/>
              <a:t>Rationale</a:t>
            </a:r>
          </a:p>
          <a:p>
            <a:pPr lvl="1"/>
            <a:r>
              <a:rPr lang="en-US" dirty="0" smtClean="0"/>
              <a:t>Syntax</a:t>
            </a:r>
          </a:p>
          <a:p>
            <a:pPr lvl="1"/>
            <a:r>
              <a:rPr lang="en-US" dirty="0" smtClean="0"/>
              <a:t>Examples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Look at arrays / lists in python</a:t>
            </a:r>
          </a:p>
          <a:p>
            <a:r>
              <a:rPr lang="en-US" dirty="0" smtClean="0"/>
              <a:t>Motivation</a:t>
            </a:r>
          </a:p>
          <a:p>
            <a:r>
              <a:rPr lang="en-US" dirty="0" smtClean="0"/>
              <a:t>Syntax</a:t>
            </a:r>
          </a:p>
          <a:p>
            <a:r>
              <a:rPr lang="en-US" dirty="0" smtClean="0"/>
              <a:t>Examples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Variables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214534"/>
            <a:ext cx="2985480" cy="22391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6796" y="152400"/>
            <a:ext cx="3355936" cy="63594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45263" y="2963568"/>
            <a:ext cx="15215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If one is good</a:t>
            </a:r>
          </a:p>
          <a:p>
            <a:r>
              <a:rPr lang="en-US" dirty="0" smtClean="0"/>
              <a:t>More is better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sensor that produces 100 whole numbers a second</a:t>
            </a:r>
          </a:p>
          <a:p>
            <a:r>
              <a:rPr lang="en-US" dirty="0" smtClean="0"/>
              <a:t>Need to perform calculations on them</a:t>
            </a:r>
            <a:endParaRPr lang="en-US" dirty="0"/>
          </a:p>
        </p:txBody>
      </p:sp>
      <p:sp>
        <p:nvSpPr>
          <p:cNvPr id="4" name="Freeform 3"/>
          <p:cNvSpPr/>
          <p:nvPr/>
        </p:nvSpPr>
        <p:spPr>
          <a:xfrm>
            <a:off x="6860375" y="4347653"/>
            <a:ext cx="1563123" cy="531922"/>
          </a:xfrm>
          <a:custGeom>
            <a:avLst/>
            <a:gdLst>
              <a:gd name="connsiteX0" fmla="*/ 0 w 1563123"/>
              <a:gd name="connsiteY0" fmla="*/ 531922 h 531922"/>
              <a:gd name="connsiteX1" fmla="*/ 43420 w 1563123"/>
              <a:gd name="connsiteY1" fmla="*/ 303956 h 531922"/>
              <a:gd name="connsiteX2" fmla="*/ 108550 w 1563123"/>
              <a:gd name="connsiteY2" fmla="*/ 86844 h 531922"/>
              <a:gd name="connsiteX3" fmla="*/ 227955 w 1563123"/>
              <a:gd name="connsiteY3" fmla="*/ 0 h 531922"/>
              <a:gd name="connsiteX4" fmla="*/ 358215 w 1563123"/>
              <a:gd name="connsiteY4" fmla="*/ 43422 h 531922"/>
              <a:gd name="connsiteX5" fmla="*/ 466766 w 1563123"/>
              <a:gd name="connsiteY5" fmla="*/ 162833 h 531922"/>
              <a:gd name="connsiteX6" fmla="*/ 531896 w 1563123"/>
              <a:gd name="connsiteY6" fmla="*/ 249678 h 531922"/>
              <a:gd name="connsiteX7" fmla="*/ 586171 w 1563123"/>
              <a:gd name="connsiteY7" fmla="*/ 336522 h 531922"/>
              <a:gd name="connsiteX8" fmla="*/ 651301 w 1563123"/>
              <a:gd name="connsiteY8" fmla="*/ 412511 h 531922"/>
              <a:gd name="connsiteX9" fmla="*/ 683866 w 1563123"/>
              <a:gd name="connsiteY9" fmla="*/ 466789 h 531922"/>
              <a:gd name="connsiteX10" fmla="*/ 781561 w 1563123"/>
              <a:gd name="connsiteY10" fmla="*/ 521067 h 531922"/>
              <a:gd name="connsiteX11" fmla="*/ 944387 w 1563123"/>
              <a:gd name="connsiteY11" fmla="*/ 521067 h 531922"/>
              <a:gd name="connsiteX12" fmla="*/ 1563123 w 1563123"/>
              <a:gd name="connsiteY12" fmla="*/ 510211 h 531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63123" h="531922">
                <a:moveTo>
                  <a:pt x="0" y="531922"/>
                </a:moveTo>
                <a:lnTo>
                  <a:pt x="43420" y="303956"/>
                </a:lnTo>
                <a:lnTo>
                  <a:pt x="108550" y="86844"/>
                </a:lnTo>
                <a:lnTo>
                  <a:pt x="227955" y="0"/>
                </a:lnTo>
                <a:lnTo>
                  <a:pt x="358215" y="43422"/>
                </a:lnTo>
                <a:lnTo>
                  <a:pt x="466766" y="162833"/>
                </a:lnTo>
                <a:lnTo>
                  <a:pt x="531896" y="249678"/>
                </a:lnTo>
                <a:lnTo>
                  <a:pt x="586171" y="336522"/>
                </a:lnTo>
                <a:lnTo>
                  <a:pt x="651301" y="412511"/>
                </a:lnTo>
                <a:lnTo>
                  <a:pt x="683866" y="466789"/>
                </a:lnTo>
                <a:lnTo>
                  <a:pt x="781561" y="521067"/>
                </a:lnTo>
                <a:lnTo>
                  <a:pt x="944387" y="521067"/>
                </a:lnTo>
                <a:lnTo>
                  <a:pt x="1563123" y="510211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906" y="3302332"/>
            <a:ext cx="2055115" cy="2296893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2895600" y="4615202"/>
            <a:ext cx="1316149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749" y="4083280"/>
            <a:ext cx="1123720" cy="112372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5335469" y="4613614"/>
            <a:ext cx="1316149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345846"/>
            <a:ext cx="3509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Courier New"/>
                <a:cs typeface="Courier New"/>
              </a:rPr>
              <a:t>int</a:t>
            </a:r>
            <a:r>
              <a:rPr lang="en-US" dirty="0" smtClean="0">
                <a:latin typeface="Courier New"/>
                <a:cs typeface="Courier New"/>
              </a:rPr>
              <a:t> var1,var2,var3,var4;</a:t>
            </a:r>
            <a:endParaRPr lang="en-US" dirty="0">
              <a:latin typeface="Courier New"/>
              <a:cs typeface="Courier New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966394" y="1519778"/>
            <a:ext cx="1765058" cy="10856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Freeform 6"/>
          <p:cNvSpPr/>
          <p:nvPr/>
        </p:nvSpPr>
        <p:spPr>
          <a:xfrm>
            <a:off x="5992403" y="1183256"/>
            <a:ext cx="1563123" cy="531922"/>
          </a:xfrm>
          <a:custGeom>
            <a:avLst/>
            <a:gdLst>
              <a:gd name="connsiteX0" fmla="*/ 0 w 1563123"/>
              <a:gd name="connsiteY0" fmla="*/ 531922 h 531922"/>
              <a:gd name="connsiteX1" fmla="*/ 43420 w 1563123"/>
              <a:gd name="connsiteY1" fmla="*/ 303956 h 531922"/>
              <a:gd name="connsiteX2" fmla="*/ 108550 w 1563123"/>
              <a:gd name="connsiteY2" fmla="*/ 86844 h 531922"/>
              <a:gd name="connsiteX3" fmla="*/ 227955 w 1563123"/>
              <a:gd name="connsiteY3" fmla="*/ 0 h 531922"/>
              <a:gd name="connsiteX4" fmla="*/ 358215 w 1563123"/>
              <a:gd name="connsiteY4" fmla="*/ 43422 h 531922"/>
              <a:gd name="connsiteX5" fmla="*/ 466766 w 1563123"/>
              <a:gd name="connsiteY5" fmla="*/ 162833 h 531922"/>
              <a:gd name="connsiteX6" fmla="*/ 531896 w 1563123"/>
              <a:gd name="connsiteY6" fmla="*/ 249678 h 531922"/>
              <a:gd name="connsiteX7" fmla="*/ 586171 w 1563123"/>
              <a:gd name="connsiteY7" fmla="*/ 336522 h 531922"/>
              <a:gd name="connsiteX8" fmla="*/ 651301 w 1563123"/>
              <a:gd name="connsiteY8" fmla="*/ 412511 h 531922"/>
              <a:gd name="connsiteX9" fmla="*/ 683866 w 1563123"/>
              <a:gd name="connsiteY9" fmla="*/ 466789 h 531922"/>
              <a:gd name="connsiteX10" fmla="*/ 781561 w 1563123"/>
              <a:gd name="connsiteY10" fmla="*/ 521067 h 531922"/>
              <a:gd name="connsiteX11" fmla="*/ 944387 w 1563123"/>
              <a:gd name="connsiteY11" fmla="*/ 521067 h 531922"/>
              <a:gd name="connsiteX12" fmla="*/ 1563123 w 1563123"/>
              <a:gd name="connsiteY12" fmla="*/ 510211 h 531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63123" h="531922">
                <a:moveTo>
                  <a:pt x="0" y="531922"/>
                </a:moveTo>
                <a:lnTo>
                  <a:pt x="43420" y="303956"/>
                </a:lnTo>
                <a:lnTo>
                  <a:pt x="108550" y="86844"/>
                </a:lnTo>
                <a:lnTo>
                  <a:pt x="227955" y="0"/>
                </a:lnTo>
                <a:lnTo>
                  <a:pt x="358215" y="43422"/>
                </a:lnTo>
                <a:lnTo>
                  <a:pt x="466766" y="162833"/>
                </a:lnTo>
                <a:lnTo>
                  <a:pt x="531896" y="249678"/>
                </a:lnTo>
                <a:lnTo>
                  <a:pt x="586171" y="336522"/>
                </a:lnTo>
                <a:lnTo>
                  <a:pt x="651301" y="412511"/>
                </a:lnTo>
                <a:lnTo>
                  <a:pt x="683866" y="466789"/>
                </a:lnTo>
                <a:lnTo>
                  <a:pt x="781561" y="521067"/>
                </a:lnTo>
                <a:lnTo>
                  <a:pt x="944387" y="521067"/>
                </a:lnTo>
                <a:lnTo>
                  <a:pt x="1563123" y="510211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rot="5400000" flipH="1" flipV="1">
            <a:off x="5579892" y="2127690"/>
            <a:ext cx="825023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694818" y="2540996"/>
            <a:ext cx="593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var1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rot="16200000" flipV="1">
            <a:off x="5879638" y="1592019"/>
            <a:ext cx="1226678" cy="40915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440800" y="2356330"/>
            <a:ext cx="593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var2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rot="5400000">
            <a:off x="6615531" y="1192955"/>
            <a:ext cx="428551" cy="40915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463310" y="836096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var4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rot="5400000">
            <a:off x="7341250" y="1258332"/>
            <a:ext cx="428551" cy="40915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367733" y="3745168"/>
            <a:ext cx="703439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 smtClean="0"/>
              <a:t>-Painful if you have large amounts of data to work on</a:t>
            </a:r>
          </a:p>
          <a:p>
            <a:r>
              <a:rPr lang="en-US" sz="2300" dirty="0" smtClean="0"/>
              <a:t>-Need a way to refer to lots of variables with one variable</a:t>
            </a:r>
            <a:endParaRPr lang="en-US" sz="2300" dirty="0"/>
          </a:p>
        </p:txBody>
      </p:sp>
      <p:sp>
        <p:nvSpPr>
          <p:cNvPr id="20" name="TextBox 19"/>
          <p:cNvSpPr txBox="1"/>
          <p:nvPr/>
        </p:nvSpPr>
        <p:spPr>
          <a:xfrm>
            <a:off x="6755915" y="813924"/>
            <a:ext cx="593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var3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334170" y="2464212"/>
            <a:ext cx="134443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546403" y="2650466"/>
            <a:ext cx="28942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Book 0 =&gt; Beautiful Evidence</a:t>
            </a:r>
          </a:p>
          <a:p>
            <a:r>
              <a:rPr lang="en-US" dirty="0" smtClean="0"/>
              <a:t>Book 1 =&gt; Effective C++</a:t>
            </a:r>
          </a:p>
          <a:p>
            <a:r>
              <a:rPr lang="en-US" dirty="0" smtClean="0"/>
              <a:t>Book 2=&gt; Negotiating</a:t>
            </a:r>
          </a:p>
          <a:p>
            <a:r>
              <a:rPr lang="en-US" dirty="0" smtClean="0"/>
              <a:t>Book 3=&gt; Applications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8604" y="1270039"/>
            <a:ext cx="4320211" cy="265967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11100" y="1769699"/>
            <a:ext cx="2172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On the top bookshelf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583490" y="390800"/>
            <a:ext cx="5351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Two tiered reference mechanism (SAME TYPE OF INFO)</a:t>
            </a:r>
            <a:endParaRPr lang="en-US" i="1" dirty="0"/>
          </a:p>
        </p:txBody>
      </p:sp>
      <p:sp>
        <p:nvSpPr>
          <p:cNvPr id="11" name="Rectangle 10"/>
          <p:cNvSpPr/>
          <p:nvPr/>
        </p:nvSpPr>
        <p:spPr>
          <a:xfrm>
            <a:off x="629592" y="4315085"/>
            <a:ext cx="1270978" cy="5970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Bookshelf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rot="5400000">
            <a:off x="614800" y="5091436"/>
            <a:ext cx="607911" cy="2493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976142" y="5216098"/>
            <a:ext cx="60791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6200000" flipH="1">
            <a:off x="1333115" y="5127218"/>
            <a:ext cx="607912" cy="1777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43265" y="5525359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128475" y="5525359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598910" y="5525359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Visualization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it looks like in memory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Syntax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Creation</a:t>
            </a:r>
          </a:p>
          <a:p>
            <a:endParaRPr lang="en-US" dirty="0" smtClean="0"/>
          </a:p>
          <a:p>
            <a:r>
              <a:rPr lang="en-US" dirty="0" smtClean="0"/>
              <a:t>Adding a value</a:t>
            </a:r>
          </a:p>
          <a:p>
            <a:endParaRPr lang="en-US" dirty="0" smtClean="0"/>
          </a:p>
          <a:p>
            <a:r>
              <a:rPr lang="en-US" dirty="0" smtClean="0"/>
              <a:t>Removing a value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25714" y="2290280"/>
            <a:ext cx="1569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Courier New"/>
                <a:cs typeface="Courier New"/>
              </a:rPr>
              <a:t>myList</a:t>
            </a:r>
            <a:r>
              <a:rPr lang="en-US" dirty="0" smtClean="0">
                <a:latin typeface="Courier New"/>
                <a:cs typeface="Courier New"/>
              </a:rPr>
              <a:t>= []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25714" y="3440970"/>
            <a:ext cx="26780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urier New"/>
                <a:cs typeface="Courier New"/>
              </a:rPr>
              <a:t>myList.append(3)</a:t>
            </a:r>
          </a:p>
          <a:p>
            <a:r>
              <a:rPr lang="en-US" dirty="0" smtClean="0">
                <a:latin typeface="Courier New"/>
                <a:cs typeface="Courier New"/>
              </a:rPr>
              <a:t>myList.insert(0,4)</a:t>
            </a:r>
            <a:endParaRPr lang="en-US" dirty="0">
              <a:latin typeface="Courier New"/>
              <a:cs typeface="Courier New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10800000" flipV="1">
            <a:off x="4003777" y="3017845"/>
            <a:ext cx="1499721" cy="5970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677177" y="2833301"/>
            <a:ext cx="187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Adds to end of list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rot="10800000">
            <a:off x="4156179" y="3951424"/>
            <a:ext cx="1162783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677177" y="3717969"/>
            <a:ext cx="29066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Inserts into a particular place</a:t>
            </a:r>
          </a:p>
          <a:p>
            <a:r>
              <a:rPr lang="en-US" dirty="0" smtClean="0"/>
              <a:t>In the list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325714" y="4689359"/>
            <a:ext cx="2401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urier New"/>
                <a:cs typeface="Courier New"/>
              </a:rPr>
              <a:t>myList.remove(3)</a:t>
            </a:r>
            <a:endParaRPr lang="en-US" dirty="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UTemplate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RUTemplate2.potx</Template>
  <TotalTime>202</TotalTime>
  <Words>426</Words>
  <Application>Microsoft Macintosh PowerPoint</Application>
  <PresentationFormat>On-screen Show (4:3)</PresentationFormat>
  <Paragraphs>121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RUTemplate2</vt:lpstr>
      <vt:lpstr>ITEC 109</vt:lpstr>
      <vt:lpstr>Review</vt:lpstr>
      <vt:lpstr>Objectives</vt:lpstr>
      <vt:lpstr>Variables</vt:lpstr>
      <vt:lpstr>Problem</vt:lpstr>
      <vt:lpstr>Problem</vt:lpstr>
      <vt:lpstr>Idea</vt:lpstr>
      <vt:lpstr>Visualization</vt:lpstr>
      <vt:lpstr>Syntax</vt:lpstr>
      <vt:lpstr>Accessing</vt:lpstr>
      <vt:lpstr>Accessing</vt:lpstr>
      <vt:lpstr>Loops</vt:lpstr>
      <vt:lpstr>Functions</vt:lpstr>
      <vt:lpstr>Loops</vt:lpstr>
      <vt:lpstr>Example</vt:lpstr>
      <vt:lpstr>Find average</vt:lpstr>
      <vt:lpstr>Counting #s</vt:lpstr>
      <vt:lpstr>Problems</vt:lpstr>
      <vt:lpstr>Review</vt:lpstr>
    </vt:vector>
  </TitlesOfParts>
  <Company>Radford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ITEC 109</dc:title>
  <dc:creator>Andrew Ray</dc:creator>
  <cp:lastModifiedBy>Academic  Technologies</cp:lastModifiedBy>
  <cp:revision>20</cp:revision>
  <dcterms:created xsi:type="dcterms:W3CDTF">2010-11-02T19:27:18Z</dcterms:created>
  <dcterms:modified xsi:type="dcterms:W3CDTF">2011-10-24T14:08:58Z</dcterms:modified>
</cp:coreProperties>
</file>