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3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RUpagehdmts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"/>
            <a:ext cx="6908800" cy="68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81000" y="1676400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6551612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41BE-5872-1B49-96CF-AC420D19E090}" type="datetimeFigureOut">
              <a:rPr lang="en-US" smtClean="0"/>
              <a:pPr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7B27-494F-364C-8D12-25283B43F3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41BE-5872-1B49-96CF-AC420D19E090}" type="datetimeFigureOut">
              <a:rPr lang="en-US" smtClean="0"/>
              <a:pPr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7B27-494F-364C-8D12-25283B43F3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2438400" cy="868362"/>
          </a:xfrm>
        </p:spPr>
        <p:txBody>
          <a:bodyPr>
            <a:normAutofit/>
          </a:bodyPr>
          <a:lstStyle>
            <a:lvl1pPr>
              <a:defRPr sz="3600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800000"/>
              </a:buClr>
              <a:defRPr>
                <a:latin typeface="Gill Sans"/>
                <a:cs typeface="Gill Sans"/>
              </a:defRPr>
            </a:lvl1pPr>
            <a:lvl2pPr>
              <a:buClr>
                <a:srgbClr val="FF6600"/>
              </a:buClr>
              <a:defRPr>
                <a:latin typeface="Gill Sans"/>
                <a:cs typeface="Gill Sans"/>
              </a:defRPr>
            </a:lvl2pPr>
            <a:lvl3pPr>
              <a:buClr>
                <a:srgbClr val="800000"/>
              </a:buClr>
              <a:defRPr>
                <a:latin typeface="Gill Sans"/>
                <a:cs typeface="Gill Sans"/>
              </a:defRPr>
            </a:lvl3pPr>
            <a:lvl4pPr>
              <a:buClr>
                <a:srgbClr val="FF6600"/>
              </a:buClr>
              <a:defRPr>
                <a:latin typeface="Gill Sans"/>
                <a:cs typeface="Gill Sans"/>
              </a:defRPr>
            </a:lvl4pPr>
            <a:lvl5pPr>
              <a:buClr>
                <a:srgbClr val="800000"/>
              </a:buClr>
              <a:defRPr>
                <a:latin typeface="Gill Sans"/>
                <a:cs typeface="Gill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457200" y="6246812"/>
            <a:ext cx="2590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2109787" y="3862388"/>
            <a:ext cx="4525962" cy="1586"/>
          </a:xfrm>
          <a:prstGeom prst="line">
            <a:avLst/>
          </a:prstGeom>
          <a:ln w="12700" cap="flat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624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Ways</a:t>
            </a:r>
            <a:r>
              <a:rPr lang="en-US" baseline="0" dirty="0" smtClean="0">
                <a:latin typeface="Gill Sans"/>
                <a:cs typeface="Gill Sans"/>
              </a:rPr>
              <a:t> to use lists</a:t>
            </a:r>
            <a:endParaRPr lang="en-US" dirty="0">
              <a:latin typeface="Gill Sans"/>
              <a:cs typeface="Gill San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72534" y="6433066"/>
            <a:ext cx="3693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381000" y="1065212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70366" y="603766"/>
            <a:ext cx="9027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41BE-5872-1B49-96CF-AC420D19E090}" type="datetimeFigureOut">
              <a:rPr lang="en-US" smtClean="0"/>
              <a:pPr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7B27-494F-364C-8D12-25283B43F3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41BE-5872-1B49-96CF-AC420D19E090}" type="datetimeFigureOut">
              <a:rPr lang="en-US" smtClean="0"/>
              <a:pPr/>
              <a:t>10/31/11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7B27-494F-364C-8D12-25283B43F3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41BE-5872-1B49-96CF-AC420D19E090}" type="datetimeFigureOut">
              <a:rPr lang="en-US" smtClean="0"/>
              <a:pPr/>
              <a:t>10/31/11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7B27-494F-364C-8D12-25283B43F3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41BE-5872-1B49-96CF-AC420D19E090}" type="datetimeFigureOut">
              <a:rPr lang="en-US" smtClean="0"/>
              <a:pPr/>
              <a:t>10/31/11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7B27-494F-364C-8D12-25283B43F3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41BE-5872-1B49-96CF-AC420D19E090}" type="datetimeFigureOut">
              <a:rPr lang="en-US" smtClean="0"/>
              <a:pPr/>
              <a:t>10/31/11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7B27-494F-364C-8D12-25283B43F3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41BE-5872-1B49-96CF-AC420D19E090}" type="datetimeFigureOut">
              <a:rPr lang="en-US" smtClean="0"/>
              <a:pPr/>
              <a:t>10/31/11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7B27-494F-364C-8D12-25283B43F3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741BE-5872-1B49-96CF-AC420D19E090}" type="datetimeFigureOut">
              <a:rPr lang="en-US" smtClean="0"/>
              <a:pPr/>
              <a:t>10/31/11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7B27-494F-364C-8D12-25283B43F3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741BE-5872-1B49-96CF-AC420D19E090}" type="datetimeFigureOut">
              <a:rPr lang="en-US" smtClean="0"/>
              <a:pPr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37B27-494F-364C-8D12-25283B43F3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ITEC 109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22</a:t>
            </a:r>
            <a:endParaRPr lang="en-US" dirty="0" smtClean="0"/>
          </a:p>
          <a:p>
            <a:r>
              <a:rPr lang="en-US" dirty="0" smtClean="0"/>
              <a:t>Ways to use lists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71202" y="2952712"/>
            <a:ext cx="3527882" cy="89015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187462" y="3392363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1665083" y="3392364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2142704" y="3392363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642035" y="3392363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3076236" y="3392363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434452" y="3392363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825233" y="3392365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04906" y="3842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27088" y="3842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181148" y="38428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635208" y="38428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92541" y="3842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526742" y="38428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919803" y="38428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75739" y="38428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37471" y="33000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727088" y="33000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181148" y="33000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701350" y="33000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155410" y="33000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572442" y="33000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919803" y="33000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rot="16200000" flipH="1">
            <a:off x="1166315" y="2230253"/>
            <a:ext cx="1194112" cy="2508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171202" y="1421957"/>
            <a:ext cx="1376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 2 here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807732" y="2653759"/>
            <a:ext cx="4336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is the algorithm that</a:t>
            </a:r>
          </a:p>
          <a:p>
            <a:r>
              <a:rPr lang="en-US" dirty="0" smtClean="0"/>
              <a:t>you would use to move the numbers around</a:t>
            </a:r>
            <a:endParaRPr lang="en-US" dirty="0"/>
          </a:p>
        </p:txBody>
      </p:sp>
      <p:sp>
        <p:nvSpPr>
          <p:cNvPr id="34" name="Freeform 33"/>
          <p:cNvSpPr/>
          <p:nvPr/>
        </p:nvSpPr>
        <p:spPr>
          <a:xfrm>
            <a:off x="4056358" y="2578197"/>
            <a:ext cx="521041" cy="374517"/>
          </a:xfrm>
          <a:custGeom>
            <a:avLst/>
            <a:gdLst>
              <a:gd name="connsiteX0" fmla="*/ 0 w 521041"/>
              <a:gd name="connsiteY0" fmla="*/ 374517 h 374517"/>
              <a:gd name="connsiteX1" fmla="*/ 271375 w 521041"/>
              <a:gd name="connsiteY1" fmla="*/ 5428 h 374517"/>
              <a:gd name="connsiteX2" fmla="*/ 521041 w 521041"/>
              <a:gd name="connsiteY2" fmla="*/ 341950 h 374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1041" h="374517">
                <a:moveTo>
                  <a:pt x="0" y="374517"/>
                </a:moveTo>
                <a:cubicBezTo>
                  <a:pt x="92267" y="192686"/>
                  <a:pt x="184535" y="10856"/>
                  <a:pt x="271375" y="5428"/>
                </a:cubicBezTo>
                <a:cubicBezTo>
                  <a:pt x="358215" y="0"/>
                  <a:pt x="521041" y="341950"/>
                  <a:pt x="521041" y="341950"/>
                </a:cubicBezTo>
              </a:path>
            </a:pathLst>
          </a:cu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3680719" y="2578197"/>
            <a:ext cx="295366" cy="374517"/>
          </a:xfrm>
          <a:custGeom>
            <a:avLst/>
            <a:gdLst>
              <a:gd name="connsiteX0" fmla="*/ 0 w 521041"/>
              <a:gd name="connsiteY0" fmla="*/ 374517 h 374517"/>
              <a:gd name="connsiteX1" fmla="*/ 271375 w 521041"/>
              <a:gd name="connsiteY1" fmla="*/ 5428 h 374517"/>
              <a:gd name="connsiteX2" fmla="*/ 521041 w 521041"/>
              <a:gd name="connsiteY2" fmla="*/ 341950 h 374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1041" h="374517">
                <a:moveTo>
                  <a:pt x="0" y="374517"/>
                </a:moveTo>
                <a:cubicBezTo>
                  <a:pt x="92267" y="192686"/>
                  <a:pt x="184535" y="10856"/>
                  <a:pt x="271375" y="5428"/>
                </a:cubicBezTo>
                <a:cubicBezTo>
                  <a:pt x="358215" y="0"/>
                  <a:pt x="521041" y="341950"/>
                  <a:pt x="521041" y="341950"/>
                </a:cubicBezTo>
              </a:path>
            </a:pathLst>
          </a:cu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487525" y="2543338"/>
            <a:ext cx="295366" cy="374517"/>
          </a:xfrm>
          <a:custGeom>
            <a:avLst/>
            <a:gdLst>
              <a:gd name="connsiteX0" fmla="*/ 0 w 521041"/>
              <a:gd name="connsiteY0" fmla="*/ 374517 h 374517"/>
              <a:gd name="connsiteX1" fmla="*/ 271375 w 521041"/>
              <a:gd name="connsiteY1" fmla="*/ 5428 h 374517"/>
              <a:gd name="connsiteX2" fmla="*/ 521041 w 521041"/>
              <a:gd name="connsiteY2" fmla="*/ 341950 h 374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1041" h="374517">
                <a:moveTo>
                  <a:pt x="0" y="374517"/>
                </a:moveTo>
                <a:cubicBezTo>
                  <a:pt x="92267" y="192686"/>
                  <a:pt x="184535" y="10856"/>
                  <a:pt x="271375" y="5428"/>
                </a:cubicBezTo>
                <a:cubicBezTo>
                  <a:pt x="358215" y="0"/>
                  <a:pt x="521041" y="341950"/>
                  <a:pt x="521041" y="341950"/>
                </a:cubicBezTo>
              </a:path>
            </a:pathLst>
          </a:cu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2936868" y="2543338"/>
            <a:ext cx="295366" cy="374517"/>
          </a:xfrm>
          <a:custGeom>
            <a:avLst/>
            <a:gdLst>
              <a:gd name="connsiteX0" fmla="*/ 0 w 521041"/>
              <a:gd name="connsiteY0" fmla="*/ 374517 h 374517"/>
              <a:gd name="connsiteX1" fmla="*/ 271375 w 521041"/>
              <a:gd name="connsiteY1" fmla="*/ 5428 h 374517"/>
              <a:gd name="connsiteX2" fmla="*/ 521041 w 521041"/>
              <a:gd name="connsiteY2" fmla="*/ 341950 h 374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1041" h="374517">
                <a:moveTo>
                  <a:pt x="0" y="374517"/>
                </a:moveTo>
                <a:cubicBezTo>
                  <a:pt x="92267" y="192686"/>
                  <a:pt x="184535" y="10856"/>
                  <a:pt x="271375" y="5428"/>
                </a:cubicBezTo>
                <a:cubicBezTo>
                  <a:pt x="358215" y="0"/>
                  <a:pt x="521041" y="341950"/>
                  <a:pt x="521041" y="341950"/>
                </a:cubicBezTo>
              </a:path>
            </a:pathLst>
          </a:cu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3309387" y="2543338"/>
            <a:ext cx="295366" cy="374517"/>
          </a:xfrm>
          <a:custGeom>
            <a:avLst/>
            <a:gdLst>
              <a:gd name="connsiteX0" fmla="*/ 0 w 521041"/>
              <a:gd name="connsiteY0" fmla="*/ 374517 h 374517"/>
              <a:gd name="connsiteX1" fmla="*/ 271375 w 521041"/>
              <a:gd name="connsiteY1" fmla="*/ 5428 h 374517"/>
              <a:gd name="connsiteX2" fmla="*/ 521041 w 521041"/>
              <a:gd name="connsiteY2" fmla="*/ 341950 h 374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1041" h="374517">
                <a:moveTo>
                  <a:pt x="0" y="374517"/>
                </a:moveTo>
                <a:cubicBezTo>
                  <a:pt x="92267" y="192686"/>
                  <a:pt x="184535" y="10856"/>
                  <a:pt x="271375" y="5428"/>
                </a:cubicBezTo>
                <a:cubicBezTo>
                  <a:pt x="358215" y="0"/>
                  <a:pt x="521041" y="341950"/>
                  <a:pt x="521041" y="341950"/>
                </a:cubicBezTo>
              </a:path>
            </a:pathLst>
          </a:cu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1967906" y="2543338"/>
            <a:ext cx="295366" cy="374517"/>
          </a:xfrm>
          <a:custGeom>
            <a:avLst/>
            <a:gdLst>
              <a:gd name="connsiteX0" fmla="*/ 0 w 521041"/>
              <a:gd name="connsiteY0" fmla="*/ 374517 h 374517"/>
              <a:gd name="connsiteX1" fmla="*/ 271375 w 521041"/>
              <a:gd name="connsiteY1" fmla="*/ 5428 h 374517"/>
              <a:gd name="connsiteX2" fmla="*/ 521041 w 521041"/>
              <a:gd name="connsiteY2" fmla="*/ 341950 h 374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1041" h="374517">
                <a:moveTo>
                  <a:pt x="0" y="374517"/>
                </a:moveTo>
                <a:cubicBezTo>
                  <a:pt x="92267" y="192686"/>
                  <a:pt x="184535" y="10856"/>
                  <a:pt x="271375" y="5428"/>
                </a:cubicBezTo>
                <a:cubicBezTo>
                  <a:pt x="358215" y="0"/>
                  <a:pt x="521041" y="341950"/>
                  <a:pt x="521041" y="341950"/>
                </a:cubicBezTo>
              </a:path>
            </a:pathLst>
          </a:cu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40982" y="1161296"/>
            <a:ext cx="3527882" cy="89015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2657242" y="1600947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3134863" y="1600948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3612484" y="1600947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4111815" y="1600947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4546016" y="1600947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4904232" y="1600947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5295013" y="1600949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74686" y="205145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196868" y="205145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50928" y="205145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04988" y="205145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62321" y="205145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996522" y="205145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389583" y="205145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745519" y="205145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07251" y="150867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196868" y="150867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50928" y="150867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171130" y="150867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625190" y="150867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042222" y="150867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389583" y="150867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040927" y="2651296"/>
            <a:ext cx="60025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slotToInsert</a:t>
            </a:r>
            <a:r>
              <a:rPr lang="en-US" dirty="0" smtClean="0">
                <a:latin typeface="Courier New"/>
                <a:cs typeface="Courier New"/>
              </a:rPr>
              <a:t> = 1;</a:t>
            </a:r>
          </a:p>
          <a:p>
            <a:r>
              <a:rPr lang="en-US" dirty="0" smtClean="0">
                <a:latin typeface="Courier New"/>
                <a:cs typeface="Courier New"/>
              </a:rPr>
              <a:t>for 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in </a:t>
            </a:r>
            <a:r>
              <a:rPr lang="en-US" dirty="0" err="1" smtClean="0">
                <a:latin typeface="Courier New"/>
                <a:cs typeface="Courier New"/>
              </a:rPr>
              <a:t>range(capacity</a:t>
            </a:r>
            <a:r>
              <a:rPr lang="en-US" dirty="0" smtClean="0">
                <a:latin typeface="Courier New"/>
                <a:cs typeface="Courier New"/>
              </a:rPr>
              <a:t>, slotToInsert,-1):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array[i</a:t>
            </a:r>
            <a:r>
              <a:rPr lang="en-US" dirty="0" smtClean="0">
                <a:latin typeface="Courier New"/>
                <a:cs typeface="Courier New"/>
              </a:rPr>
              <a:t>] = array[i-1];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array[slotToInsert</a:t>
            </a:r>
            <a:r>
              <a:rPr lang="en-US" dirty="0" smtClean="0">
                <a:latin typeface="Courier New"/>
                <a:cs typeface="Courier New"/>
              </a:rPr>
              <a:t>]=2;</a:t>
            </a:r>
          </a:p>
          <a:p>
            <a:r>
              <a:rPr lang="en-US" dirty="0" smtClean="0">
                <a:latin typeface="Courier New"/>
                <a:cs typeface="Courier New"/>
              </a:rPr>
              <a:t>capacity=capacity+1;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676411" y="4620192"/>
            <a:ext cx="3527882" cy="89015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rot="5400000">
            <a:off x="2692671" y="5059843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3170292" y="5059844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3647913" y="5059843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4147244" y="5059843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4581445" y="5059843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939661" y="5059843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5330442" y="5059845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710115" y="551034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232297" y="551034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686357" y="551035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140417" y="551035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597750" y="551034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031951" y="551035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425012" y="551035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780948" y="551035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742680" y="496757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686357" y="496757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4171130" y="496757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625190" y="496757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042222" y="496757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390167" y="496757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867204" y="496757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 rot="5400000">
            <a:off x="5904299" y="1020762"/>
            <a:ext cx="28258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591334" y="520945"/>
            <a:ext cx="955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capacity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3232297" y="495635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55" name="Straight Arrow Connector 54"/>
          <p:cNvCxnSpPr/>
          <p:nvPr/>
        </p:nvCxnSpPr>
        <p:spPr>
          <a:xfrm rot="5400000">
            <a:off x="6395573" y="4490265"/>
            <a:ext cx="28258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082608" y="3990448"/>
            <a:ext cx="955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capacity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 of sorted values (test scores)</a:t>
            </a:r>
          </a:p>
          <a:p>
            <a:r>
              <a:rPr lang="en-US" dirty="0" smtClean="0"/>
              <a:t>Need to find a cutoff point (70)</a:t>
            </a:r>
          </a:p>
          <a:p>
            <a:r>
              <a:rPr lang="en-US" dirty="0" smtClean="0"/>
              <a:t>How many people are on each side?</a:t>
            </a:r>
          </a:p>
          <a:p>
            <a:r>
              <a:rPr lang="en-US" dirty="0" smtClean="0"/>
              <a:t>What is the average of each side?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87734" y="499356"/>
            <a:ext cx="2110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Modified tombstone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an array of salaries for company</a:t>
            </a:r>
          </a:p>
          <a:p>
            <a:r>
              <a:rPr lang="en-US" dirty="0" smtClean="0"/>
              <a:t>Need to figure out how many are making</a:t>
            </a:r>
          </a:p>
          <a:p>
            <a:pPr lvl="1"/>
            <a:r>
              <a:rPr lang="en-US" dirty="0" smtClean="0"/>
              <a:t>&lt;5k (Temp workers)</a:t>
            </a:r>
          </a:p>
          <a:p>
            <a:pPr lvl="1"/>
            <a:r>
              <a:rPr lang="en-US" dirty="0" smtClean="0"/>
              <a:t>Between 5-20k</a:t>
            </a:r>
          </a:p>
          <a:p>
            <a:pPr lvl="1"/>
            <a:r>
              <a:rPr lang="en-US" dirty="0" smtClean="0"/>
              <a:t>Between 20-40k</a:t>
            </a:r>
          </a:p>
          <a:p>
            <a:pPr lvl="1"/>
            <a:r>
              <a:rPr lang="en-US" dirty="0" smtClean="0"/>
              <a:t>Between 40-100k</a:t>
            </a:r>
          </a:p>
          <a:p>
            <a:pPr lvl="1"/>
            <a:r>
              <a:rPr lang="en-US" dirty="0" smtClean="0"/>
              <a:t>Greater than or equal to 100k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Visualization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state variables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5838" y="3137257"/>
            <a:ext cx="3527882" cy="89015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852098" y="3576908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1329719" y="3576909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1807340" y="3576908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306671" y="3576908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2740872" y="3576908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099088" y="3576908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489869" y="3576910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1678684" y="3044987"/>
            <a:ext cx="182957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60948" y="2550936"/>
            <a:ext cx="638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&lt;20k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2641725" y="2990708"/>
            <a:ext cx="20760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538487" y="2550936"/>
            <a:ext cx="52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40k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 rot="5400000">
            <a:off x="3824923" y="3023276"/>
            <a:ext cx="20760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620083" y="2518368"/>
            <a:ext cx="640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100k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537961" y="0"/>
            <a:ext cx="26060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Similar to marking a piece</a:t>
            </a:r>
          </a:p>
          <a:p>
            <a:r>
              <a:rPr lang="en-US" dirty="0" smtClean="0"/>
              <a:t>of wood before cutting it.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702306" y="1230868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Similar to substring calls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Parallel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Storing multiple related values together</a:t>
            </a:r>
          </a:p>
          <a:p>
            <a:r>
              <a:rPr lang="en-US" dirty="0" smtClean="0"/>
              <a:t>One array can’t do it</a:t>
            </a:r>
          </a:p>
          <a:p>
            <a:r>
              <a:rPr lang="en-US" dirty="0" smtClean="0"/>
              <a:t>Many arrays can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87500" y="37592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First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Last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Account Balance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John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Alpha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1337.00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Parallel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arrays</a:t>
            </a:r>
          </a:p>
          <a:p>
            <a:r>
              <a:rPr lang="en-US" dirty="0" smtClean="0"/>
              <a:t>One index used to get related values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232" y="3094527"/>
            <a:ext cx="835746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a</a:t>
            </a:r>
            <a:r>
              <a:rPr lang="en-US" dirty="0" smtClean="0">
                <a:latin typeface="Courier New"/>
                <a:cs typeface="Courier New"/>
              </a:rPr>
              <a:t>ccount=[];</a:t>
            </a:r>
          </a:p>
          <a:p>
            <a:r>
              <a:rPr lang="en-US" dirty="0">
                <a:latin typeface="Courier New"/>
                <a:cs typeface="Courier New"/>
              </a:rPr>
              <a:t>f</a:t>
            </a:r>
            <a:r>
              <a:rPr lang="en-US" dirty="0" smtClean="0">
                <a:latin typeface="Courier New"/>
                <a:cs typeface="Courier New"/>
              </a:rPr>
              <a:t>irst=[];</a:t>
            </a:r>
          </a:p>
          <a:p>
            <a:r>
              <a:rPr lang="en-US" dirty="0" smtClean="0">
                <a:latin typeface="Courier New"/>
                <a:cs typeface="Courier New"/>
              </a:rPr>
              <a:t>last=[];</a:t>
            </a:r>
          </a:p>
          <a:p>
            <a:r>
              <a:rPr lang="en-US" dirty="0" smtClean="0">
                <a:latin typeface="Courier New"/>
                <a:cs typeface="Courier New"/>
              </a:rPr>
              <a:t>//Code to create and initialize the arrays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userToPrint</a:t>
            </a:r>
            <a:r>
              <a:rPr lang="en-US" dirty="0" smtClean="0">
                <a:latin typeface="Courier New"/>
                <a:cs typeface="Courier New"/>
              </a:rPr>
              <a:t>=</a:t>
            </a:r>
            <a:r>
              <a:rPr lang="en-US" dirty="0" err="1" smtClean="0">
                <a:latin typeface="Courier New"/>
                <a:cs typeface="Courier New"/>
              </a:rPr>
              <a:t>int(raw_input</a:t>
            </a:r>
            <a:r>
              <a:rPr lang="en-US" dirty="0" smtClean="0">
                <a:latin typeface="Courier New"/>
                <a:cs typeface="Courier New"/>
              </a:rPr>
              <a:t>());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printNow(first[userToPrint</a:t>
            </a:r>
            <a:r>
              <a:rPr lang="en-US" dirty="0" smtClean="0">
                <a:latin typeface="Courier New"/>
                <a:cs typeface="Courier New"/>
              </a:rPr>
              <a:t>] + “ “ + </a:t>
            </a:r>
            <a:r>
              <a:rPr lang="en-US" dirty="0" err="1" smtClean="0">
                <a:latin typeface="Courier New"/>
                <a:cs typeface="Courier New"/>
              </a:rPr>
              <a:t>last[userToPrint</a:t>
            </a:r>
            <a:r>
              <a:rPr lang="en-US" smtClean="0">
                <a:latin typeface="Courier New"/>
                <a:cs typeface="Courier New"/>
              </a:rPr>
              <a:t>]))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printNow(“Account</a:t>
            </a:r>
            <a:r>
              <a:rPr lang="en-US" dirty="0" smtClean="0">
                <a:latin typeface="Courier New"/>
                <a:cs typeface="Courier New"/>
              </a:rPr>
              <a:t> Balance:  “ + </a:t>
            </a:r>
            <a:r>
              <a:rPr lang="en-US" dirty="0" err="1" smtClean="0">
                <a:latin typeface="Courier New"/>
                <a:cs typeface="Courier New"/>
              </a:rPr>
              <a:t>str(account[userToPrint</a:t>
            </a:r>
            <a:r>
              <a:rPr lang="en-US" dirty="0" smtClean="0">
                <a:latin typeface="Courier New"/>
                <a:cs typeface="Courier New"/>
              </a:rPr>
              <a:t>]));</a:t>
            </a:r>
          </a:p>
          <a:p>
            <a:endParaRPr lang="en-US" dirty="0" smtClean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Adding and removing values from parallel arrays</a:t>
            </a:r>
          </a:p>
          <a:p>
            <a:pPr lvl="1"/>
            <a:r>
              <a:rPr lang="en-US" dirty="0" smtClean="0"/>
              <a:t>Stock data (symbol, high, low, current)</a:t>
            </a:r>
          </a:p>
          <a:p>
            <a:r>
              <a:rPr lang="en-US" dirty="0" smtClean="0"/>
              <a:t>How do you add?</a:t>
            </a:r>
          </a:p>
          <a:p>
            <a:r>
              <a:rPr lang="en-US" dirty="0" smtClean="0"/>
              <a:t>How do you remove?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 usage</a:t>
            </a:r>
          </a:p>
          <a:p>
            <a:pPr lvl="1"/>
            <a:r>
              <a:rPr lang="en-US" dirty="0" smtClean="0"/>
              <a:t>Swap / Insert</a:t>
            </a:r>
          </a:p>
          <a:p>
            <a:r>
              <a:rPr lang="en-US" dirty="0" smtClean="0"/>
              <a:t>Marking</a:t>
            </a:r>
          </a:p>
          <a:p>
            <a:r>
              <a:rPr lang="en-US" dirty="0" smtClean="0"/>
              <a:t>Parallel arrays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</a:p>
          <a:p>
            <a:pPr lvl="1"/>
            <a:r>
              <a:rPr lang="en-US" dirty="0" smtClean="0"/>
              <a:t>Copying / Pass by reference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how to use </a:t>
            </a:r>
            <a:r>
              <a:rPr lang="en-US" dirty="0" smtClean="0"/>
              <a:t>lists / arrays</a:t>
            </a:r>
            <a:endParaRPr lang="en-US" dirty="0" smtClean="0"/>
          </a:p>
          <a:p>
            <a:pPr lvl="1"/>
            <a:r>
              <a:rPr lang="en-US" dirty="0" smtClean="0"/>
              <a:t>Capacity</a:t>
            </a:r>
          </a:p>
          <a:p>
            <a:pPr lvl="1"/>
            <a:r>
              <a:rPr lang="en-US" dirty="0" smtClean="0"/>
              <a:t>Marking / Segmenting</a:t>
            </a:r>
          </a:p>
          <a:p>
            <a:pPr lvl="1"/>
            <a:r>
              <a:rPr lang="en-US" dirty="0" smtClean="0"/>
              <a:t>Parallel </a:t>
            </a:r>
            <a:r>
              <a:rPr lang="en-US" dirty="0" smtClean="0"/>
              <a:t>Lists / Arrays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Fixed size</a:t>
            </a:r>
          </a:p>
          <a:p>
            <a:r>
              <a:rPr lang="en-US" dirty="0" smtClean="0"/>
              <a:t>How can we “tombstone” a particular spot in an array i.e. declare it is dead and all after it is dead as well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5576" y="4244524"/>
            <a:ext cx="5948553" cy="89015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721837" y="4684175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1199458" y="4684176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677079" y="4684175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2176410" y="4684175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2610611" y="4684175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2968827" y="4684175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3359608" y="4684177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46721" y="4537503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Added variable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5838" y="3137257"/>
            <a:ext cx="3527882" cy="89015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852098" y="3576908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1329719" y="3576909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1807340" y="3576908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306671" y="3576908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2740872" y="3576908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099088" y="3576908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489869" y="3576910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84439" y="4756993"/>
            <a:ext cx="1552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tombstone =3;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69542" y="402741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391724" y="402741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45784" y="402741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99844" y="402741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57177" y="402741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191378" y="402741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84439" y="402741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940375" y="402741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3384" y="4571953"/>
            <a:ext cx="1415544" cy="1554210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 rot="16200000" flipV="1">
            <a:off x="2299089" y="4602847"/>
            <a:ext cx="3067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601504" y="2952712"/>
            <a:ext cx="1640531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735718" y="2583380"/>
            <a:ext cx="1506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“Dead places”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518263" y="0"/>
            <a:ext cx="36257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can we do with this?</a:t>
            </a:r>
          </a:p>
          <a:p>
            <a:r>
              <a:rPr lang="en-US" dirty="0" smtClean="0"/>
              <a:t>What do we have to be careful with?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an array, but not fill it with data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0768" y="2713890"/>
            <a:ext cx="4340326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end=0;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array[end</a:t>
            </a:r>
            <a:r>
              <a:rPr lang="en-US" dirty="0" smtClean="0">
                <a:latin typeface="Courier New"/>
                <a:cs typeface="Courier New"/>
              </a:rPr>
              <a:t>] = </a:t>
            </a:r>
            <a:r>
              <a:rPr lang="en-US" dirty="0" err="1" smtClean="0">
                <a:latin typeface="Courier New"/>
                <a:cs typeface="Courier New"/>
              </a:rPr>
              <a:t>int(raw_input</a:t>
            </a:r>
            <a:r>
              <a:rPr lang="en-US" dirty="0" smtClean="0">
                <a:latin typeface="Courier New"/>
                <a:cs typeface="Courier New"/>
              </a:rPr>
              <a:t>());</a:t>
            </a:r>
          </a:p>
          <a:p>
            <a:r>
              <a:rPr lang="en-US" dirty="0" smtClean="0">
                <a:latin typeface="Courier New"/>
                <a:cs typeface="Courier New"/>
              </a:rPr>
              <a:t>end = end +1;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array[end</a:t>
            </a:r>
            <a:r>
              <a:rPr lang="en-US" dirty="0" smtClean="0">
                <a:latin typeface="Courier New"/>
                <a:cs typeface="Courier New"/>
              </a:rPr>
              <a:t>] = </a:t>
            </a:r>
            <a:r>
              <a:rPr lang="en-US" dirty="0" err="1" smtClean="0">
                <a:latin typeface="Courier New"/>
                <a:cs typeface="Courier New"/>
              </a:rPr>
              <a:t>int(raw_input</a:t>
            </a:r>
            <a:r>
              <a:rPr lang="en-US" dirty="0" smtClean="0">
                <a:latin typeface="Courier New"/>
                <a:cs typeface="Courier New"/>
              </a:rPr>
              <a:t>());</a:t>
            </a:r>
          </a:p>
          <a:p>
            <a:r>
              <a:rPr lang="en-US" dirty="0" smtClean="0">
                <a:latin typeface="Courier New"/>
                <a:cs typeface="Courier New"/>
              </a:rPr>
              <a:t>end = end +1;</a:t>
            </a:r>
          </a:p>
          <a:p>
            <a:endParaRPr lang="en-US" dirty="0" smtClean="0">
              <a:latin typeface="Courier New"/>
              <a:cs typeface="Courier New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20482" y="2713890"/>
            <a:ext cx="765914" cy="218196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20482" y="3203978"/>
            <a:ext cx="76591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20482" y="4253792"/>
            <a:ext cx="76591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14352" y="27138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14352" y="354488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515922" y="435271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792425" y="2713890"/>
            <a:ext cx="765914" cy="218196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792425" y="3203978"/>
            <a:ext cx="76591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792425" y="4253792"/>
            <a:ext cx="76591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86295" y="27138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786295" y="354488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787865" y="435271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10800000" flipV="1">
            <a:off x="5817583" y="2941855"/>
            <a:ext cx="434911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252494" y="2713890"/>
            <a:ext cx="539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End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rot="10800000" flipV="1">
            <a:off x="8087955" y="3772852"/>
            <a:ext cx="434911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522866" y="3544887"/>
            <a:ext cx="539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968925" y="2757190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44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57200" y="4352716"/>
            <a:ext cx="32752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do you make sure you don’t</a:t>
            </a:r>
          </a:p>
          <a:p>
            <a:r>
              <a:rPr lang="en-US" dirty="0" smtClean="0"/>
              <a:t>overfill the capacity of the array?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function that will set a value in an array and update where the capacity is or return -1 if you try to insert into the end of the array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one value </a:t>
            </a:r>
            <a:r>
              <a:rPr lang="en-US" dirty="0" err="1" smtClean="0"/>
              <a:t>w</a:t>
            </a:r>
            <a:r>
              <a:rPr lang="en-US" dirty="0" smtClean="0"/>
              <a:t>/ another and vice versa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71202" y="2952712"/>
            <a:ext cx="3527882" cy="89015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187462" y="3392363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1665083" y="3392364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2142704" y="3392363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642035" y="3392363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3076236" y="3392363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434452" y="3392363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825233" y="3392365"/>
            <a:ext cx="890156" cy="10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04906" y="3842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27088" y="3842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181148" y="38428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635208" y="38428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92541" y="3842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526742" y="38428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919803" y="38428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75739" y="38428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237471" y="33000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727088" y="33000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181148" y="33000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701350" y="33000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155410" y="33000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572442" y="33000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919803" y="330009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297878" y="3300090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5" name="Freeform 34"/>
          <p:cNvSpPr/>
          <p:nvPr/>
        </p:nvSpPr>
        <p:spPr>
          <a:xfrm>
            <a:off x="1812789" y="2491351"/>
            <a:ext cx="521041" cy="374517"/>
          </a:xfrm>
          <a:custGeom>
            <a:avLst/>
            <a:gdLst>
              <a:gd name="connsiteX0" fmla="*/ 0 w 521041"/>
              <a:gd name="connsiteY0" fmla="*/ 374517 h 374517"/>
              <a:gd name="connsiteX1" fmla="*/ 271375 w 521041"/>
              <a:gd name="connsiteY1" fmla="*/ 5428 h 374517"/>
              <a:gd name="connsiteX2" fmla="*/ 521041 w 521041"/>
              <a:gd name="connsiteY2" fmla="*/ 341950 h 374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1041" h="374517">
                <a:moveTo>
                  <a:pt x="0" y="374517"/>
                </a:moveTo>
                <a:cubicBezTo>
                  <a:pt x="92267" y="192686"/>
                  <a:pt x="184535" y="10856"/>
                  <a:pt x="271375" y="5428"/>
                </a:cubicBezTo>
                <a:cubicBezTo>
                  <a:pt x="358215" y="0"/>
                  <a:pt x="521041" y="341950"/>
                  <a:pt x="521041" y="341950"/>
                </a:cubicBezTo>
              </a:path>
            </a:pathLst>
          </a:cu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swap the values stored in variables </a:t>
            </a:r>
            <a:r>
              <a:rPr lang="en-US" dirty="0" err="1" smtClean="0"/>
              <a:t>x,y</a:t>
            </a:r>
            <a:r>
              <a:rPr lang="en-US" dirty="0" smtClean="0"/>
              <a:t> in this scenario?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different than the array scenario?</a:t>
            </a:r>
          </a:p>
          <a:p>
            <a:r>
              <a:rPr lang="en-US" dirty="0" smtClean="0"/>
              <a:t>How do we swap values in an array?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2844157"/>
            <a:ext cx="7387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=5;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y</a:t>
            </a:r>
            <a:r>
              <a:rPr lang="en-US" dirty="0" smtClean="0">
                <a:latin typeface="Courier New"/>
                <a:cs typeface="Courier New"/>
              </a:rPr>
              <a:t>=4;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U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RUTemplate2.potx</Template>
  <TotalTime>239</TotalTime>
  <Words>600</Words>
  <Application>Microsoft Macintosh PowerPoint</Application>
  <PresentationFormat>On-screen Show (4:3)</PresentationFormat>
  <Paragraphs>191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RUTemplate2</vt:lpstr>
      <vt:lpstr>ITEC 109</vt:lpstr>
      <vt:lpstr>Review</vt:lpstr>
      <vt:lpstr>Objectives</vt:lpstr>
      <vt:lpstr>Arrays</vt:lpstr>
      <vt:lpstr>Solution</vt:lpstr>
      <vt:lpstr>Capacity</vt:lpstr>
      <vt:lpstr>Example</vt:lpstr>
      <vt:lpstr>Swapping</vt:lpstr>
      <vt:lpstr>Method</vt:lpstr>
      <vt:lpstr>Inserting</vt:lpstr>
      <vt:lpstr>Code</vt:lpstr>
      <vt:lpstr>Marking</vt:lpstr>
      <vt:lpstr>Marketing</vt:lpstr>
      <vt:lpstr>Visualization</vt:lpstr>
      <vt:lpstr>Parallel Arrays</vt:lpstr>
      <vt:lpstr>Parallel Arrays</vt:lpstr>
      <vt:lpstr>Issues</vt:lpstr>
      <vt:lpstr>Review</vt:lpstr>
    </vt:vector>
  </TitlesOfParts>
  <Company>Radford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109</dc:title>
  <dc:creator>Andrew Ray</dc:creator>
  <cp:lastModifiedBy>Academic  Technologies</cp:lastModifiedBy>
  <cp:revision>9</cp:revision>
  <dcterms:created xsi:type="dcterms:W3CDTF">2010-11-10T15:53:08Z</dcterms:created>
  <dcterms:modified xsi:type="dcterms:W3CDTF">2011-10-31T17:48:48Z</dcterms:modified>
</cp:coreProperties>
</file>