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70" r:id="rId10"/>
    <p:sldId id="271" r:id="rId11"/>
    <p:sldId id="272" r:id="rId12"/>
    <p:sldId id="284" r:id="rId13"/>
    <p:sldId id="277" r:id="rId14"/>
    <p:sldId id="278" r:id="rId15"/>
    <p:sldId id="279" r:id="rId16"/>
    <p:sldId id="280" r:id="rId17"/>
    <p:sldId id="285" r:id="rId18"/>
    <p:sldId id="273" r:id="rId19"/>
    <p:sldId id="274" r:id="rId20"/>
    <p:sldId id="275" r:id="rId21"/>
    <p:sldId id="282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Sound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2D90-531E-2448-B430-0C781938A976}" type="datetimeFigureOut">
              <a:rPr lang="en-US" smtClean="0"/>
              <a:pPr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F94B1-7B87-0848-95D3-66A92A5D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25</a:t>
            </a:r>
          </a:p>
          <a:p>
            <a:r>
              <a:rPr lang="en-US" dirty="0" smtClean="0"/>
              <a:t>Sound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255218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note is mapped to a specific frequency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Multiply by the 12</a:t>
            </a:r>
            <a:r>
              <a:rPr lang="en-US" baseline="30000" dirty="0" smtClean="0"/>
              <a:t>th</a:t>
            </a:r>
            <a:r>
              <a:rPr lang="en-US" dirty="0" smtClean="0"/>
              <a:t> root of 2 to </a:t>
            </a:r>
            <a:r>
              <a:rPr lang="en-US" dirty="0" err="1" smtClean="0"/>
              <a:t>goto</a:t>
            </a:r>
            <a:r>
              <a:rPr lang="en-US" dirty="0" smtClean="0"/>
              <a:t> the next note</a:t>
            </a:r>
          </a:p>
          <a:p>
            <a:pPr lvl="1"/>
            <a:r>
              <a:rPr lang="en-US" dirty="0" smtClean="0"/>
              <a:t>261.626 * 2^(1/12) = 277.183 = C#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351583"/>
            <a:ext cx="2794000" cy="13081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175000" y="3113958"/>
            <a:ext cx="130260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77603" y="29292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261.626 </a:t>
            </a:r>
            <a:r>
              <a:rPr lang="en-US" dirty="0" err="1" smtClean="0"/>
              <a:t>hz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knowing the frequency isn’t enough</a:t>
            </a:r>
          </a:p>
          <a:p>
            <a:pPr lvl="1"/>
            <a:r>
              <a:rPr lang="en-US" dirty="0" smtClean="0"/>
              <a:t>Compression / rarefaction</a:t>
            </a:r>
          </a:p>
          <a:p>
            <a:r>
              <a:rPr lang="en-US" dirty="0" smtClean="0"/>
              <a:t>Need to generate a wave</a:t>
            </a:r>
          </a:p>
          <a:p>
            <a:pPr lvl="1"/>
            <a:r>
              <a:rPr lang="en-US" dirty="0" smtClean="0"/>
              <a:t>Sound different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512" y="3966320"/>
            <a:ext cx="3716488" cy="2891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tie in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61853" y="2375780"/>
            <a:ext cx="1237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1675375" y="2799730"/>
            <a:ext cx="84631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99325" y="3223680"/>
            <a:ext cx="1063363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61448" y="4765834"/>
            <a:ext cx="3527882" cy="8901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777708" y="520548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255329" y="5205486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732950" y="520548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232281" y="520548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666482" y="520548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024698" y="520548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415479" y="5205487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95152" y="56559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317334" y="56559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71394" y="565599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25454" y="565599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682787" y="56559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16988" y="565599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510049" y="565599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865985" y="565599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27717" y="5113212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317334" y="5113212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71394" y="5113212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91596" y="5113212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45656" y="511321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62688" y="511321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10049" y="511321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88124" y="511321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rot="16200000" flipH="1">
            <a:off x="1174219" y="3951547"/>
            <a:ext cx="1194351" cy="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289330" y="2900514"/>
            <a:ext cx="2998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holds the sampled values for the wave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658830" y="4743880"/>
            <a:ext cx="41337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This array is small compared to a regular CD.</a:t>
            </a:r>
          </a:p>
          <a:p>
            <a:endParaRPr lang="en-US" i="1" dirty="0" smtClean="0"/>
          </a:p>
          <a:p>
            <a:r>
              <a:rPr lang="en-US" i="1" dirty="0" smtClean="0"/>
              <a:t>For example, a crumb compared to the 16ft party sub that is an audio CD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both rarefaction and compression</a:t>
            </a:r>
          </a:p>
          <a:p>
            <a:r>
              <a:rPr lang="en-US" dirty="0" smtClean="0"/>
              <a:t>How many array values for the top / bottom</a:t>
            </a:r>
          </a:p>
          <a:p>
            <a:r>
              <a:rPr lang="en-US" dirty="0" smtClean="0"/>
              <a:t>Cycles in a sample (frequency)</a:t>
            </a:r>
          </a:p>
          <a:p>
            <a:r>
              <a:rPr lang="en-US" dirty="0" smtClean="0"/>
              <a:t>Half a cycle on top</a:t>
            </a:r>
          </a:p>
          <a:p>
            <a:r>
              <a:rPr lang="en-US" dirty="0" smtClean="0"/>
              <a:t>Half on bottom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882993" y="4818281"/>
            <a:ext cx="1237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6696515" y="5242231"/>
            <a:ext cx="84631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20465" y="5666181"/>
            <a:ext cx="1063363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5314094" y="4249381"/>
            <a:ext cx="769157" cy="3686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3831" y="3723457"/>
            <a:ext cx="1403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Compression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7501667" y="5951739"/>
            <a:ext cx="34725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47816" y="6126163"/>
            <a:ext cx="125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Rarefaction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3265" y="1154442"/>
            <a:ext cx="5864068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SamplingRate</a:t>
            </a:r>
            <a:r>
              <a:rPr lang="en-US" dirty="0" smtClean="0">
                <a:latin typeface="Courier New"/>
                <a:cs typeface="Courier New"/>
              </a:rPr>
              <a:t> = 22050;</a:t>
            </a:r>
          </a:p>
          <a:p>
            <a:r>
              <a:rPr lang="en-US" dirty="0" smtClean="0">
                <a:latin typeface="Courier New"/>
                <a:cs typeface="Courier New"/>
              </a:rPr>
              <a:t>amp = 4000;</a:t>
            </a:r>
          </a:p>
          <a:p>
            <a:r>
              <a:rPr lang="en-US" dirty="0" smtClean="0">
                <a:latin typeface="Courier New"/>
                <a:cs typeface="Courier New"/>
              </a:rPr>
              <a:t>example = </a:t>
            </a:r>
            <a:r>
              <a:rPr lang="en-US" dirty="0" err="1" smtClean="0">
                <a:latin typeface="Courier New"/>
                <a:cs typeface="Courier New"/>
              </a:rPr>
              <a:t>makeEmptySound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SamplingRate</a:t>
            </a:r>
            <a:r>
              <a:rPr lang="en-US" dirty="0" smtClean="0">
                <a:latin typeface="Courier New"/>
                <a:cs typeface="Courier New"/>
              </a:rPr>
              <a:t>*1);</a:t>
            </a:r>
          </a:p>
          <a:p>
            <a:r>
              <a:rPr lang="en-US" dirty="0" smtClean="0">
                <a:latin typeface="Courier New"/>
                <a:cs typeface="Courier New"/>
              </a:rPr>
              <a:t>interval = 1.0/440;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samplesPerCycle</a:t>
            </a:r>
            <a:r>
              <a:rPr lang="en-US" dirty="0" smtClean="0">
                <a:latin typeface="Courier New"/>
                <a:cs typeface="Courier New"/>
              </a:rPr>
              <a:t> = interval*</a:t>
            </a:r>
            <a:r>
              <a:rPr lang="en-US" dirty="0" err="1" smtClean="0">
                <a:latin typeface="Courier New"/>
                <a:cs typeface="Courier New"/>
              </a:rPr>
              <a:t>SamplingRate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halfCycle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samplesPerCycle</a:t>
            </a:r>
            <a:r>
              <a:rPr lang="en-US" dirty="0" smtClean="0">
                <a:latin typeface="Courier New"/>
                <a:cs typeface="Courier New"/>
              </a:rPr>
              <a:t>/2;</a:t>
            </a:r>
          </a:p>
          <a:p>
            <a:r>
              <a:rPr lang="en-US" dirty="0" smtClean="0">
                <a:latin typeface="Courier New"/>
                <a:cs typeface="Courier New"/>
              </a:rPr>
              <a:t>value=440;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num</a:t>
            </a:r>
            <a:r>
              <a:rPr lang="en-US" dirty="0" smtClean="0">
                <a:latin typeface="Courier New"/>
                <a:cs typeface="Courier New"/>
              </a:rPr>
              <a:t>=1;</a:t>
            </a:r>
          </a:p>
          <a:p>
            <a:r>
              <a:rPr lang="en-US" dirty="0" smtClean="0">
                <a:latin typeface="Courier New"/>
                <a:cs typeface="Courier New"/>
              </a:rPr>
              <a:t>for I in range (0, </a:t>
            </a:r>
            <a:r>
              <a:rPr lang="en-US" dirty="0" err="1" smtClean="0">
                <a:latin typeface="Courier New"/>
                <a:cs typeface="Courier New"/>
              </a:rPr>
              <a:t>example.getLength</a:t>
            </a:r>
            <a:r>
              <a:rPr lang="en-US" dirty="0" smtClean="0">
                <a:latin typeface="Courier New"/>
                <a:cs typeface="Courier New"/>
              </a:rPr>
              <a:t>()):</a:t>
            </a:r>
          </a:p>
          <a:p>
            <a:r>
              <a:rPr lang="en-US" dirty="0" smtClean="0">
                <a:latin typeface="Courier New"/>
                <a:cs typeface="Courier New"/>
              </a:rPr>
              <a:t> 	if (num &gt; </a:t>
            </a:r>
            <a:r>
              <a:rPr lang="en-US" dirty="0" err="1" smtClean="0">
                <a:latin typeface="Courier New"/>
                <a:cs typeface="Courier New"/>
              </a:rPr>
              <a:t>halfCycle</a:t>
            </a:r>
            <a:r>
              <a:rPr lang="en-US" dirty="0" smtClean="0">
                <a:latin typeface="Courier New"/>
                <a:cs typeface="Courier New"/>
              </a:rPr>
              <a:t>):</a:t>
            </a:r>
          </a:p>
          <a:p>
            <a:r>
              <a:rPr lang="en-US" dirty="0" smtClean="0">
                <a:latin typeface="Courier New"/>
                <a:cs typeface="Courier New"/>
              </a:rPr>
              <a:t>		num=0;</a:t>
            </a:r>
          </a:p>
          <a:p>
            <a:r>
              <a:rPr lang="en-US" dirty="0" smtClean="0">
                <a:latin typeface="Courier New"/>
                <a:cs typeface="Courier New"/>
              </a:rPr>
              <a:t>		value=value*-1;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num</a:t>
            </a:r>
            <a:r>
              <a:rPr lang="en-US" dirty="0" smtClean="0">
                <a:latin typeface="Courier New"/>
                <a:cs typeface="Courier New"/>
              </a:rPr>
              <a:t>=num+1;</a:t>
            </a:r>
          </a:p>
          <a:p>
            <a:r>
              <a:rPr lang="en-US" dirty="0" smtClean="0">
                <a:latin typeface="Courier New"/>
                <a:cs typeface="Courier New"/>
              </a:rPr>
              <a:t>	raw = value * amp;</a:t>
            </a:r>
          </a:p>
          <a:p>
            <a:r>
              <a:rPr lang="en-US" dirty="0" smtClean="0">
                <a:latin typeface="Courier New"/>
                <a:cs typeface="Courier New"/>
              </a:rPr>
              <a:t>   	</a:t>
            </a:r>
            <a:r>
              <a:rPr lang="en-US" dirty="0" err="1" smtClean="0">
                <a:latin typeface="Courier New"/>
                <a:cs typeface="Courier New"/>
              </a:rPr>
              <a:t>setSampleValueAt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example,i</a:t>
            </a:r>
            <a:r>
              <a:rPr lang="en-US" dirty="0" smtClean="0">
                <a:latin typeface="Courier New"/>
                <a:cs typeface="Courier New"/>
              </a:rPr>
              <a:t>, raw);</a:t>
            </a:r>
          </a:p>
          <a:p>
            <a:r>
              <a:rPr lang="en-US" dirty="0" smtClean="0">
                <a:latin typeface="Courier New"/>
                <a:cs typeface="Courier New"/>
              </a:rPr>
              <a:t>play(example)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2337" y="0"/>
            <a:ext cx="20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Play A4 for 1 second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Shape analysis</a:t>
            </a:r>
          </a:p>
          <a:p>
            <a:endParaRPr lang="en-US" dirty="0" smtClean="0"/>
          </a:p>
          <a:p>
            <a:r>
              <a:rPr lang="en-US" dirty="0" smtClean="0"/>
              <a:t>Start at amplitude, add increment until half cycle</a:t>
            </a:r>
          </a:p>
          <a:p>
            <a:r>
              <a:rPr lang="en-US" dirty="0" smtClean="0"/>
              <a:t>Decrement for other half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3211724" y="1796959"/>
            <a:ext cx="966144" cy="5726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H="1">
            <a:off x="3754475" y="1826831"/>
            <a:ext cx="966152" cy="51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47585" y="1600196"/>
            <a:ext cx="2144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Starting value</a:t>
            </a:r>
          </a:p>
          <a:p>
            <a:r>
              <a:rPr lang="en-US" dirty="0" smtClean="0"/>
              <a:t>Slowly incrementing</a:t>
            </a:r>
          </a:p>
          <a:p>
            <a:r>
              <a:rPr lang="en-US" dirty="0" smtClean="0"/>
              <a:t>Slowly decrementing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5688"/>
            <a:ext cx="5864068" cy="4801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SamplingRate</a:t>
            </a:r>
            <a:r>
              <a:rPr lang="en-US" dirty="0">
                <a:latin typeface="Courier New"/>
                <a:cs typeface="Courier New"/>
              </a:rPr>
              <a:t> = 22050;</a:t>
            </a:r>
          </a:p>
          <a:p>
            <a:r>
              <a:rPr lang="en-US" dirty="0">
                <a:latin typeface="Courier New"/>
                <a:cs typeface="Courier New"/>
              </a:rPr>
              <a:t>amp = 4000;</a:t>
            </a:r>
          </a:p>
          <a:p>
            <a:r>
              <a:rPr lang="en-US" dirty="0">
                <a:latin typeface="Courier New"/>
                <a:cs typeface="Courier New"/>
              </a:rPr>
              <a:t>example = </a:t>
            </a:r>
            <a:r>
              <a:rPr lang="en-US" dirty="0" err="1">
                <a:latin typeface="Courier New"/>
                <a:cs typeface="Courier New"/>
              </a:rPr>
              <a:t>makeEmptySound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SamplingRate</a:t>
            </a:r>
            <a:r>
              <a:rPr lang="en-US" dirty="0">
                <a:latin typeface="Courier New"/>
                <a:cs typeface="Courier New"/>
              </a:rPr>
              <a:t>*1);</a:t>
            </a:r>
          </a:p>
          <a:p>
            <a:r>
              <a:rPr lang="en-US" dirty="0">
                <a:latin typeface="Courier New"/>
                <a:cs typeface="Courier New"/>
              </a:rPr>
              <a:t>interval = 1.0/440; #What could this be?</a:t>
            </a:r>
          </a:p>
          <a:p>
            <a:r>
              <a:rPr lang="en-US" dirty="0" err="1">
                <a:latin typeface="Courier New"/>
                <a:cs typeface="Courier New"/>
              </a:rPr>
              <a:t>samplesPerCycle</a:t>
            </a:r>
            <a:r>
              <a:rPr lang="en-US" dirty="0">
                <a:latin typeface="Courier New"/>
                <a:cs typeface="Courier New"/>
              </a:rPr>
              <a:t> = interval*</a:t>
            </a:r>
            <a:r>
              <a:rPr lang="en-US" dirty="0" err="1">
                <a:latin typeface="Courier New"/>
                <a:cs typeface="Courier New"/>
              </a:rPr>
              <a:t>SamplingRate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r>
              <a:rPr lang="en-US" dirty="0" err="1">
                <a:latin typeface="Courier New"/>
                <a:cs typeface="Courier New"/>
              </a:rPr>
              <a:t>halfCycle</a:t>
            </a:r>
            <a:r>
              <a:rPr lang="en-US" dirty="0">
                <a:latin typeface="Courier New"/>
                <a:cs typeface="Courier New"/>
              </a:rPr>
              <a:t> = </a:t>
            </a:r>
            <a:r>
              <a:rPr lang="en-US" dirty="0" err="1">
                <a:latin typeface="Courier New"/>
                <a:cs typeface="Courier New"/>
              </a:rPr>
              <a:t>samplesPerCycle</a:t>
            </a:r>
            <a:r>
              <a:rPr lang="en-US" dirty="0">
                <a:latin typeface="Courier New"/>
                <a:cs typeface="Courier New"/>
              </a:rPr>
              <a:t>/2;</a:t>
            </a:r>
          </a:p>
          <a:p>
            <a:r>
              <a:rPr lang="en-US" dirty="0">
                <a:latin typeface="Courier New"/>
                <a:cs typeface="Courier New"/>
              </a:rPr>
              <a:t>value= 440/2.0;</a:t>
            </a:r>
          </a:p>
          <a:p>
            <a:r>
              <a:rPr lang="en-US" dirty="0">
                <a:latin typeface="Courier New"/>
                <a:cs typeface="Courier New"/>
              </a:rPr>
              <a:t>increment = amp / </a:t>
            </a:r>
            <a:r>
              <a:rPr lang="en-US" dirty="0" err="1">
                <a:latin typeface="Courier New"/>
                <a:cs typeface="Courier New"/>
              </a:rPr>
              <a:t>samplesPerCycle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r>
              <a:rPr lang="en-US" dirty="0" err="1">
                <a:latin typeface="Courier New"/>
                <a:cs typeface="Courier New"/>
              </a:rPr>
              <a:t>num</a:t>
            </a:r>
            <a:r>
              <a:rPr lang="en-US" dirty="0">
                <a:latin typeface="Courier New"/>
                <a:cs typeface="Courier New"/>
              </a:rPr>
              <a:t>=1;</a:t>
            </a:r>
          </a:p>
          <a:p>
            <a:r>
              <a:rPr lang="en-US" dirty="0">
                <a:latin typeface="Courier New"/>
                <a:cs typeface="Courier New"/>
              </a:rPr>
              <a:t>for 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>
                <a:latin typeface="Courier New"/>
                <a:cs typeface="Courier New"/>
              </a:rPr>
              <a:t> in range(0, </a:t>
            </a:r>
            <a:r>
              <a:rPr lang="en-US" dirty="0" err="1">
                <a:latin typeface="Courier New"/>
                <a:cs typeface="Courier New"/>
              </a:rPr>
              <a:t>example.getLength</a:t>
            </a:r>
            <a:r>
              <a:rPr lang="en-US" dirty="0">
                <a:latin typeface="Courier New"/>
                <a:cs typeface="Courier New"/>
              </a:rPr>
              <a:t>()):</a:t>
            </a:r>
          </a:p>
          <a:p>
            <a:r>
              <a:rPr lang="en-US" dirty="0">
                <a:latin typeface="Courier New"/>
                <a:cs typeface="Courier New"/>
              </a:rPr>
              <a:t>  if (</a:t>
            </a:r>
            <a:r>
              <a:rPr lang="en-US" dirty="0" err="1">
                <a:latin typeface="Courier New"/>
                <a:cs typeface="Courier New"/>
              </a:rPr>
              <a:t>num</a:t>
            </a:r>
            <a:r>
              <a:rPr lang="en-US" dirty="0">
                <a:latin typeface="Courier New"/>
                <a:cs typeface="Courier New"/>
              </a:rPr>
              <a:t> &gt; </a:t>
            </a:r>
            <a:r>
              <a:rPr lang="en-US" dirty="0" err="1">
                <a:latin typeface="Courier New"/>
                <a:cs typeface="Courier New"/>
              </a:rPr>
              <a:t>halfCycle</a:t>
            </a:r>
            <a:r>
              <a:rPr lang="en-US" dirty="0">
                <a:latin typeface="Courier New"/>
                <a:cs typeface="Courier New"/>
              </a:rPr>
              <a:t>):</a:t>
            </a: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err="1">
                <a:latin typeface="Courier New"/>
                <a:cs typeface="Courier New"/>
              </a:rPr>
              <a:t>num</a:t>
            </a:r>
            <a:r>
              <a:rPr lang="en-US" dirty="0">
                <a:latin typeface="Courier New"/>
                <a:cs typeface="Courier New"/>
              </a:rPr>
              <a:t>=0; </a:t>
            </a:r>
          </a:p>
          <a:p>
            <a:r>
              <a:rPr lang="en-US" dirty="0">
                <a:latin typeface="Courier New"/>
                <a:cs typeface="Courier New"/>
              </a:rPr>
              <a:t>    increment=increment*-1;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>
                <a:latin typeface="Courier New"/>
                <a:cs typeface="Courier New"/>
              </a:rPr>
              <a:t>num</a:t>
            </a:r>
            <a:r>
              <a:rPr lang="en-US" dirty="0">
                <a:latin typeface="Courier New"/>
                <a:cs typeface="Courier New"/>
              </a:rPr>
              <a:t>=num+1;</a:t>
            </a:r>
          </a:p>
          <a:p>
            <a:r>
              <a:rPr lang="en-US" dirty="0">
                <a:latin typeface="Courier New"/>
                <a:cs typeface="Courier New"/>
              </a:rPr>
              <a:t>  value=</a:t>
            </a:r>
            <a:r>
              <a:rPr lang="en-US" dirty="0" err="1">
                <a:latin typeface="Courier New"/>
                <a:cs typeface="Courier New"/>
              </a:rPr>
              <a:t>value+increment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>
                <a:latin typeface="Courier New"/>
                <a:cs typeface="Courier New"/>
              </a:rPr>
              <a:t>setSampleValueAt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example,i</a:t>
            </a:r>
            <a:r>
              <a:rPr lang="en-US" dirty="0">
                <a:latin typeface="Courier New"/>
                <a:cs typeface="Courier New"/>
              </a:rPr>
              <a:t>, value*amp);</a:t>
            </a:r>
          </a:p>
          <a:p>
            <a:r>
              <a:rPr lang="en-US" dirty="0">
                <a:latin typeface="Courier New"/>
                <a:cs typeface="Courier New"/>
              </a:rPr>
              <a:t>play(example)</a:t>
            </a:r>
            <a:endParaRPr lang="en-US" dirty="0" smtClean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you do with these simplistic music creation tools?</a:t>
            </a:r>
          </a:p>
          <a:p>
            <a:r>
              <a:rPr lang="en-US" dirty="0" smtClean="0"/>
              <a:t>Academic curiosity or actually useful?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04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the wave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Sine wave</a:t>
            </a:r>
          </a:p>
          <a:p>
            <a:pPr lvl="1"/>
            <a:r>
              <a:rPr lang="en-US" dirty="0" err="1" smtClean="0"/>
              <a:t>Math.sin(value</a:t>
            </a:r>
            <a:r>
              <a:rPr lang="en-US" dirty="0" smtClean="0"/>
              <a:t>); + for loop</a:t>
            </a:r>
          </a:p>
          <a:p>
            <a:r>
              <a:rPr lang="en-US" dirty="0" smtClean="0"/>
              <a:t>Figure out duration (1 second)</a:t>
            </a:r>
          </a:p>
          <a:p>
            <a:r>
              <a:rPr lang="en-US" dirty="0" smtClean="0"/>
              <a:t>Determine interval (space between samples)</a:t>
            </a:r>
          </a:p>
          <a:p>
            <a:pPr lvl="1"/>
            <a:r>
              <a:rPr lang="en-US" dirty="0" smtClean="0"/>
              <a:t>1/frequency</a:t>
            </a:r>
          </a:p>
          <a:p>
            <a:r>
              <a:rPr lang="en-US" dirty="0" smtClean="0"/>
              <a:t>Figure out how many samples per cycle</a:t>
            </a:r>
          </a:p>
          <a:p>
            <a:pPr lvl="1"/>
            <a:r>
              <a:rPr lang="en-US" dirty="0" smtClean="0"/>
              <a:t>Interval * Sampling Rate</a:t>
            </a:r>
          </a:p>
          <a:p>
            <a:r>
              <a:rPr lang="en-US" dirty="0" smtClean="0"/>
              <a:t>Feed sin a value for each sample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998" y="1755147"/>
            <a:ext cx="2770913" cy="1448966"/>
          </a:xfrm>
          <a:prstGeom prst="rect">
            <a:avLst/>
          </a:prstGeom>
        </p:spPr>
      </p:pic>
      <p:cxnSp>
        <p:nvCxnSpPr>
          <p:cNvPr id="6" name="Straight Arrow Connector 5"/>
          <p:cNvCxnSpPr>
            <a:endCxn id="4" idx="1"/>
          </p:cNvCxnSpPr>
          <p:nvPr/>
        </p:nvCxnSpPr>
        <p:spPr>
          <a:xfrm>
            <a:off x="5147156" y="2479630"/>
            <a:ext cx="9028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95767"/>
            <a:ext cx="715686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SamplingRate</a:t>
            </a:r>
            <a:r>
              <a:rPr lang="en-US" dirty="0" smtClean="0">
                <a:latin typeface="Courier New"/>
                <a:cs typeface="Courier New"/>
              </a:rPr>
              <a:t> = 22050;</a:t>
            </a:r>
          </a:p>
          <a:p>
            <a:r>
              <a:rPr lang="en-US" dirty="0" smtClean="0">
                <a:latin typeface="Courier New"/>
                <a:cs typeface="Courier New"/>
              </a:rPr>
              <a:t>amp = 4000; //For volume</a:t>
            </a:r>
          </a:p>
          <a:p>
            <a:r>
              <a:rPr lang="en-US" dirty="0" smtClean="0">
                <a:latin typeface="Courier New"/>
                <a:cs typeface="Courier New"/>
              </a:rPr>
              <a:t>example = </a:t>
            </a:r>
            <a:r>
              <a:rPr lang="en-US" dirty="0" err="1" smtClean="0">
                <a:latin typeface="Courier New"/>
                <a:cs typeface="Courier New"/>
              </a:rPr>
              <a:t>makeSound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SamplingRate</a:t>
            </a:r>
            <a:r>
              <a:rPr lang="en-US" dirty="0" smtClean="0">
                <a:latin typeface="Courier New"/>
                <a:cs typeface="Courier New"/>
              </a:rPr>
              <a:t>*1);</a:t>
            </a:r>
          </a:p>
          <a:p>
            <a:r>
              <a:rPr lang="en-US" dirty="0" smtClean="0">
                <a:latin typeface="Courier New"/>
                <a:cs typeface="Courier New"/>
              </a:rPr>
              <a:t>interval = 1.0/440;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samplesPerCycle</a:t>
            </a:r>
            <a:r>
              <a:rPr lang="en-US" dirty="0" smtClean="0">
                <a:latin typeface="Courier New"/>
                <a:cs typeface="Courier New"/>
              </a:rPr>
              <a:t> = interval*</a:t>
            </a:r>
            <a:r>
              <a:rPr lang="en-US" dirty="0" err="1" smtClean="0">
                <a:latin typeface="Courier New"/>
                <a:cs typeface="Courier New"/>
              </a:rPr>
              <a:t>SamplingRate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maxCycle</a:t>
            </a:r>
            <a:r>
              <a:rPr lang="en-US" dirty="0" smtClean="0">
                <a:latin typeface="Courier New"/>
                <a:cs typeface="Courier New"/>
              </a:rPr>
              <a:t> = 2*3.14159;</a:t>
            </a:r>
          </a:p>
          <a:p>
            <a:r>
              <a:rPr lang="en-US" dirty="0" smtClean="0">
                <a:latin typeface="Courier New"/>
                <a:cs typeface="Courier New"/>
              </a:rPr>
              <a:t>for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range(0, </a:t>
            </a:r>
            <a:r>
              <a:rPr lang="en-US" dirty="0" err="1" smtClean="0">
                <a:latin typeface="Courier New"/>
                <a:cs typeface="Courier New"/>
              </a:rPr>
              <a:t>example.getLength</a:t>
            </a:r>
            <a:r>
              <a:rPr lang="en-US" dirty="0" smtClean="0">
                <a:latin typeface="Courier New"/>
                <a:cs typeface="Courier New"/>
              </a:rPr>
              <a:t>()):</a:t>
            </a:r>
          </a:p>
          <a:p>
            <a:r>
              <a:rPr lang="en-US" dirty="0" smtClean="0">
                <a:latin typeface="Courier New"/>
                <a:cs typeface="Courier New"/>
              </a:rPr>
              <a:t>	raw = </a:t>
            </a:r>
            <a:r>
              <a:rPr lang="en-US" dirty="0" err="1" smtClean="0">
                <a:latin typeface="Courier New"/>
                <a:cs typeface="Courier New"/>
              </a:rPr>
              <a:t>Math.sin</a:t>
            </a:r>
            <a:r>
              <a:rPr lang="en-US" dirty="0" smtClean="0">
                <a:latin typeface="Courier New"/>
                <a:cs typeface="Courier New"/>
              </a:rPr>
              <a:t>(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err="1" smtClean="0">
                <a:latin typeface="Courier New"/>
                <a:cs typeface="Courier New"/>
              </a:rPr>
              <a:t>samplesPerCycle</a:t>
            </a:r>
            <a:r>
              <a:rPr lang="en-US" dirty="0" smtClean="0">
                <a:latin typeface="Courier New"/>
                <a:cs typeface="Courier New"/>
              </a:rPr>
              <a:t>) *</a:t>
            </a:r>
            <a:r>
              <a:rPr lang="en-US" dirty="0" err="1" smtClean="0">
                <a:latin typeface="Courier New"/>
                <a:cs typeface="Courier New"/>
              </a:rPr>
              <a:t>maxCycle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raw = raw * amp;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setSampleValueAt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example,i</a:t>
            </a:r>
            <a:r>
              <a:rPr lang="en-US" dirty="0" smtClean="0">
                <a:latin typeface="Courier New"/>
                <a:cs typeface="Courier New"/>
              </a:rPr>
              <a:t>, raw);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199813"/>
            <a:ext cx="7397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Note:  </a:t>
            </a:r>
            <a:r>
              <a:rPr lang="en-US" dirty="0" smtClean="0"/>
              <a:t>Values will always range from 0 to 2Pi</a:t>
            </a:r>
          </a:p>
          <a:p>
            <a:r>
              <a:rPr lang="en-US" dirty="0" smtClean="0"/>
              <a:t>The base sine wave is then adjusted for volume (multiplied by the amplitude)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95845" y="0"/>
            <a:ext cx="3248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Creates the note A4 for 1 second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Photography</a:t>
            </a:r>
          </a:p>
          <a:p>
            <a:pPr lvl="1"/>
            <a:r>
              <a:rPr lang="en-US" dirty="0" smtClean="0"/>
              <a:t>Arrays</a:t>
            </a:r>
            <a:r>
              <a:rPr lang="en-US" dirty="0"/>
              <a:t> </a:t>
            </a:r>
            <a:r>
              <a:rPr lang="en-US" dirty="0" smtClean="0"/>
              <a:t>of data</a:t>
            </a:r>
          </a:p>
          <a:p>
            <a:pPr lvl="1"/>
            <a:r>
              <a:rPr lang="en-US" dirty="0" smtClean="0"/>
              <a:t>Simple transformations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Note-&gt;Frequency-&gt;Sample</a:t>
            </a:r>
          </a:p>
          <a:p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Creates X sample notes</a:t>
            </a:r>
          </a:p>
          <a:p>
            <a:pPr lvl="1"/>
            <a:r>
              <a:rPr lang="en-US" dirty="0" smtClean="0"/>
              <a:t>Plays based on what is typed in</a:t>
            </a:r>
          </a:p>
          <a:p>
            <a:pPr lvl="1"/>
            <a:r>
              <a:rPr lang="en-US" dirty="0" smtClean="0"/>
              <a:t>Simulator loop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Auto-tune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Examine frequency</a:t>
            </a:r>
          </a:p>
          <a:p>
            <a:pPr lvl="1"/>
            <a:r>
              <a:rPr lang="en-US" dirty="0" smtClean="0"/>
              <a:t>Increase or decrement to right frequency</a:t>
            </a:r>
          </a:p>
          <a:p>
            <a:r>
              <a:rPr lang="en-US" dirty="0" smtClean="0"/>
              <a:t>Makes horrible singers sound like pop singers…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Music on computers</a:t>
            </a:r>
          </a:p>
          <a:p>
            <a:pPr lvl="1"/>
            <a:r>
              <a:rPr lang="en-US" dirty="0" smtClean="0"/>
              <a:t>Arrays are crucial</a:t>
            </a:r>
          </a:p>
          <a:p>
            <a:r>
              <a:rPr lang="en-US" dirty="0" smtClean="0"/>
              <a:t>Note-&gt;frequency</a:t>
            </a:r>
          </a:p>
          <a:p>
            <a:r>
              <a:rPr lang="en-US" dirty="0" smtClean="0"/>
              <a:t>Shape of wave</a:t>
            </a:r>
          </a:p>
          <a:p>
            <a:pPr lvl="1"/>
            <a:r>
              <a:rPr lang="en-US" dirty="0" smtClean="0"/>
              <a:t>Square</a:t>
            </a:r>
          </a:p>
          <a:p>
            <a:pPr lvl="1"/>
            <a:r>
              <a:rPr lang="en-US" dirty="0" smtClean="0"/>
              <a:t>Triangle</a:t>
            </a:r>
          </a:p>
          <a:p>
            <a:pPr lvl="1"/>
            <a:r>
              <a:rPr lang="en-US" dirty="0" smtClean="0"/>
              <a:t>Sine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another real world usage of arrays</a:t>
            </a:r>
          </a:p>
          <a:p>
            <a:pPr lvl="1"/>
            <a:r>
              <a:rPr lang="en-US" dirty="0" smtClean="0"/>
              <a:t>Sound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 in the air</a:t>
            </a:r>
          </a:p>
          <a:p>
            <a:r>
              <a:rPr lang="en-US" dirty="0" smtClean="0"/>
              <a:t>Sounds are made up of rises and falls in pressure</a:t>
            </a:r>
          </a:p>
          <a:p>
            <a:pPr lvl="1"/>
            <a:r>
              <a:rPr lang="en-US" dirty="0" smtClean="0"/>
              <a:t>Compressions / rarefactions</a:t>
            </a:r>
          </a:p>
          <a:p>
            <a:r>
              <a:rPr lang="en-US" dirty="0" smtClean="0"/>
              <a:t>Waves of sound data</a:t>
            </a:r>
          </a:p>
          <a:p>
            <a:pPr lvl="1"/>
            <a:r>
              <a:rPr lang="en-US" dirty="0" smtClean="0"/>
              <a:t>Frequency</a:t>
            </a:r>
          </a:p>
          <a:p>
            <a:pPr lvl="1"/>
            <a:r>
              <a:rPr lang="en-US" dirty="0" smtClean="0"/>
              <a:t>Amplitude</a:t>
            </a:r>
          </a:p>
          <a:p>
            <a:pPr lvl="1"/>
            <a:r>
              <a:rPr lang="en-US" dirty="0" smtClean="0"/>
              <a:t>Shape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132" y="3949132"/>
            <a:ext cx="2908868" cy="2908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wave</a:t>
            </a:r>
          </a:p>
          <a:p>
            <a:pPr lvl="1"/>
            <a:r>
              <a:rPr lang="en-US" dirty="0" smtClean="0"/>
              <a:t>Sine wave</a:t>
            </a:r>
          </a:p>
          <a:p>
            <a:r>
              <a:rPr lang="en-US" dirty="0" smtClean="0"/>
              <a:t>Cycle</a:t>
            </a:r>
          </a:p>
          <a:p>
            <a:pPr lvl="1"/>
            <a:r>
              <a:rPr lang="en-US" dirty="0" smtClean="0"/>
              <a:t>One compression and rarefaction</a:t>
            </a:r>
          </a:p>
          <a:p>
            <a:r>
              <a:rPr lang="en-US" dirty="0" smtClean="0"/>
              <a:t>Amplitude</a:t>
            </a:r>
          </a:p>
          <a:p>
            <a:pPr lvl="1"/>
            <a:r>
              <a:rPr lang="en-US" dirty="0" smtClean="0"/>
              <a:t>Distance from 0 point to greatest pressure</a:t>
            </a:r>
          </a:p>
          <a:p>
            <a:pPr lvl="1"/>
            <a:r>
              <a:rPr lang="en-US" dirty="0" smtClean="0"/>
              <a:t>Volume</a:t>
            </a:r>
          </a:p>
          <a:p>
            <a:pPr lvl="1"/>
            <a:r>
              <a:rPr lang="en-US" dirty="0" smtClean="0"/>
              <a:t>Formula for converting to decibels (db) 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263" y="0"/>
            <a:ext cx="4136737" cy="281966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548255" y="727323"/>
            <a:ext cx="170423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89652" y="357991"/>
            <a:ext cx="1403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Compression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188146" y="2073412"/>
            <a:ext cx="170423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65352" y="1671635"/>
            <a:ext cx="125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Rarefaction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Pitch</a:t>
            </a:r>
          </a:p>
          <a:p>
            <a:pPr lvl="1"/>
            <a:r>
              <a:rPr lang="en-US" dirty="0" smtClean="0"/>
              <a:t>How often the cycle occurs</a:t>
            </a:r>
          </a:p>
          <a:p>
            <a:pPr lvl="1"/>
            <a:r>
              <a:rPr lang="en-US" dirty="0" smtClean="0"/>
              <a:t>Longer= lower</a:t>
            </a:r>
          </a:p>
          <a:p>
            <a:pPr lvl="1"/>
            <a:r>
              <a:rPr lang="en-US" dirty="0" smtClean="0"/>
              <a:t>Shorter= higher</a:t>
            </a:r>
          </a:p>
          <a:p>
            <a:r>
              <a:rPr lang="en-US" dirty="0" smtClean="0"/>
              <a:t>Chipmunk effect</a:t>
            </a:r>
          </a:p>
          <a:p>
            <a:r>
              <a:rPr lang="en-US" dirty="0" smtClean="0"/>
              <a:t>Real sound</a:t>
            </a:r>
          </a:p>
          <a:p>
            <a:pPr lvl="1"/>
            <a:r>
              <a:rPr lang="en-US" dirty="0" smtClean="0"/>
              <a:t>Several waves combined</a:t>
            </a:r>
          </a:p>
          <a:p>
            <a:pPr lvl="1"/>
            <a:r>
              <a:rPr lang="en-US" dirty="0" smtClean="0"/>
              <a:t>Sine waves don’t 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702" y="4252666"/>
            <a:ext cx="3822298" cy="2605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Analog (real world) / Digital (0s and 1s)</a:t>
            </a:r>
          </a:p>
          <a:p>
            <a:pPr lvl="1"/>
            <a:r>
              <a:rPr lang="en-US" dirty="0" smtClean="0"/>
              <a:t>Pick a ceiling / floor for amplitudes</a:t>
            </a:r>
          </a:p>
          <a:p>
            <a:pPr lvl="1"/>
            <a:r>
              <a:rPr lang="en-US" dirty="0" smtClean="0"/>
              <a:t>How many cycles a second are there?</a:t>
            </a:r>
          </a:p>
          <a:p>
            <a:r>
              <a:rPr lang="en-US" dirty="0" smtClean="0"/>
              <a:t>Record X times a second (sampling)</a:t>
            </a:r>
          </a:p>
          <a:p>
            <a:pPr lvl="1"/>
            <a:r>
              <a:rPr lang="en-US" dirty="0" smtClean="0"/>
              <a:t>CD quality = 44.1khz recording means 44,100 samples per second</a:t>
            </a:r>
          </a:p>
          <a:p>
            <a:pPr lvl="1"/>
            <a:r>
              <a:rPr lang="en-US" dirty="0" smtClean="0"/>
              <a:t>44,100 </a:t>
            </a:r>
            <a:r>
              <a:rPr lang="en-US" dirty="0" err="1" smtClean="0"/>
              <a:t>ints</a:t>
            </a:r>
            <a:r>
              <a:rPr lang="en-US" dirty="0" smtClean="0"/>
              <a:t> per second (10 megs a minute)</a:t>
            </a:r>
          </a:p>
          <a:p>
            <a:pPr lvl="1"/>
            <a:r>
              <a:rPr lang="en-US" dirty="0" smtClean="0"/>
              <a:t>CDs hold 650 MB or ~70 minutes of audio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34391" y="0"/>
            <a:ext cx="2309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hz</a:t>
            </a:r>
            <a:r>
              <a:rPr lang="en-US" dirty="0" smtClean="0"/>
              <a:t>  = cycles per second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has lots of APIs for sounds</a:t>
            </a:r>
          </a:p>
          <a:p>
            <a:pPr lvl="1"/>
            <a:r>
              <a:rPr lang="en-US" dirty="0" smtClean="0"/>
              <a:t>JES makes life easy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3196" y="2709843"/>
            <a:ext cx="72492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sampleRate</a:t>
            </a:r>
            <a:r>
              <a:rPr lang="en-US" dirty="0" smtClean="0">
                <a:latin typeface="Courier New"/>
                <a:cs typeface="Courier New"/>
              </a:rPr>
              <a:t>=22050; </a:t>
            </a:r>
            <a:r>
              <a:rPr lang="en-US" dirty="0">
                <a:latin typeface="Courier New"/>
                <a:cs typeface="Courier New"/>
              </a:rPr>
              <a:t>#</a:t>
            </a:r>
            <a:r>
              <a:rPr lang="en-US" dirty="0" smtClean="0">
                <a:latin typeface="Courier New"/>
                <a:cs typeface="Courier New"/>
              </a:rPr>
              <a:t>Use for all your code</a:t>
            </a:r>
          </a:p>
          <a:p>
            <a:r>
              <a:rPr lang="en-US" dirty="0" smtClean="0">
                <a:latin typeface="Courier New"/>
                <a:cs typeface="Courier New"/>
              </a:rPr>
              <a:t>duration=1; </a:t>
            </a:r>
            <a:r>
              <a:rPr lang="en-US" dirty="0">
                <a:latin typeface="Courier New"/>
                <a:cs typeface="Courier New"/>
              </a:rPr>
              <a:t>#</a:t>
            </a:r>
            <a:r>
              <a:rPr lang="en-US" dirty="0" smtClean="0">
                <a:latin typeface="Courier New"/>
                <a:cs typeface="Courier New"/>
              </a:rPr>
              <a:t> How long to play the sound (seconds)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numSamples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sampleRate</a:t>
            </a:r>
            <a:r>
              <a:rPr lang="en-US" dirty="0" smtClean="0">
                <a:latin typeface="Courier New"/>
                <a:cs typeface="Courier New"/>
              </a:rPr>
              <a:t>*duration;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mySound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makeEmptySound</a:t>
            </a:r>
            <a:r>
              <a:rPr lang="en-US" dirty="0" smtClean="0">
                <a:latin typeface="Courier New"/>
                <a:cs typeface="Courier New"/>
              </a:rPr>
              <a:t>(duration*</a:t>
            </a:r>
            <a:r>
              <a:rPr lang="en-US" dirty="0" err="1" smtClean="0">
                <a:latin typeface="Courier New"/>
                <a:cs typeface="Courier New"/>
              </a:rPr>
              <a:t>sampleRate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setSampleValueAt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mySound</a:t>
            </a:r>
            <a:r>
              <a:rPr lang="en-US" dirty="0" smtClean="0">
                <a:latin typeface="Courier New"/>
                <a:cs typeface="Courier New"/>
              </a:rPr>
              <a:t>, 0, 440);</a:t>
            </a:r>
          </a:p>
          <a:p>
            <a:r>
              <a:rPr lang="en-US" dirty="0" smtClean="0">
                <a:latin typeface="Courier New"/>
                <a:cs typeface="Courier New"/>
              </a:rPr>
              <a:t>#To play the sound</a:t>
            </a:r>
          </a:p>
          <a:p>
            <a:r>
              <a:rPr lang="en-US" dirty="0">
                <a:latin typeface="Courier New"/>
                <a:cs typeface="Courier New"/>
              </a:rPr>
              <a:t>p</a:t>
            </a:r>
            <a:r>
              <a:rPr lang="en-US" dirty="0" smtClean="0">
                <a:latin typeface="Courier New"/>
                <a:cs typeface="Courier New"/>
              </a:rPr>
              <a:t>lay(</a:t>
            </a:r>
            <a:r>
              <a:rPr lang="en-US" dirty="0" err="1" smtClean="0">
                <a:latin typeface="Courier New"/>
                <a:cs typeface="Courier New"/>
              </a:rPr>
              <a:t>mySound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>
                <a:latin typeface="Courier New"/>
                <a:cs typeface="Courier New"/>
              </a:rPr>
              <a:t>#</a:t>
            </a:r>
            <a:r>
              <a:rPr lang="en-US" dirty="0" smtClean="0">
                <a:latin typeface="Courier New"/>
                <a:cs typeface="Courier New"/>
              </a:rPr>
              <a:t>To play and make sure it is unique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blockingPlay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mySound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96560" y="6310829"/>
            <a:ext cx="384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 This doesn’t actually make noise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are used to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Computers deal with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9585" y="152400"/>
            <a:ext cx="4404415" cy="36334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1702" y="4252666"/>
            <a:ext cx="3822298" cy="2605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5430</TotalTime>
  <Words>829</Words>
  <Application>Microsoft Macintosh PowerPoint</Application>
  <PresentationFormat>On-screen Show (4:3)</PresentationFormat>
  <Paragraphs>203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RUTemplate2</vt:lpstr>
      <vt:lpstr>ITEC 109</vt:lpstr>
      <vt:lpstr>Review</vt:lpstr>
      <vt:lpstr>Objectives</vt:lpstr>
      <vt:lpstr>Sound</vt:lpstr>
      <vt:lpstr>Waves</vt:lpstr>
      <vt:lpstr>Waves</vt:lpstr>
      <vt:lpstr>Computers</vt:lpstr>
      <vt:lpstr>Code</vt:lpstr>
      <vt:lpstr>Problem</vt:lpstr>
      <vt:lpstr>Transformation</vt:lpstr>
      <vt:lpstr>Problem</vt:lpstr>
      <vt:lpstr>Array tie in</vt:lpstr>
      <vt:lpstr>Square</vt:lpstr>
      <vt:lpstr>Code</vt:lpstr>
      <vt:lpstr>Triangle</vt:lpstr>
      <vt:lpstr>Code</vt:lpstr>
      <vt:lpstr>Reality</vt:lpstr>
      <vt:lpstr>Do the wave</vt:lpstr>
      <vt:lpstr>Code</vt:lpstr>
      <vt:lpstr>Demo</vt:lpstr>
      <vt:lpstr>Auto-tune</vt:lpstr>
      <vt:lpstr>Summary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120</dc:title>
  <dc:creator>Andrew Ray</dc:creator>
  <cp:lastModifiedBy>Academic  Technologies</cp:lastModifiedBy>
  <cp:revision>67</cp:revision>
  <dcterms:created xsi:type="dcterms:W3CDTF">2011-02-25T21:26:25Z</dcterms:created>
  <dcterms:modified xsi:type="dcterms:W3CDTF">2012-11-05T13:51:59Z</dcterms:modified>
</cp:coreProperties>
</file>