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7" r:id="rId10"/>
    <p:sldId id="271" r:id="rId11"/>
    <p:sldId id="272" r:id="rId12"/>
    <p:sldId id="263" r:id="rId13"/>
    <p:sldId id="264" r:id="rId14"/>
    <p:sldId id="265" r:id="rId15"/>
    <p:sldId id="266" r:id="rId16"/>
    <p:sldId id="273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Gill Sans MT"/>
                <a:cs typeface="Gill Sans M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RUpagehdmtson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6200"/>
            <a:ext cx="6908800" cy="685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1000" y="1676400"/>
            <a:ext cx="83058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6551612"/>
            <a:ext cx="83058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8CD6-C13C-6547-B671-5EEE4268358B}" type="datetimeFigureOut">
              <a:rPr lang="en-US" smtClean="0"/>
              <a:pPr/>
              <a:t>11/15/11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96CE-7D70-4C42-992E-E956768BA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8CD6-C13C-6547-B671-5EEE4268358B}" type="datetimeFigureOut">
              <a:rPr lang="en-US" smtClean="0"/>
              <a:pPr/>
              <a:t>11/15/11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96CE-7D70-4C42-992E-E956768BA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2438400" cy="868362"/>
          </a:xfrm>
        </p:spPr>
        <p:txBody>
          <a:bodyPr>
            <a:normAutofit/>
          </a:bodyPr>
          <a:lstStyle>
            <a:lvl1pPr>
              <a:defRPr sz="360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800000"/>
              </a:buClr>
              <a:defRPr>
                <a:latin typeface="Gill Sans"/>
                <a:cs typeface="Gill Sans"/>
              </a:defRPr>
            </a:lvl1pPr>
            <a:lvl2pPr>
              <a:buClr>
                <a:srgbClr val="FF6600"/>
              </a:buClr>
              <a:defRPr>
                <a:latin typeface="Gill Sans"/>
                <a:cs typeface="Gill Sans"/>
              </a:defRPr>
            </a:lvl2pPr>
            <a:lvl3pPr>
              <a:buClr>
                <a:srgbClr val="800000"/>
              </a:buClr>
              <a:defRPr>
                <a:latin typeface="Gill Sans"/>
                <a:cs typeface="Gill Sans"/>
              </a:defRPr>
            </a:lvl3pPr>
            <a:lvl4pPr>
              <a:buClr>
                <a:srgbClr val="FF6600"/>
              </a:buClr>
              <a:defRPr>
                <a:latin typeface="Gill Sans"/>
                <a:cs typeface="Gill Sans"/>
              </a:defRPr>
            </a:lvl4pPr>
            <a:lvl5pPr>
              <a:buClr>
                <a:srgbClr val="800000"/>
              </a:buCl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457200" y="6246812"/>
            <a:ext cx="25908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-2109787" y="3862388"/>
            <a:ext cx="4525962" cy="1586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Sound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72534" y="6433066"/>
            <a:ext cx="36933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381000" y="1065212"/>
            <a:ext cx="3124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-70366" y="603766"/>
            <a:ext cx="90273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8CD6-C13C-6547-B671-5EEE4268358B}" type="datetimeFigureOut">
              <a:rPr lang="en-US" smtClean="0"/>
              <a:pPr/>
              <a:t>11/15/11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96CE-7D70-4C42-992E-E956768BA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8CD6-C13C-6547-B671-5EEE4268358B}" type="datetimeFigureOut">
              <a:rPr lang="en-US" smtClean="0"/>
              <a:pPr/>
              <a:t>11/15/11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96CE-7D70-4C42-992E-E956768BA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8CD6-C13C-6547-B671-5EEE4268358B}" type="datetimeFigureOut">
              <a:rPr lang="en-US" smtClean="0"/>
              <a:pPr/>
              <a:t>11/15/11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96CE-7D70-4C42-992E-E956768BA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8CD6-C13C-6547-B671-5EEE4268358B}" type="datetimeFigureOut">
              <a:rPr lang="en-US" smtClean="0"/>
              <a:pPr/>
              <a:t>11/15/11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96CE-7D70-4C42-992E-E956768BA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8CD6-C13C-6547-B671-5EEE4268358B}" type="datetimeFigureOut">
              <a:rPr lang="en-US" smtClean="0"/>
              <a:pPr/>
              <a:t>11/15/11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96CE-7D70-4C42-992E-E956768BA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8CD6-C13C-6547-B671-5EEE4268358B}" type="datetimeFigureOut">
              <a:rPr lang="en-US" smtClean="0"/>
              <a:pPr/>
              <a:t>11/15/11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96CE-7D70-4C42-992E-E956768BA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8CD6-C13C-6547-B671-5EEE4268358B}" type="datetimeFigureOut">
              <a:rPr lang="en-US" smtClean="0"/>
              <a:pPr/>
              <a:t>11/15/11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96CE-7D70-4C42-992E-E956768BA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78CD6-C13C-6547-B671-5EEE4268358B}" type="datetimeFigureOut">
              <a:rPr lang="en-US" smtClean="0"/>
              <a:pPr/>
              <a:t>11/15/11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C96CE-7D70-4C42-992E-E956768BA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ITEC </a:t>
            </a:r>
            <a:r>
              <a:rPr lang="en-US" dirty="0" smtClean="0"/>
              <a:t>109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</a:t>
            </a:r>
            <a:r>
              <a:rPr lang="en-US" dirty="0" smtClean="0"/>
              <a:t>26</a:t>
            </a:r>
            <a:endParaRPr lang="en-US" dirty="0" smtClean="0"/>
          </a:p>
          <a:p>
            <a:r>
              <a:rPr lang="en-US" dirty="0" smtClean="0"/>
              <a:t>Sound (2)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sounds to make one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5317" y="2482139"/>
            <a:ext cx="572554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base="/Users/</a:t>
            </a:r>
            <a:r>
              <a:rPr lang="en-US" dirty="0" err="1">
                <a:latin typeface="Courier New"/>
                <a:cs typeface="Courier New"/>
              </a:rPr>
              <a:t>aaray</a:t>
            </a:r>
            <a:r>
              <a:rPr lang="en-US" dirty="0">
                <a:latin typeface="Courier New"/>
                <a:cs typeface="Courier New"/>
              </a:rPr>
              <a:t>/sound/"</a:t>
            </a:r>
          </a:p>
          <a:p>
            <a:r>
              <a:rPr lang="en-US" dirty="0">
                <a:latin typeface="Courier New"/>
                <a:cs typeface="Courier New"/>
              </a:rPr>
              <a:t>a = </a:t>
            </a:r>
            <a:r>
              <a:rPr lang="en-US" dirty="0" err="1">
                <a:latin typeface="Courier New"/>
                <a:cs typeface="Courier New"/>
              </a:rPr>
              <a:t>makeSound</a:t>
            </a:r>
            <a:r>
              <a:rPr lang="en-US" dirty="0">
                <a:latin typeface="Courier New"/>
                <a:cs typeface="Courier New"/>
              </a:rPr>
              <a:t>(base + "</a:t>
            </a:r>
            <a:r>
              <a:rPr lang="en-US" dirty="0" err="1">
                <a:latin typeface="Courier New"/>
                <a:cs typeface="Courier New"/>
              </a:rPr>
              <a:t>testing.wav</a:t>
            </a:r>
            <a:r>
              <a:rPr lang="en-US" dirty="0">
                <a:latin typeface="Courier New"/>
                <a:cs typeface="Courier New"/>
              </a:rPr>
              <a:t>");</a:t>
            </a:r>
          </a:p>
          <a:p>
            <a:r>
              <a:rPr lang="en-US" dirty="0">
                <a:latin typeface="Courier New"/>
                <a:cs typeface="Courier New"/>
              </a:rPr>
              <a:t>b = </a:t>
            </a:r>
            <a:r>
              <a:rPr lang="en-US" dirty="0" err="1">
                <a:latin typeface="Courier New"/>
                <a:cs typeface="Courier New"/>
              </a:rPr>
              <a:t>makeSound</a:t>
            </a:r>
            <a:r>
              <a:rPr lang="en-US" dirty="0">
                <a:latin typeface="Courier New"/>
                <a:cs typeface="Courier New"/>
              </a:rPr>
              <a:t>(base + "</a:t>
            </a:r>
            <a:r>
              <a:rPr lang="en-US" dirty="0" err="1">
                <a:latin typeface="Courier New"/>
                <a:cs typeface="Courier New"/>
              </a:rPr>
              <a:t>ooo.wav</a:t>
            </a:r>
            <a:r>
              <a:rPr lang="en-US" dirty="0">
                <a:latin typeface="Courier New"/>
                <a:cs typeface="Courier New"/>
              </a:rPr>
              <a:t>"); </a:t>
            </a:r>
          </a:p>
          <a:p>
            <a:r>
              <a:rPr lang="en-US" dirty="0">
                <a:latin typeface="Courier New"/>
                <a:cs typeface="Courier New"/>
              </a:rPr>
              <a:t>c = </a:t>
            </a:r>
            <a:r>
              <a:rPr lang="en-US" dirty="0" err="1">
                <a:latin typeface="Courier New"/>
                <a:cs typeface="Courier New"/>
              </a:rPr>
              <a:t>duplicateSound</a:t>
            </a:r>
            <a:r>
              <a:rPr lang="en-US" dirty="0">
                <a:latin typeface="Courier New"/>
                <a:cs typeface="Courier New"/>
              </a:rPr>
              <a:t>(a);</a:t>
            </a:r>
          </a:p>
          <a:p>
            <a:r>
              <a:rPr lang="en-US" dirty="0">
                <a:latin typeface="Courier New"/>
                <a:cs typeface="Courier New"/>
              </a:rPr>
              <a:t>for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in range(0, </a:t>
            </a:r>
            <a:r>
              <a:rPr lang="en-US" dirty="0" err="1">
                <a:latin typeface="Courier New"/>
                <a:cs typeface="Courier New"/>
              </a:rPr>
              <a:t>c.getLength</a:t>
            </a:r>
            <a:r>
              <a:rPr lang="en-US" dirty="0">
                <a:latin typeface="Courier New"/>
                <a:cs typeface="Courier New"/>
              </a:rPr>
              <a:t>()):</a:t>
            </a:r>
          </a:p>
          <a:p>
            <a:r>
              <a:rPr lang="en-US" dirty="0">
                <a:latin typeface="Courier New"/>
                <a:cs typeface="Courier New"/>
              </a:rPr>
              <a:t>  val1 = </a:t>
            </a:r>
            <a:r>
              <a:rPr lang="en-US" dirty="0" err="1">
                <a:latin typeface="Courier New"/>
                <a:cs typeface="Courier New"/>
              </a:rPr>
              <a:t>getSampleValueAt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a,i</a:t>
            </a:r>
            <a:r>
              <a:rPr lang="en-US" dirty="0">
                <a:latin typeface="Courier New"/>
                <a:cs typeface="Courier New"/>
              </a:rPr>
              <a:t>)*.5;</a:t>
            </a:r>
          </a:p>
          <a:p>
            <a:r>
              <a:rPr lang="en-US" dirty="0">
                <a:latin typeface="Courier New"/>
                <a:cs typeface="Courier New"/>
              </a:rPr>
              <a:t>  val2 = </a:t>
            </a:r>
            <a:r>
              <a:rPr lang="en-US" dirty="0" err="1">
                <a:latin typeface="Courier New"/>
                <a:cs typeface="Courier New"/>
              </a:rPr>
              <a:t>getSampleValueAt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b,i</a:t>
            </a:r>
            <a:r>
              <a:rPr lang="en-US" dirty="0">
                <a:latin typeface="Courier New"/>
                <a:cs typeface="Courier New"/>
              </a:rPr>
              <a:t>)*.5;</a:t>
            </a:r>
          </a:p>
          <a:p>
            <a:r>
              <a:rPr lang="en-US" dirty="0">
                <a:latin typeface="Courier New"/>
                <a:cs typeface="Courier New"/>
              </a:rPr>
              <a:t>  </a:t>
            </a:r>
            <a:r>
              <a:rPr lang="en-US" dirty="0" err="1">
                <a:latin typeface="Courier New"/>
                <a:cs typeface="Courier New"/>
              </a:rPr>
              <a:t>setSampleValueAt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c,i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(val1+val2));</a:t>
            </a:r>
          </a:p>
          <a:p>
            <a:r>
              <a:rPr lang="en-US" dirty="0" err="1">
                <a:latin typeface="Courier New"/>
                <a:cs typeface="Courier New"/>
              </a:rPr>
              <a:t>blockingPlay</a:t>
            </a:r>
            <a:r>
              <a:rPr lang="en-US" dirty="0">
                <a:latin typeface="Courier New"/>
                <a:cs typeface="Courier New"/>
              </a:rPr>
              <a:t>(c);</a:t>
            </a:r>
            <a:endParaRPr lang="en-US" dirty="0">
              <a:latin typeface="Courier New"/>
              <a:cs typeface="Courier Ne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276" y="0"/>
            <a:ext cx="2329724" cy="23297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you combine 2 different wav files into 1 wav file</a:t>
            </a:r>
          </a:p>
          <a:p>
            <a:r>
              <a:rPr lang="en-US" dirty="0" smtClean="0"/>
              <a:t>What is this called by the average person?</a:t>
            </a:r>
          </a:p>
          <a:p>
            <a:r>
              <a:rPr lang="en-US" dirty="0" smtClean="0"/>
              <a:t>How does this relate to arrays?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Chipmunks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Double the frequency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33658" y="0"/>
            <a:ext cx="2210342" cy="3315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101" y="2313750"/>
            <a:ext cx="68798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base="/Users/</a:t>
            </a:r>
            <a:r>
              <a:rPr lang="en-US" dirty="0" err="1">
                <a:latin typeface="Courier New"/>
                <a:cs typeface="Courier New"/>
              </a:rPr>
              <a:t>aaray</a:t>
            </a:r>
            <a:r>
              <a:rPr lang="en-US" dirty="0">
                <a:latin typeface="Courier New"/>
                <a:cs typeface="Courier New"/>
              </a:rPr>
              <a:t>/sound/"</a:t>
            </a:r>
          </a:p>
          <a:p>
            <a:r>
              <a:rPr lang="en-US" dirty="0">
                <a:latin typeface="Courier New"/>
                <a:cs typeface="Courier New"/>
              </a:rPr>
              <a:t>a = </a:t>
            </a:r>
            <a:r>
              <a:rPr lang="en-US" dirty="0" err="1">
                <a:latin typeface="Courier New"/>
                <a:cs typeface="Courier New"/>
              </a:rPr>
              <a:t>makeSound</a:t>
            </a:r>
            <a:r>
              <a:rPr lang="en-US" dirty="0">
                <a:latin typeface="Courier New"/>
                <a:cs typeface="Courier New"/>
              </a:rPr>
              <a:t>(base + "</a:t>
            </a:r>
            <a:r>
              <a:rPr lang="en-US" dirty="0" err="1">
                <a:latin typeface="Courier New"/>
                <a:cs typeface="Courier New"/>
              </a:rPr>
              <a:t>testing.wav</a:t>
            </a:r>
            <a:r>
              <a:rPr lang="en-US" dirty="0">
                <a:latin typeface="Courier New"/>
                <a:cs typeface="Courier New"/>
              </a:rPr>
              <a:t>"); </a:t>
            </a:r>
          </a:p>
          <a:p>
            <a:r>
              <a:rPr lang="en-US" dirty="0">
                <a:latin typeface="Courier New"/>
                <a:cs typeface="Courier New"/>
              </a:rPr>
              <a:t>b = </a:t>
            </a:r>
            <a:r>
              <a:rPr lang="en-US" dirty="0" err="1">
                <a:latin typeface="Courier New"/>
                <a:cs typeface="Courier New"/>
              </a:rPr>
              <a:t>makeEmptySound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a.getNumSamples</a:t>
            </a:r>
            <a:r>
              <a:rPr lang="en-US" dirty="0">
                <a:latin typeface="Courier New"/>
                <a:cs typeface="Courier New"/>
              </a:rPr>
              <a:t>()/2+1);</a:t>
            </a:r>
          </a:p>
          <a:p>
            <a:r>
              <a:rPr lang="en-US" dirty="0">
                <a:latin typeface="Courier New"/>
                <a:cs typeface="Courier New"/>
              </a:rPr>
              <a:t>c=0;</a:t>
            </a:r>
          </a:p>
          <a:p>
            <a:r>
              <a:rPr lang="en-US" dirty="0">
                <a:latin typeface="Courier New"/>
                <a:cs typeface="Courier New"/>
              </a:rPr>
              <a:t>for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in range(0, </a:t>
            </a:r>
            <a:r>
              <a:rPr lang="en-US" dirty="0" err="1">
                <a:latin typeface="Courier New"/>
                <a:cs typeface="Courier New"/>
              </a:rPr>
              <a:t>a.getLength</a:t>
            </a:r>
            <a:r>
              <a:rPr lang="en-US" dirty="0">
                <a:latin typeface="Courier New"/>
                <a:cs typeface="Courier New"/>
              </a:rPr>
              <a:t>(), 4):</a:t>
            </a:r>
          </a:p>
          <a:p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err="1">
                <a:latin typeface="Courier New"/>
                <a:cs typeface="Courier New"/>
              </a:rPr>
              <a:t>setSampleValueAt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b,c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getSampleValueAt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a,i</a:t>
            </a:r>
            <a:r>
              <a:rPr lang="en-US" dirty="0">
                <a:latin typeface="Courier New"/>
                <a:cs typeface="Courier New"/>
              </a:rPr>
              <a:t>));</a:t>
            </a:r>
          </a:p>
          <a:p>
            <a:r>
              <a:rPr lang="en-US" dirty="0">
                <a:latin typeface="Courier New"/>
                <a:cs typeface="Courier New"/>
              </a:rPr>
              <a:t>	c=c+1;</a:t>
            </a:r>
          </a:p>
          <a:p>
            <a:r>
              <a:rPr lang="en-US" dirty="0" err="1">
                <a:latin typeface="Courier New"/>
                <a:cs typeface="Courier New"/>
              </a:rPr>
              <a:t>blockingPlay</a:t>
            </a:r>
            <a:r>
              <a:rPr lang="en-US" dirty="0">
                <a:latin typeface="Courier New"/>
                <a:cs typeface="Courier New"/>
              </a:rPr>
              <a:t>(b);</a:t>
            </a:r>
            <a:endParaRPr lang="en-US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Lengthen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 the sound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902" y="0"/>
            <a:ext cx="3348036" cy="2232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6082" y="2833301"/>
            <a:ext cx="715686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base="/Users/</a:t>
            </a:r>
            <a:r>
              <a:rPr lang="en-US" dirty="0" err="1">
                <a:latin typeface="Courier New"/>
                <a:cs typeface="Courier New"/>
              </a:rPr>
              <a:t>aaray</a:t>
            </a:r>
            <a:r>
              <a:rPr lang="en-US" dirty="0">
                <a:latin typeface="Courier New"/>
                <a:cs typeface="Courier New"/>
              </a:rPr>
              <a:t>/sound/"</a:t>
            </a:r>
          </a:p>
          <a:p>
            <a:r>
              <a:rPr lang="en-US" dirty="0">
                <a:latin typeface="Courier New"/>
                <a:cs typeface="Courier New"/>
              </a:rPr>
              <a:t>a = </a:t>
            </a:r>
            <a:r>
              <a:rPr lang="en-US" dirty="0" err="1">
                <a:latin typeface="Courier New"/>
                <a:cs typeface="Courier New"/>
              </a:rPr>
              <a:t>makeSound</a:t>
            </a:r>
            <a:r>
              <a:rPr lang="en-US" dirty="0">
                <a:latin typeface="Courier New"/>
                <a:cs typeface="Courier New"/>
              </a:rPr>
              <a:t>(base + "</a:t>
            </a:r>
            <a:r>
              <a:rPr lang="en-US" dirty="0" err="1">
                <a:latin typeface="Courier New"/>
                <a:cs typeface="Courier New"/>
              </a:rPr>
              <a:t>testing.wav</a:t>
            </a:r>
            <a:r>
              <a:rPr lang="en-US" dirty="0">
                <a:latin typeface="Courier New"/>
                <a:cs typeface="Courier New"/>
              </a:rPr>
              <a:t>"); </a:t>
            </a:r>
          </a:p>
          <a:p>
            <a:r>
              <a:rPr lang="en-US" dirty="0">
                <a:latin typeface="Courier New"/>
                <a:cs typeface="Courier New"/>
              </a:rPr>
              <a:t>b = </a:t>
            </a:r>
            <a:r>
              <a:rPr lang="en-US" dirty="0" err="1">
                <a:latin typeface="Courier New"/>
                <a:cs typeface="Courier New"/>
              </a:rPr>
              <a:t>makeEmptySound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a.getNumSamples</a:t>
            </a:r>
            <a:r>
              <a:rPr lang="en-US" dirty="0">
                <a:latin typeface="Courier New"/>
                <a:cs typeface="Courier New"/>
              </a:rPr>
              <a:t>()*2);</a:t>
            </a:r>
          </a:p>
          <a:p>
            <a:r>
              <a:rPr lang="en-US" dirty="0">
                <a:latin typeface="Courier New"/>
                <a:cs typeface="Courier New"/>
              </a:rPr>
              <a:t>c=0;</a:t>
            </a:r>
          </a:p>
          <a:p>
            <a:r>
              <a:rPr lang="en-US" dirty="0">
                <a:latin typeface="Courier New"/>
                <a:cs typeface="Courier New"/>
              </a:rPr>
              <a:t>for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in range(0, </a:t>
            </a:r>
            <a:r>
              <a:rPr lang="en-US" dirty="0" err="1">
                <a:latin typeface="Courier New"/>
                <a:cs typeface="Courier New"/>
              </a:rPr>
              <a:t>a.getLength</a:t>
            </a:r>
            <a:r>
              <a:rPr lang="en-US" dirty="0">
                <a:latin typeface="Courier New"/>
                <a:cs typeface="Courier New"/>
              </a:rPr>
              <a:t>()):</a:t>
            </a:r>
          </a:p>
          <a:p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err="1">
                <a:latin typeface="Courier New"/>
                <a:cs typeface="Courier New"/>
              </a:rPr>
              <a:t>setSampleValueAt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b,c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getSampleValueAt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a,i</a:t>
            </a:r>
            <a:r>
              <a:rPr lang="en-US" dirty="0">
                <a:latin typeface="Courier New"/>
                <a:cs typeface="Courier New"/>
              </a:rPr>
              <a:t>));</a:t>
            </a:r>
          </a:p>
          <a:p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err="1">
                <a:latin typeface="Courier New"/>
                <a:cs typeface="Courier New"/>
              </a:rPr>
              <a:t>setSampleValueAt</a:t>
            </a:r>
            <a:r>
              <a:rPr lang="en-US" dirty="0">
                <a:latin typeface="Courier New"/>
                <a:cs typeface="Courier New"/>
              </a:rPr>
              <a:t>(b,c+1, </a:t>
            </a:r>
            <a:r>
              <a:rPr lang="en-US" dirty="0" err="1">
                <a:latin typeface="Courier New"/>
                <a:cs typeface="Courier New"/>
              </a:rPr>
              <a:t>getSampleValueAt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a,i</a:t>
            </a:r>
            <a:r>
              <a:rPr lang="en-US" dirty="0">
                <a:latin typeface="Courier New"/>
                <a:cs typeface="Courier New"/>
              </a:rPr>
              <a:t>));</a:t>
            </a:r>
          </a:p>
          <a:p>
            <a:r>
              <a:rPr lang="en-US" dirty="0">
                <a:latin typeface="Courier New"/>
                <a:cs typeface="Courier New"/>
              </a:rPr>
              <a:t>	c=c+2;</a:t>
            </a:r>
          </a:p>
          <a:p>
            <a:r>
              <a:rPr lang="en-US" dirty="0" err="1">
                <a:latin typeface="Courier New"/>
                <a:cs typeface="Courier New"/>
              </a:rPr>
              <a:t>blockingPlay</a:t>
            </a:r>
            <a:r>
              <a:rPr lang="en-US" dirty="0">
                <a:latin typeface="Courier New"/>
                <a:cs typeface="Courier New"/>
              </a:rPr>
              <a:t>(b);</a:t>
            </a:r>
            <a:endParaRPr lang="en-US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Time shifts</a:t>
            </a:r>
          </a:p>
          <a:p>
            <a:pPr lvl="1"/>
            <a:r>
              <a:rPr lang="en-US" dirty="0" smtClean="0"/>
              <a:t>Songs are half as long</a:t>
            </a:r>
          </a:p>
          <a:p>
            <a:pPr lvl="1"/>
            <a:r>
              <a:rPr lang="en-US" dirty="0" smtClean="0"/>
              <a:t>Songs are twice as long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Easy way out (fits on a </a:t>
            </a:r>
            <a:r>
              <a:rPr lang="en-US" dirty="0" err="1" smtClean="0"/>
              <a:t>ppt</a:t>
            </a:r>
            <a:r>
              <a:rPr lang="en-US" dirty="0" smtClean="0"/>
              <a:t> slide)</a:t>
            </a:r>
          </a:p>
          <a:p>
            <a:r>
              <a:rPr lang="en-US" dirty="0" smtClean="0"/>
              <a:t>The right way</a:t>
            </a:r>
          </a:p>
          <a:p>
            <a:pPr lvl="1"/>
            <a:r>
              <a:rPr lang="en-US" dirty="0" smtClean="0"/>
              <a:t>Phase </a:t>
            </a:r>
            <a:r>
              <a:rPr lang="en-US" dirty="0" err="1" smtClean="0"/>
              <a:t>vocoder</a:t>
            </a:r>
            <a:endParaRPr lang="en-US" dirty="0" smtClean="0"/>
          </a:p>
          <a:p>
            <a:pPr lvl="1"/>
            <a:r>
              <a:rPr lang="en-US" dirty="0" smtClean="0"/>
              <a:t>Fast Fourier Transforms (</a:t>
            </a:r>
            <a:r>
              <a:rPr lang="en-US" dirty="0" err="1" smtClean="0"/>
              <a:t>Sophmore</a:t>
            </a:r>
            <a:r>
              <a:rPr lang="en-US" dirty="0" smtClean="0"/>
              <a:t>-&gt;Senior)</a:t>
            </a:r>
          </a:p>
          <a:p>
            <a:pPr lvl="1"/>
            <a:r>
              <a:rPr lang="en-US" dirty="0" smtClean="0"/>
              <a:t>500+ Loc just for the math library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Audacity – Software that does it the right way</a:t>
            </a:r>
          </a:p>
          <a:p>
            <a:pPr lvl="1"/>
            <a:r>
              <a:rPr lang="en-US" dirty="0" smtClean="0"/>
              <a:t>38k+ lines of code for handling audio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2788622"/>
            <a:ext cx="64262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Bass boost</a:t>
            </a:r>
          </a:p>
          <a:p>
            <a:r>
              <a:rPr lang="en-US" dirty="0" smtClean="0"/>
              <a:t>Fade in / out</a:t>
            </a:r>
          </a:p>
          <a:p>
            <a:r>
              <a:rPr lang="en-US" dirty="0" smtClean="0"/>
              <a:t>Speed up / slow down</a:t>
            </a:r>
          </a:p>
          <a:p>
            <a:r>
              <a:rPr lang="en-US" dirty="0" smtClean="0"/>
              <a:t>Pop / Hiss removal</a:t>
            </a:r>
          </a:p>
          <a:p>
            <a:r>
              <a:rPr lang="en-US" dirty="0" smtClean="0"/>
              <a:t>All possible with array manipulation!</a:t>
            </a:r>
          </a:p>
          <a:p>
            <a:pPr lvl="1"/>
            <a:r>
              <a:rPr lang="en-US" dirty="0" smtClean="0"/>
              <a:t>Not quite as easy to implement though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uses for </a:t>
            </a:r>
            <a:r>
              <a:rPr lang="en-US" dirty="0" smtClean="0"/>
              <a:t>sound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Sound</a:t>
            </a:r>
          </a:p>
          <a:p>
            <a:pPr lvl="1"/>
            <a:r>
              <a:rPr lang="en-US" dirty="0" smtClean="0"/>
              <a:t>How does it work in real life?</a:t>
            </a:r>
          </a:p>
          <a:p>
            <a:pPr lvl="1"/>
            <a:r>
              <a:rPr lang="en-US" dirty="0" smtClean="0"/>
              <a:t>What are the different types of waves that represent sounds?</a:t>
            </a:r>
          </a:p>
          <a:p>
            <a:pPr lvl="1"/>
            <a:r>
              <a:rPr lang="en-US" dirty="0" smtClean="0"/>
              <a:t>How are musical notes played on computers?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beyond simple notes</a:t>
            </a:r>
          </a:p>
          <a:p>
            <a:r>
              <a:rPr lang="en-US" dirty="0" smtClean="0"/>
              <a:t>How do you work with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648" y="2752058"/>
            <a:ext cx="5056507" cy="29248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 files are easy to work with</a:t>
            </a:r>
          </a:p>
          <a:p>
            <a:r>
              <a:rPr lang="en-US" dirty="0" smtClean="0"/>
              <a:t>Not everything is wav</a:t>
            </a:r>
          </a:p>
          <a:p>
            <a:r>
              <a:rPr lang="en-US" dirty="0" smtClean="0"/>
              <a:t>Need to convert…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933" y="3766724"/>
            <a:ext cx="3950734" cy="30912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Conversion</a:t>
            </a:r>
            <a:br>
              <a:rPr lang="en-US" dirty="0" smtClean="0"/>
            </a:b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 </a:t>
            </a:r>
            <a:r>
              <a:rPr lang="en-US" dirty="0" err="1" smtClean="0"/>
              <a:t>youtube</a:t>
            </a:r>
            <a:r>
              <a:rPr lang="en-US" dirty="0" smtClean="0"/>
              <a:t> video</a:t>
            </a:r>
          </a:p>
          <a:p>
            <a:r>
              <a:rPr lang="en-US" dirty="0" smtClean="0"/>
              <a:t>Figure out where your temporary internet cache is</a:t>
            </a:r>
          </a:p>
          <a:p>
            <a:r>
              <a:rPr lang="en-US" dirty="0" smtClean="0"/>
              <a:t>Find the video in the cache (find the big file)</a:t>
            </a:r>
          </a:p>
          <a:p>
            <a:r>
              <a:rPr lang="en-US" dirty="0" smtClean="0"/>
              <a:t>Run it through </a:t>
            </a:r>
            <a:r>
              <a:rPr lang="en-US" dirty="0" err="1" smtClean="0"/>
              <a:t>mplayer</a:t>
            </a:r>
            <a:r>
              <a:rPr lang="en-US" dirty="0" smtClean="0"/>
              <a:t> </a:t>
            </a:r>
          </a:p>
          <a:p>
            <a:pPr lvl="1"/>
            <a:r>
              <a:rPr lang="en-US" sz="2300" dirty="0" err="1" smtClean="0"/>
              <a:t>mplayer</a:t>
            </a:r>
            <a:r>
              <a:rPr lang="en-US" sz="2300" dirty="0" smtClean="0"/>
              <a:t> -</a:t>
            </a:r>
            <a:r>
              <a:rPr lang="en-US" sz="2300" dirty="0" err="1" smtClean="0"/>
              <a:t>vo</a:t>
            </a:r>
            <a:r>
              <a:rPr lang="en-US" sz="2300" dirty="0" smtClean="0"/>
              <a:t> null -</a:t>
            </a:r>
            <a:r>
              <a:rPr lang="en-US" sz="2300" dirty="0" err="1" smtClean="0"/>
              <a:t>ao</a:t>
            </a:r>
            <a:r>
              <a:rPr lang="en-US" sz="2300" dirty="0" smtClean="0"/>
              <a:t> </a:t>
            </a:r>
            <a:r>
              <a:rPr lang="en-US" sz="2300" dirty="0" err="1" smtClean="0"/>
              <a:t>pcm:fast</a:t>
            </a:r>
            <a:r>
              <a:rPr lang="en-US" sz="2300" dirty="0" smtClean="0"/>
              <a:t> -</a:t>
            </a:r>
            <a:r>
              <a:rPr lang="en-US" sz="2300" dirty="0" err="1" smtClean="0"/>
              <a:t>ao</a:t>
            </a:r>
            <a:r>
              <a:rPr lang="en-US" sz="2300" dirty="0" smtClean="0"/>
              <a:t> </a:t>
            </a:r>
            <a:r>
              <a:rPr lang="en-US" sz="2300" dirty="0" err="1" smtClean="0"/>
              <a:t>pcm:file</a:t>
            </a:r>
            <a:r>
              <a:rPr lang="en-US" sz="2300" dirty="0" smtClean="0"/>
              <a:t>=</a:t>
            </a:r>
            <a:r>
              <a:rPr lang="en-US" sz="2300" dirty="0" err="1" smtClean="0"/>
              <a:t>test.wav</a:t>
            </a:r>
            <a:endParaRPr lang="en-US" sz="2300" dirty="0" smtClean="0"/>
          </a:p>
          <a:p>
            <a:r>
              <a:rPr lang="en-US" dirty="0" smtClean="0"/>
              <a:t>Use the wav file as you see fit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Loading a 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photos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36500" y="2641290"/>
            <a:ext cx="51714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File = /</a:t>
            </a:r>
            <a:r>
              <a:rPr lang="en-US" dirty="0">
                <a:latin typeface="Courier New"/>
                <a:cs typeface="Courier New"/>
              </a:rPr>
              <a:t>U</a:t>
            </a:r>
            <a:r>
              <a:rPr lang="en-US" dirty="0" smtClean="0">
                <a:latin typeface="Courier New"/>
                <a:cs typeface="Courier New"/>
              </a:rPr>
              <a:t>sers/</a:t>
            </a:r>
            <a:r>
              <a:rPr lang="en-US" dirty="0" err="1" smtClean="0">
                <a:latin typeface="Courier New"/>
                <a:cs typeface="Courier New"/>
              </a:rPr>
              <a:t>aaray</a:t>
            </a:r>
            <a:r>
              <a:rPr lang="en-US" dirty="0" smtClean="0">
                <a:latin typeface="Courier New"/>
                <a:cs typeface="Courier New"/>
              </a:rPr>
              <a:t>/sound/</a:t>
            </a:r>
            <a:r>
              <a:rPr lang="en-US" dirty="0" err="1" smtClean="0">
                <a:latin typeface="Courier New"/>
                <a:cs typeface="Courier New"/>
              </a:rPr>
              <a:t>test.wav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s</a:t>
            </a:r>
            <a:r>
              <a:rPr lang="en-US" dirty="0" smtClean="0">
                <a:latin typeface="Courier New"/>
                <a:cs typeface="Courier New"/>
              </a:rPr>
              <a:t>ound = </a:t>
            </a:r>
            <a:r>
              <a:rPr lang="en-US" dirty="0" err="1" smtClean="0">
                <a:latin typeface="Courier New"/>
                <a:cs typeface="Courier New"/>
              </a:rPr>
              <a:t>makeSound</a:t>
            </a:r>
            <a:r>
              <a:rPr lang="en-US" dirty="0" smtClean="0">
                <a:latin typeface="Courier New"/>
                <a:cs typeface="Courier New"/>
              </a:rPr>
              <a:t>(File);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blockingPlay</a:t>
            </a:r>
            <a:r>
              <a:rPr lang="en-US" dirty="0" smtClean="0">
                <a:latin typeface="Courier New"/>
                <a:cs typeface="Courier New"/>
              </a:rPr>
              <a:t>(sound); </a:t>
            </a:r>
          </a:p>
          <a:p>
            <a:r>
              <a:rPr lang="en-US" dirty="0" smtClean="0">
                <a:latin typeface="Courier New"/>
                <a:cs typeface="Courier New"/>
              </a:rPr>
              <a:t>#Note:  play won’t allow you to stop</a:t>
            </a:r>
          </a:p>
          <a:p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it playing </a:t>
            </a:r>
            <a:endParaRPr lang="en-US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Manipulating</a:t>
            </a:r>
            <a:br>
              <a:rPr lang="en-US" dirty="0" smtClean="0"/>
            </a:br>
            <a:r>
              <a:rPr lang="en-US" dirty="0" smtClean="0"/>
              <a:t>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</a:t>
            </a:r>
          </a:p>
          <a:p>
            <a:pPr lvl="1"/>
            <a:r>
              <a:rPr lang="en-US" dirty="0" smtClean="0"/>
              <a:t>Usually doesn’t work (clipping)</a:t>
            </a:r>
          </a:p>
          <a:p>
            <a:r>
              <a:rPr lang="en-US" dirty="0" smtClean="0"/>
              <a:t>Decreasing</a:t>
            </a:r>
          </a:p>
          <a:p>
            <a:pPr lvl="1"/>
            <a:r>
              <a:rPr lang="en-US" dirty="0" smtClean="0"/>
              <a:t>Create a background track (30% of original volume)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169862"/>
            <a:ext cx="4305300" cy="170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156" y="4254408"/>
            <a:ext cx="63257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 for 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in range(0, </a:t>
            </a:r>
            <a:r>
              <a:rPr lang="en-US" dirty="0" err="1" smtClean="0">
                <a:latin typeface="Courier New"/>
                <a:cs typeface="Courier New"/>
              </a:rPr>
              <a:t>sound.getLength</a:t>
            </a:r>
            <a:r>
              <a:rPr lang="en-US" dirty="0" smtClean="0">
                <a:latin typeface="Courier New"/>
                <a:cs typeface="Courier New"/>
              </a:rPr>
              <a:t>()):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/>
                <a:cs typeface="Courier New"/>
              </a:rPr>
              <a:t>value </a:t>
            </a:r>
            <a:r>
              <a:rPr lang="en-US" dirty="0" smtClean="0">
                <a:latin typeface="Courier New"/>
                <a:cs typeface="Courier New"/>
              </a:rPr>
              <a:t>= </a:t>
            </a:r>
            <a:r>
              <a:rPr lang="en-US" dirty="0" err="1" smtClean="0">
                <a:latin typeface="Courier New"/>
                <a:cs typeface="Courier New"/>
              </a:rPr>
              <a:t>getSampleValueAt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 err="1" smtClean="0">
                <a:latin typeface="Courier New"/>
                <a:cs typeface="Courier New"/>
              </a:rPr>
              <a:t>sound,i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setSampleValueAt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 err="1" smtClean="0">
                <a:latin typeface="Courier New"/>
                <a:cs typeface="Courier New"/>
              </a:rPr>
              <a:t>sound,i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value*.3))</a:t>
            </a:r>
            <a:r>
              <a:rPr lang="en-US" dirty="0" smtClean="0">
                <a:latin typeface="Courier New"/>
                <a:cs typeface="Courier New"/>
              </a:rPr>
              <a:t>;</a:t>
            </a:r>
            <a:endParaRPr lang="en-US" dirty="0" smtClean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Reverse the sound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7101" y="2518490"/>
            <a:ext cx="849598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b </a:t>
            </a:r>
            <a:r>
              <a:rPr lang="en-US" dirty="0" smtClean="0">
                <a:latin typeface="Courier New"/>
                <a:cs typeface="Courier New"/>
              </a:rPr>
              <a:t>= </a:t>
            </a:r>
            <a:r>
              <a:rPr lang="en-US" dirty="0" err="1" smtClean="0">
                <a:latin typeface="Courier New"/>
                <a:cs typeface="Courier New"/>
              </a:rPr>
              <a:t>duplicateSound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a); </a:t>
            </a:r>
            <a:r>
              <a:rPr lang="en-US" dirty="0">
                <a:latin typeface="Courier New"/>
                <a:cs typeface="Courier New"/>
              </a:rPr>
              <a:t>#</a:t>
            </a:r>
            <a:r>
              <a:rPr lang="en-US" dirty="0" smtClean="0">
                <a:latin typeface="Courier New"/>
                <a:cs typeface="Courier New"/>
              </a:rPr>
              <a:t>Create </a:t>
            </a:r>
            <a:r>
              <a:rPr lang="en-US" dirty="0" smtClean="0">
                <a:latin typeface="Courier New"/>
                <a:cs typeface="Courier New"/>
              </a:rPr>
              <a:t>a sound that is the same size</a:t>
            </a:r>
          </a:p>
          <a:p>
            <a:r>
              <a:rPr lang="en-US" dirty="0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=0;</a:t>
            </a:r>
          </a:p>
          <a:p>
            <a:r>
              <a:rPr lang="en-US" dirty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or </a:t>
            </a:r>
            <a:r>
              <a:rPr lang="en-US" dirty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in range(</a:t>
            </a:r>
            <a:r>
              <a:rPr lang="en-US" dirty="0" err="1" smtClean="0">
                <a:latin typeface="Courier New"/>
                <a:cs typeface="Courier New"/>
              </a:rPr>
              <a:t>a.getLength</a:t>
            </a:r>
            <a:r>
              <a:rPr lang="en-US" dirty="0" smtClean="0">
                <a:latin typeface="Courier New"/>
                <a:cs typeface="Courier New"/>
              </a:rPr>
              <a:t>()-</a:t>
            </a:r>
            <a:r>
              <a:rPr lang="en-US" dirty="0" smtClean="0">
                <a:latin typeface="Courier New"/>
                <a:cs typeface="Courier New"/>
              </a:rPr>
              <a:t>1, 0, -1):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setSampleValueAt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 err="1" smtClean="0">
                <a:latin typeface="Courier New"/>
                <a:cs typeface="Courier New"/>
              </a:rPr>
              <a:t>b,c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getSampleValueAt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 err="1" smtClean="0">
                <a:latin typeface="Courier New"/>
                <a:cs typeface="Courier New"/>
              </a:rPr>
              <a:t>a,i</a:t>
            </a:r>
            <a:r>
              <a:rPr lang="en-US" dirty="0" smtClean="0">
                <a:latin typeface="Courier New"/>
                <a:cs typeface="Courier New"/>
              </a:rPr>
              <a:t>));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++;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blockingPlay</a:t>
            </a:r>
            <a:r>
              <a:rPr lang="en-US" dirty="0" smtClean="0">
                <a:latin typeface="Courier New"/>
                <a:cs typeface="Courier New"/>
              </a:rPr>
              <a:t>(b)</a:t>
            </a:r>
            <a:r>
              <a:rPr lang="en-US" dirty="0" smtClean="0">
                <a:latin typeface="Courier New"/>
                <a:cs typeface="Courier New"/>
              </a:rPr>
              <a:t>;</a:t>
            </a:r>
            <a:endParaRPr lang="en-US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210" y="-13095"/>
            <a:ext cx="2798790" cy="1959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226" y="2383938"/>
            <a:ext cx="900352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a </a:t>
            </a:r>
            <a:r>
              <a:rPr lang="en-US" dirty="0" smtClean="0">
                <a:latin typeface="Courier New"/>
                <a:cs typeface="Courier New"/>
              </a:rPr>
              <a:t>= </a:t>
            </a:r>
            <a:r>
              <a:rPr lang="en-US" dirty="0" err="1" smtClean="0">
                <a:latin typeface="Courier New"/>
                <a:cs typeface="Courier New"/>
              </a:rPr>
              <a:t>duplicateSound</a:t>
            </a:r>
            <a:r>
              <a:rPr lang="en-US" dirty="0" smtClean="0">
                <a:latin typeface="Courier New"/>
                <a:cs typeface="Courier New"/>
              </a:rPr>
              <a:t>(sound)</a:t>
            </a:r>
            <a:r>
              <a:rPr lang="en-US" dirty="0" smtClean="0">
                <a:latin typeface="Courier New"/>
                <a:cs typeface="Courier New"/>
              </a:rPr>
              <a:t>; </a:t>
            </a:r>
          </a:p>
          <a:p>
            <a:r>
              <a:rPr lang="en-US" dirty="0" smtClean="0">
                <a:latin typeface="Courier New"/>
                <a:cs typeface="Courier New"/>
              </a:rPr>
              <a:t>delay </a:t>
            </a:r>
            <a:r>
              <a:rPr lang="en-US" dirty="0" smtClean="0">
                <a:latin typeface="Courier New"/>
                <a:cs typeface="Courier New"/>
              </a:rPr>
              <a:t>= 10000;</a:t>
            </a:r>
          </a:p>
          <a:p>
            <a:r>
              <a:rPr lang="en-US" dirty="0" smtClean="0">
                <a:latin typeface="Courier New"/>
                <a:cs typeface="Courier New"/>
              </a:rPr>
              <a:t>for 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in range(delay</a:t>
            </a:r>
            <a:r>
              <a:rPr lang="en-US" dirty="0">
                <a:latin typeface="Courier New"/>
                <a:cs typeface="Courier New"/>
              </a:rPr>
              <a:t>,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a.getLength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)):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setSampleValueAt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 err="1" smtClean="0">
                <a:latin typeface="Courier New"/>
                <a:cs typeface="Courier New"/>
              </a:rPr>
              <a:t>a,i,int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 err="1" smtClean="0">
                <a:latin typeface="Courier New"/>
                <a:cs typeface="Courier New"/>
              </a:rPr>
              <a:t>a.getSampleValueAt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) + </a:t>
            </a:r>
          </a:p>
          <a:p>
            <a:r>
              <a:rPr lang="en-US" dirty="0" smtClean="0">
                <a:latin typeface="Courier New"/>
                <a:cs typeface="Courier New"/>
              </a:rPr>
              <a:t>					              .6</a:t>
            </a:r>
            <a:r>
              <a:rPr lang="en-US" dirty="0" smtClean="0">
                <a:latin typeface="Courier New"/>
                <a:cs typeface="Courier New"/>
              </a:rPr>
              <a:t>*</a:t>
            </a:r>
            <a:r>
              <a:rPr lang="en-US" dirty="0" err="1" smtClean="0">
                <a:latin typeface="Courier New"/>
                <a:cs typeface="Courier New"/>
              </a:rPr>
              <a:t>getSampleValueAt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 err="1" smtClean="0">
                <a:latin typeface="Courier New"/>
                <a:cs typeface="Courier New"/>
              </a:rPr>
              <a:t>a,i</a:t>
            </a:r>
            <a:r>
              <a:rPr lang="en-US" dirty="0" smtClean="0">
                <a:latin typeface="Courier New"/>
                <a:cs typeface="Courier New"/>
              </a:rPr>
              <a:t>-delay)));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blockingPlay</a:t>
            </a:r>
            <a:r>
              <a:rPr lang="en-US" dirty="0" smtClean="0">
                <a:latin typeface="Courier New"/>
                <a:cs typeface="Courier New"/>
              </a:rPr>
              <a:t>(a)</a:t>
            </a:r>
            <a:r>
              <a:rPr lang="en-US" dirty="0" smtClean="0">
                <a:latin typeface="Courier New"/>
                <a:cs typeface="Courier New"/>
              </a:rPr>
              <a:t>;</a:t>
            </a:r>
            <a:endParaRPr lang="en-US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U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RUTemplate2.potx</Template>
  <TotalTime>1676</TotalTime>
  <Words>593</Words>
  <Application>Microsoft Macintosh PowerPoint</Application>
  <PresentationFormat>On-screen Show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RUTemplate2</vt:lpstr>
      <vt:lpstr>ITEC 109</vt:lpstr>
      <vt:lpstr>Review</vt:lpstr>
      <vt:lpstr>Objectives</vt:lpstr>
      <vt:lpstr>Files</vt:lpstr>
      <vt:lpstr>Conversion Process</vt:lpstr>
      <vt:lpstr>Loading a sound</vt:lpstr>
      <vt:lpstr>Manipulating volume</vt:lpstr>
      <vt:lpstr>Effects</vt:lpstr>
      <vt:lpstr>Echo</vt:lpstr>
      <vt:lpstr>Blending</vt:lpstr>
      <vt:lpstr>Splicing</vt:lpstr>
      <vt:lpstr>Chipmunks</vt:lpstr>
      <vt:lpstr>Lengthen it</vt:lpstr>
      <vt:lpstr>Problem</vt:lpstr>
      <vt:lpstr>Example</vt:lpstr>
      <vt:lpstr>Other effects</vt:lpstr>
      <vt:lpstr>Summary</vt:lpstr>
    </vt:vector>
  </TitlesOfParts>
  <Company>Radford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 120</dc:title>
  <dc:creator>Andrew Ray</dc:creator>
  <cp:lastModifiedBy>Academic  Technologies</cp:lastModifiedBy>
  <cp:revision>48</cp:revision>
  <dcterms:created xsi:type="dcterms:W3CDTF">2011-02-25T21:16:32Z</dcterms:created>
  <dcterms:modified xsi:type="dcterms:W3CDTF">2011-11-15T21:36:56Z</dcterms:modified>
</cp:coreProperties>
</file>