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74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69" r:id="rId14"/>
    <p:sldId id="270" r:id="rId15"/>
    <p:sldId id="271" r:id="rId16"/>
    <p:sldId id="272" r:id="rId17"/>
    <p:sldId id="273" r:id="rId18"/>
    <p:sldId id="259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9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 descr="RUpagehdmtsonl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76200"/>
            <a:ext cx="6908800" cy="685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381000" y="1676400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1000" y="6551612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3414-E943-A44B-A7C4-02D9363D385D}" type="datetimeFigureOut">
              <a:rPr lang="en-US" smtClean="0"/>
              <a:pPr/>
              <a:t>11/12/12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65E75-ED5D-0749-83D0-63AD56D02E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3414-E943-A44B-A7C4-02D9363D385D}" type="datetimeFigureOut">
              <a:rPr lang="en-US" smtClean="0"/>
              <a:pPr/>
              <a:t>11/12/12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65E75-ED5D-0749-83D0-63AD56D02E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2438400" cy="868362"/>
          </a:xfrm>
        </p:spPr>
        <p:txBody>
          <a:bodyPr>
            <a:normAutofit/>
          </a:bodyPr>
          <a:lstStyle>
            <a:lvl1pPr>
              <a:defRPr sz="3600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800000"/>
              </a:buClr>
              <a:defRPr>
                <a:latin typeface="Gill Sans"/>
                <a:cs typeface="Gill Sans"/>
              </a:defRPr>
            </a:lvl1pPr>
            <a:lvl2pPr>
              <a:buClr>
                <a:srgbClr val="FF6600"/>
              </a:buClr>
              <a:defRPr>
                <a:latin typeface="Gill Sans"/>
                <a:cs typeface="Gill Sans"/>
              </a:defRPr>
            </a:lvl2pPr>
            <a:lvl3pPr>
              <a:buClr>
                <a:srgbClr val="800000"/>
              </a:buClr>
              <a:defRPr>
                <a:latin typeface="Gill Sans"/>
                <a:cs typeface="Gill Sans"/>
              </a:defRPr>
            </a:lvl3pPr>
            <a:lvl4pPr>
              <a:buClr>
                <a:srgbClr val="FF6600"/>
              </a:buClr>
              <a:defRPr>
                <a:latin typeface="Gill Sans"/>
                <a:cs typeface="Gill Sans"/>
              </a:defRPr>
            </a:lvl4pPr>
            <a:lvl5pPr>
              <a:buClr>
                <a:srgbClr val="800000"/>
              </a:buClr>
              <a:defRPr>
                <a:latin typeface="Gill Sans"/>
                <a:cs typeface="Gill San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10800000">
            <a:off x="457200" y="6246812"/>
            <a:ext cx="25908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-2109787" y="3862388"/>
            <a:ext cx="4525962" cy="1586"/>
          </a:xfrm>
          <a:prstGeom prst="line">
            <a:avLst/>
          </a:prstGeom>
          <a:ln w="12700" cap="flat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7200" y="6248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"/>
                <a:cs typeface="Gill Sans"/>
              </a:rPr>
              <a:t>GUIs</a:t>
            </a:r>
            <a:endParaRPr lang="en-US" dirty="0">
              <a:latin typeface="Gill Sans"/>
              <a:cs typeface="Gill Sans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272534" y="6433066"/>
            <a:ext cx="3693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381000" y="1065212"/>
            <a:ext cx="31242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-70366" y="603766"/>
            <a:ext cx="9027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3414-E943-A44B-A7C4-02D9363D385D}" type="datetimeFigureOut">
              <a:rPr lang="en-US" smtClean="0"/>
              <a:pPr/>
              <a:t>11/12/12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65E75-ED5D-0749-83D0-63AD56D02E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3414-E943-A44B-A7C4-02D9363D385D}" type="datetimeFigureOut">
              <a:rPr lang="en-US" smtClean="0"/>
              <a:pPr/>
              <a:t>11/12/12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65E75-ED5D-0749-83D0-63AD56D02E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3414-E943-A44B-A7C4-02D9363D385D}" type="datetimeFigureOut">
              <a:rPr lang="en-US" smtClean="0"/>
              <a:pPr/>
              <a:t>11/12/12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65E75-ED5D-0749-83D0-63AD56D02E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3414-E943-A44B-A7C4-02D9363D385D}" type="datetimeFigureOut">
              <a:rPr lang="en-US" smtClean="0"/>
              <a:pPr/>
              <a:t>11/12/12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65E75-ED5D-0749-83D0-63AD56D02E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3414-E943-A44B-A7C4-02D9363D385D}" type="datetimeFigureOut">
              <a:rPr lang="en-US" smtClean="0"/>
              <a:pPr/>
              <a:t>11/12/12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65E75-ED5D-0749-83D0-63AD56D02E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3414-E943-A44B-A7C4-02D9363D385D}" type="datetimeFigureOut">
              <a:rPr lang="en-US" smtClean="0"/>
              <a:pPr/>
              <a:t>11/12/12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65E75-ED5D-0749-83D0-63AD56D02E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3414-E943-A44B-A7C4-02D9363D385D}" type="datetimeFigureOut">
              <a:rPr lang="en-US" smtClean="0"/>
              <a:pPr/>
              <a:t>11/12/12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65E75-ED5D-0749-83D0-63AD56D02E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13414-E943-A44B-A7C4-02D9363D385D}" type="datetimeFigureOut">
              <a:rPr lang="en-US" smtClean="0"/>
              <a:pPr/>
              <a:t>11/12/12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65E75-ED5D-0749-83D0-63AD56D02E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ITEC 109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27</a:t>
            </a:r>
          </a:p>
          <a:p>
            <a:r>
              <a:rPr lang="en-US" dirty="0" smtClean="0"/>
              <a:t>GUI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Panels can include other panels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38142" y="2496779"/>
            <a:ext cx="7555096" cy="362938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JPanel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07643" y="2865868"/>
            <a:ext cx="2148864" cy="235565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JPanel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32312" y="2865868"/>
            <a:ext cx="2148864" cy="235565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JPanel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6670401" y="1363136"/>
            <a:ext cx="434223" cy="542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6200000" flipH="1">
            <a:off x="7577440" y="1303648"/>
            <a:ext cx="434223" cy="1732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367116" y="1731292"/>
            <a:ext cx="905749" cy="59824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JPanel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707926" y="1731292"/>
            <a:ext cx="905749" cy="59824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JPanel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60375" y="574921"/>
            <a:ext cx="905749" cy="5982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JPanel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133090" y="1019174"/>
            <a:ext cx="72728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227341" y="727321"/>
            <a:ext cx="905749" cy="59824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JFrame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a way to specify what goes where</a:t>
            </a:r>
          </a:p>
          <a:p>
            <a:r>
              <a:rPr lang="en-US" dirty="0" smtClean="0"/>
              <a:t>Default is left to right with a break when it won’t meet the next line</a:t>
            </a:r>
          </a:p>
          <a:p>
            <a:r>
              <a:rPr lang="en-US" dirty="0" smtClean="0"/>
              <a:t>Several other possibilities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Border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Specific layout</a:t>
            </a:r>
          </a:p>
          <a:p>
            <a:r>
              <a:rPr lang="en-US" dirty="0" smtClean="0"/>
              <a:t>Not all parts are required (scaling)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0600" y="0"/>
            <a:ext cx="3073400" cy="1955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3578" y="2757658"/>
            <a:ext cx="558702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primary = </a:t>
            </a:r>
            <a:r>
              <a:rPr lang="en-US" dirty="0" err="1" smtClean="0">
                <a:latin typeface="Courier New"/>
                <a:cs typeface="Courier New"/>
              </a:rPr>
              <a:t>swing.JPanel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primary.setLayout(awt.BorderLayout</a:t>
            </a:r>
            <a:r>
              <a:rPr lang="en-US" dirty="0" smtClean="0">
                <a:latin typeface="Courier New"/>
                <a:cs typeface="Courier New"/>
              </a:rPr>
              <a:t>());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n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swing.JButton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n.setText("North</a:t>
            </a:r>
            <a:r>
              <a:rPr lang="en-US" dirty="0" smtClean="0">
                <a:latin typeface="Courier New"/>
                <a:cs typeface="Courier New"/>
              </a:rPr>
              <a:t>")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primary.add(n,awt.BorderLayout.NORTH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c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swing.JButton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c.setText("Center</a:t>
            </a:r>
            <a:r>
              <a:rPr lang="en-US" dirty="0" smtClean="0">
                <a:latin typeface="Courier New"/>
                <a:cs typeface="Courier New"/>
              </a:rPr>
              <a:t>")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primary.add(c,awt.BorderLayout.CENTER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frame.setContentPane(primary</a:t>
            </a:r>
            <a:r>
              <a:rPr lang="en-US" dirty="0" smtClean="0">
                <a:latin typeface="Courier New"/>
                <a:cs typeface="Courier New"/>
              </a:rPr>
              <a:t>)</a:t>
            </a:r>
            <a:endParaRPr lang="en-US" dirty="0">
              <a:latin typeface="Courier New"/>
              <a:cs typeface="Courier New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6070602" y="3542488"/>
            <a:ext cx="302066" cy="2116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372668" y="3542488"/>
            <a:ext cx="25408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Tells the Panel to arrange</a:t>
            </a:r>
          </a:p>
          <a:p>
            <a:r>
              <a:rPr lang="en-US" dirty="0" smtClean="0"/>
              <a:t>its contents in a specific</a:t>
            </a:r>
          </a:p>
          <a:p>
            <a:r>
              <a:rPr lang="en-US" dirty="0" smtClean="0"/>
              <a:t>way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rot="10800000">
            <a:off x="5935096" y="5797686"/>
            <a:ext cx="43757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372669" y="5441850"/>
            <a:ext cx="18916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Tell the frame to</a:t>
            </a:r>
          </a:p>
          <a:p>
            <a:r>
              <a:rPr lang="en-US" dirty="0"/>
              <a:t>d</a:t>
            </a:r>
            <a:r>
              <a:rPr lang="en-US" dirty="0" smtClean="0"/>
              <a:t>isplay this panels</a:t>
            </a:r>
          </a:p>
          <a:p>
            <a:r>
              <a:rPr lang="en-US" dirty="0" smtClean="0"/>
              <a:t>content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1343" y="112386"/>
            <a:ext cx="1983752" cy="14878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Grid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Rows and columns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5048" y="152400"/>
            <a:ext cx="1917700" cy="1905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57200" y="2155845"/>
            <a:ext cx="617478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primary = </a:t>
            </a:r>
            <a:r>
              <a:rPr lang="en-US" dirty="0" err="1" smtClean="0">
                <a:latin typeface="Courier New"/>
                <a:cs typeface="Courier New"/>
              </a:rPr>
              <a:t>swing.JPanel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smtClean="0">
                <a:latin typeface="Courier New"/>
                <a:cs typeface="Courier New"/>
              </a:rPr>
              <a:t>primary.setLayout(awt.GridLayout(2,2));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one = </a:t>
            </a:r>
            <a:r>
              <a:rPr lang="en-US" dirty="0" err="1" smtClean="0">
                <a:latin typeface="Courier New"/>
                <a:cs typeface="Courier New"/>
              </a:rPr>
              <a:t>swing.JButton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one.setText("First</a:t>
            </a:r>
            <a:r>
              <a:rPr lang="en-US" dirty="0" smtClean="0">
                <a:latin typeface="Courier New"/>
                <a:cs typeface="Courier New"/>
              </a:rPr>
              <a:t>")</a:t>
            </a:r>
          </a:p>
          <a:p>
            <a:r>
              <a:rPr lang="en-US" dirty="0" smtClean="0">
                <a:latin typeface="Courier New"/>
                <a:cs typeface="Courier New"/>
              </a:rPr>
              <a:t>two = </a:t>
            </a:r>
            <a:r>
              <a:rPr lang="en-US" dirty="0" err="1" smtClean="0">
                <a:latin typeface="Courier New"/>
                <a:cs typeface="Courier New"/>
              </a:rPr>
              <a:t>swing.JButton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two.setText("Second</a:t>
            </a:r>
            <a:r>
              <a:rPr lang="en-US" dirty="0" smtClean="0">
                <a:latin typeface="Courier New"/>
                <a:cs typeface="Courier New"/>
              </a:rPr>
              <a:t>")</a:t>
            </a:r>
          </a:p>
          <a:p>
            <a:r>
              <a:rPr lang="en-US" dirty="0" smtClean="0">
                <a:latin typeface="Courier New"/>
                <a:cs typeface="Courier New"/>
              </a:rPr>
              <a:t>three = </a:t>
            </a:r>
            <a:r>
              <a:rPr lang="en-US" dirty="0" err="1" smtClean="0">
                <a:latin typeface="Courier New"/>
                <a:cs typeface="Courier New"/>
              </a:rPr>
              <a:t>swing.JButton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three.setText("Third</a:t>
            </a:r>
            <a:r>
              <a:rPr lang="en-US" dirty="0" smtClean="0">
                <a:latin typeface="Courier New"/>
                <a:cs typeface="Courier New"/>
              </a:rPr>
              <a:t>")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primary.add(one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primary.add(two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primary.add(three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frame.setContentPane(primary</a:t>
            </a:r>
            <a:r>
              <a:rPr lang="en-US" dirty="0" smtClean="0">
                <a:latin typeface="Courier New"/>
                <a:cs typeface="Courier New"/>
              </a:rPr>
              <a:t>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4100" y="4749800"/>
            <a:ext cx="3009900" cy="210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Assures left to right or right to left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2300" y="5453063"/>
            <a:ext cx="5981700" cy="13462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26700" y="2313742"/>
            <a:ext cx="6174789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primary = </a:t>
            </a:r>
            <a:r>
              <a:rPr lang="en-US" dirty="0" err="1" smtClean="0">
                <a:latin typeface="Courier New"/>
                <a:cs typeface="Courier New"/>
              </a:rPr>
              <a:t>swing.JPanel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primary.setLayout(awt.FlowLayout</a:t>
            </a:r>
            <a:r>
              <a:rPr lang="en-US" dirty="0" smtClean="0">
                <a:latin typeface="Courier New"/>
                <a:cs typeface="Courier New"/>
              </a:rPr>
              <a:t>());</a:t>
            </a:r>
          </a:p>
          <a:p>
            <a:r>
              <a:rPr lang="en-US" dirty="0" smtClean="0">
                <a:latin typeface="Courier New"/>
                <a:cs typeface="Courier New"/>
              </a:rPr>
              <a:t>one = </a:t>
            </a:r>
            <a:r>
              <a:rPr lang="en-US" dirty="0" err="1" smtClean="0">
                <a:latin typeface="Courier New"/>
                <a:cs typeface="Courier New"/>
              </a:rPr>
              <a:t>swing.JButton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one.setText("Look</a:t>
            </a:r>
            <a:r>
              <a:rPr lang="en-US" dirty="0" smtClean="0">
                <a:latin typeface="Courier New"/>
                <a:cs typeface="Courier New"/>
              </a:rPr>
              <a:t> at")</a:t>
            </a:r>
          </a:p>
          <a:p>
            <a:r>
              <a:rPr lang="en-US" dirty="0" smtClean="0">
                <a:latin typeface="Courier New"/>
                <a:cs typeface="Courier New"/>
              </a:rPr>
              <a:t>two = </a:t>
            </a:r>
            <a:r>
              <a:rPr lang="en-US" dirty="0" err="1" smtClean="0">
                <a:latin typeface="Courier New"/>
                <a:cs typeface="Courier New"/>
              </a:rPr>
              <a:t>swing.JButton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two.setText("Me</a:t>
            </a:r>
            <a:r>
              <a:rPr lang="en-US" dirty="0" smtClean="0">
                <a:latin typeface="Courier New"/>
                <a:cs typeface="Courier New"/>
              </a:rPr>
              <a:t>")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primary.add(one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primary.add(two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frame.setContentPane(primary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0026" y="152400"/>
            <a:ext cx="3048000" cy="101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75198" y="152400"/>
            <a:ext cx="1714500" cy="1498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for blank spaces in the GUI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4535" y="2409934"/>
            <a:ext cx="914399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primary = </a:t>
            </a:r>
            <a:r>
              <a:rPr lang="en-US" dirty="0" err="1" smtClean="0">
                <a:latin typeface="Courier New"/>
                <a:cs typeface="Courier New"/>
              </a:rPr>
              <a:t>swing.JPanel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primary.setLayout(swing.BoxLayout(primary,swing.BoxLayout.PAGE_AXIS</a:t>
            </a:r>
            <a:r>
              <a:rPr lang="en-US" dirty="0" smtClean="0">
                <a:latin typeface="Courier New"/>
                <a:cs typeface="Courier New"/>
              </a:rPr>
              <a:t>));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one = </a:t>
            </a:r>
            <a:r>
              <a:rPr lang="en-US" dirty="0" err="1" smtClean="0">
                <a:latin typeface="Courier New"/>
                <a:cs typeface="Courier New"/>
              </a:rPr>
              <a:t>swing.JButton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one.setText</a:t>
            </a:r>
            <a:r>
              <a:rPr lang="en-US" dirty="0" smtClean="0">
                <a:latin typeface="Courier New"/>
                <a:cs typeface="Courier New"/>
              </a:rPr>
              <a:t>( "Hello")</a:t>
            </a:r>
          </a:p>
          <a:p>
            <a:r>
              <a:rPr lang="en-US" dirty="0" smtClean="0">
                <a:latin typeface="Courier New"/>
                <a:cs typeface="Courier New"/>
              </a:rPr>
              <a:t>two = </a:t>
            </a:r>
            <a:r>
              <a:rPr lang="en-US" dirty="0" err="1" smtClean="0">
                <a:latin typeface="Courier New"/>
                <a:cs typeface="Courier New"/>
              </a:rPr>
              <a:t>swing.JButton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two.setText("World</a:t>
            </a:r>
            <a:r>
              <a:rPr lang="en-US" dirty="0" smtClean="0">
                <a:latin typeface="Courier New"/>
                <a:cs typeface="Courier New"/>
              </a:rPr>
              <a:t>")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primary.add(one</a:t>
            </a:r>
            <a:r>
              <a:rPr lang="en-US" dirty="0" smtClean="0">
                <a:latin typeface="Courier New"/>
                <a:cs typeface="Courier New"/>
              </a:rPr>
              <a:t>)</a:t>
            </a:r>
          </a:p>
          <a:p>
            <a:r>
              <a:rPr lang="en-US" dirty="0" smtClean="0">
                <a:latin typeface="Courier New"/>
                <a:cs typeface="Courier New"/>
              </a:rPr>
              <a:t>primary.add(swing.Box.createRigidArea(awt.Dimension(0,50)));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primary.add(two</a:t>
            </a:r>
            <a:r>
              <a:rPr lang="en-US" dirty="0" smtClean="0">
                <a:latin typeface="Courier New"/>
                <a:cs typeface="Courier New"/>
              </a:rPr>
              <a:t>)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frame.setContentPane(primary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  <a:p>
            <a:endParaRPr lang="en-US" dirty="0" smtClean="0">
              <a:latin typeface="Courier New"/>
              <a:cs typeface="Courier New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8976" y="152400"/>
            <a:ext cx="2185023" cy="16387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400"/>
            <a:ext cx="2821017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Reading it is good</a:t>
            </a:r>
          </a:p>
          <a:p>
            <a:r>
              <a:rPr lang="en-US" dirty="0" smtClean="0"/>
              <a:t>Using it for inspiration is better</a:t>
            </a:r>
          </a:p>
          <a:p>
            <a:pPr lvl="1"/>
            <a:r>
              <a:rPr lang="en-US" dirty="0" smtClean="0"/>
              <a:t>Find out how to specify where extra space goes</a:t>
            </a:r>
          </a:p>
          <a:p>
            <a:pPr lvl="1"/>
            <a:r>
              <a:rPr lang="en-US" dirty="0" smtClean="0"/>
              <a:t>Create spaces between components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4146581"/>
            <a:ext cx="6385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err="1" smtClean="0"/>
              <a:t>java.sun.com/docs/books/tutorial/uiswing/layout/box.html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what the GUI does</a:t>
            </a:r>
          </a:p>
          <a:p>
            <a:r>
              <a:rPr lang="en-US" dirty="0" smtClean="0"/>
              <a:t>Draw boxes on paper</a:t>
            </a:r>
          </a:p>
          <a:p>
            <a:r>
              <a:rPr lang="en-US" dirty="0" smtClean="0"/>
              <a:t>Determine components for the page</a:t>
            </a:r>
          </a:p>
          <a:p>
            <a:r>
              <a:rPr lang="en-US" dirty="0" smtClean="0"/>
              <a:t>Figure out how many panels do you need</a:t>
            </a:r>
          </a:p>
          <a:p>
            <a:r>
              <a:rPr lang="en-US" dirty="0" smtClean="0"/>
              <a:t>Figure out the layout of the panels</a:t>
            </a:r>
          </a:p>
          <a:p>
            <a:r>
              <a:rPr lang="en-US" dirty="0" smtClean="0"/>
              <a:t>Code </a:t>
            </a:r>
          </a:p>
          <a:p>
            <a:pPr lvl="1"/>
            <a:r>
              <a:rPr lang="en-US" dirty="0" smtClean="0"/>
              <a:t>Notice this is the last step!!!!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JFrame</a:t>
            </a:r>
            <a:endParaRPr lang="en-US" dirty="0" smtClean="0"/>
          </a:p>
          <a:p>
            <a:r>
              <a:rPr lang="en-US" dirty="0" err="1" smtClean="0"/>
              <a:t>JPanel</a:t>
            </a:r>
            <a:endParaRPr lang="en-US" dirty="0" smtClean="0"/>
          </a:p>
          <a:p>
            <a:r>
              <a:rPr lang="en-US" dirty="0" smtClean="0"/>
              <a:t>Layouts</a:t>
            </a:r>
          </a:p>
          <a:p>
            <a:r>
              <a:rPr lang="en-US" dirty="0" err="1" smtClean="0"/>
              <a:t>JButton</a:t>
            </a:r>
            <a:r>
              <a:rPr lang="en-US" dirty="0" smtClean="0"/>
              <a:t> / </a:t>
            </a:r>
            <a:r>
              <a:rPr lang="en-US" dirty="0" err="1" smtClean="0"/>
              <a:t>JLabel</a:t>
            </a:r>
            <a:r>
              <a:rPr lang="en-US" dirty="0" smtClean="0"/>
              <a:t> / </a:t>
            </a:r>
            <a:r>
              <a:rPr lang="en-US" dirty="0" err="1" smtClean="0"/>
              <a:t>JTextField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Sounds</a:t>
            </a:r>
          </a:p>
          <a:p>
            <a:pPr lvl="1"/>
            <a:r>
              <a:rPr lang="en-US" dirty="0" smtClean="0"/>
              <a:t>Arrays hold sample values</a:t>
            </a:r>
          </a:p>
          <a:p>
            <a:pPr lvl="1"/>
            <a:r>
              <a:rPr lang="en-US" dirty="0" smtClean="0"/>
              <a:t>Creating a keyboard</a:t>
            </a:r>
          </a:p>
          <a:p>
            <a:pPr lvl="1"/>
            <a:r>
              <a:rPr lang="en-US" dirty="0" smtClean="0"/>
              <a:t>Sound effects</a:t>
            </a:r>
          </a:p>
          <a:p>
            <a:r>
              <a:rPr lang="en-US" dirty="0" smtClean="0"/>
              <a:t>Homework 3</a:t>
            </a:r>
          </a:p>
          <a:p>
            <a:pPr lvl="1"/>
            <a:r>
              <a:rPr lang="en-US" dirty="0" smtClean="0"/>
              <a:t>The big </a:t>
            </a:r>
            <a:r>
              <a:rPr lang="en-US" dirty="0" smtClean="0"/>
              <a:t>two</a:t>
            </a:r>
            <a:endParaRPr lang="en-US" dirty="0" smtClean="0"/>
          </a:p>
          <a:p>
            <a:pPr lvl="1"/>
            <a:r>
              <a:rPr lang="en-US" dirty="0" smtClean="0"/>
              <a:t>Due </a:t>
            </a:r>
            <a:r>
              <a:rPr lang="en-US" dirty="0" smtClean="0"/>
              <a:t>after break</a:t>
            </a:r>
            <a:endParaRPr lang="en-US" dirty="0" smtClean="0"/>
          </a:p>
          <a:p>
            <a:pPr lvl="1"/>
            <a:r>
              <a:rPr lang="en-US" dirty="0" smtClean="0"/>
              <a:t>Lab </a:t>
            </a:r>
            <a:r>
              <a:rPr lang="en-US" dirty="0" smtClean="0"/>
              <a:t>week after break </a:t>
            </a:r>
            <a:r>
              <a:rPr lang="en-US" dirty="0" smtClean="0"/>
              <a:t>= Free help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week</a:t>
            </a:r>
          </a:p>
          <a:p>
            <a:pPr lvl="1"/>
            <a:r>
              <a:rPr lang="en-US" dirty="0" smtClean="0"/>
              <a:t>Graphical user </a:t>
            </a:r>
            <a:r>
              <a:rPr lang="en-US" dirty="0" smtClean="0"/>
              <a:t>interfaces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7442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GUIs</a:t>
            </a:r>
          </a:p>
          <a:p>
            <a:r>
              <a:rPr lang="en-US" dirty="0" smtClean="0"/>
              <a:t>Another usage of variables, operations, functions, conditionals, and arrays</a:t>
            </a:r>
          </a:p>
          <a:p>
            <a:pPr lvl="1"/>
            <a:r>
              <a:rPr lang="en-US" dirty="0" smtClean="0"/>
              <a:t>Video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2520" y="1519778"/>
            <a:ext cx="5080000" cy="4368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54395" y="1335112"/>
            <a:ext cx="476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0,0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242260" y="4700214"/>
            <a:ext cx="1289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1920,1080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362647"/>
            <a:ext cx="197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Lots of little dots</a:t>
            </a:r>
          </a:p>
          <a:p>
            <a:r>
              <a:rPr lang="en-US" dirty="0"/>
              <a:t>m</a:t>
            </a:r>
            <a:r>
              <a:rPr lang="en-US" dirty="0" smtClean="0"/>
              <a:t>ake up the image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446099" y="5099"/>
            <a:ext cx="1697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Ends up with:</a:t>
            </a:r>
          </a:p>
          <a:p>
            <a:r>
              <a:rPr lang="en-US" dirty="0" smtClean="0"/>
              <a:t>2,073,600 pixels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Operating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Runs programs, allows access to hardware</a:t>
            </a:r>
          </a:p>
          <a:p>
            <a:r>
              <a:rPr lang="en-US" dirty="0" err="1" smtClean="0"/>
              <a:t>JFrame</a:t>
            </a:r>
            <a:r>
              <a:rPr lang="en-US" dirty="0" smtClean="0"/>
              <a:t> interfaces with the OS (type of variable)</a:t>
            </a:r>
          </a:p>
          <a:p>
            <a:r>
              <a:rPr lang="en-US" dirty="0" smtClean="0"/>
              <a:t>Allows you to ask for a window of a specific size, or one that will hold your app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0504" y="4483346"/>
            <a:ext cx="1190241" cy="1053432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rot="10800000">
            <a:off x="2895601" y="5089670"/>
            <a:ext cx="329176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895600" y="5406069"/>
            <a:ext cx="29230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Let me have a window of size</a:t>
            </a:r>
          </a:p>
          <a:p>
            <a:r>
              <a:rPr lang="en-US" dirty="0" smtClean="0"/>
              <a:t>X,Y please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8696" y="3920290"/>
            <a:ext cx="190500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127690"/>
            <a:ext cx="434032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import </a:t>
            </a:r>
            <a:r>
              <a:rPr lang="en-US" dirty="0" err="1" smtClean="0">
                <a:latin typeface="Courier New"/>
                <a:cs typeface="Courier New"/>
              </a:rPr>
              <a:t>javax.swing</a:t>
            </a:r>
            <a:r>
              <a:rPr lang="en-US" dirty="0" smtClean="0">
                <a:latin typeface="Courier New"/>
                <a:cs typeface="Courier New"/>
              </a:rPr>
              <a:t> as swing</a:t>
            </a:r>
          </a:p>
          <a:p>
            <a:r>
              <a:rPr lang="en-US" dirty="0" smtClean="0">
                <a:latin typeface="Courier New"/>
                <a:cs typeface="Courier New"/>
              </a:rPr>
              <a:t>import java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frame = </a:t>
            </a:r>
            <a:r>
              <a:rPr lang="en-US" dirty="0" err="1" smtClean="0">
                <a:latin typeface="Courier New"/>
                <a:cs typeface="Courier New"/>
              </a:rPr>
              <a:t>swing.JFrame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frame.setTitle(“First</a:t>
            </a:r>
            <a:r>
              <a:rPr lang="en-US" dirty="0" smtClean="0">
                <a:latin typeface="Courier New"/>
                <a:cs typeface="Courier New"/>
              </a:rPr>
              <a:t> window”)</a:t>
            </a:r>
          </a:p>
          <a:p>
            <a:r>
              <a:rPr lang="en-US" dirty="0" smtClean="0">
                <a:latin typeface="Courier New"/>
                <a:cs typeface="Courier New"/>
              </a:rPr>
              <a:t>frame.setSize(200,150)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frame.show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  <a:endParaRPr lang="en-US" dirty="0">
              <a:latin typeface="Courier New"/>
              <a:cs typeface="Courier New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4352779" y="2149484"/>
            <a:ext cx="1161546" cy="11179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053508" y="1758358"/>
            <a:ext cx="1397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Window title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rot="5400000" flipH="1" flipV="1">
            <a:off x="667580" y="4765744"/>
            <a:ext cx="1433303" cy="1303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38794" y="5547560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Shows it to the user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rot="5400000">
            <a:off x="3137561" y="1264994"/>
            <a:ext cx="898740" cy="8266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000257" y="1020762"/>
            <a:ext cx="1316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Include Java</a:t>
            </a:r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9147" y="571500"/>
            <a:ext cx="254000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Before widgets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Mental model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38142" y="2496779"/>
            <a:ext cx="7555096" cy="362938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JFrame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07642" y="2865868"/>
            <a:ext cx="6870800" cy="271389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JPanel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Components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65082" y="2273563"/>
            <a:ext cx="754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JLabel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887755" y="2345163"/>
            <a:ext cx="894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JButton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442574" y="4619495"/>
            <a:ext cx="1087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JTextField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239139" y="330226"/>
            <a:ext cx="4755892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panel = </a:t>
            </a:r>
            <a:r>
              <a:rPr lang="en-US" dirty="0" err="1" smtClean="0">
                <a:latin typeface="Courier New"/>
                <a:cs typeface="Courier New"/>
              </a:rPr>
              <a:t>swing.JPanel</a:t>
            </a:r>
            <a:r>
              <a:rPr lang="en-US" dirty="0" smtClean="0">
                <a:latin typeface="Courier New"/>
                <a:cs typeface="Courier New"/>
              </a:rPr>
              <a:t>()</a:t>
            </a:r>
          </a:p>
          <a:p>
            <a:r>
              <a:rPr lang="en-US" dirty="0" smtClean="0">
                <a:latin typeface="Courier New"/>
                <a:cs typeface="Courier New"/>
              </a:rPr>
              <a:t>label = </a:t>
            </a:r>
            <a:r>
              <a:rPr lang="en-US" dirty="0" err="1" smtClean="0">
                <a:latin typeface="Courier New"/>
                <a:cs typeface="Courier New"/>
              </a:rPr>
              <a:t>swing.JLabel</a:t>
            </a:r>
            <a:r>
              <a:rPr lang="en-US" dirty="0" smtClean="0">
                <a:latin typeface="Courier New"/>
                <a:cs typeface="Courier New"/>
              </a:rPr>
              <a:t>()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label.setText(”My</a:t>
            </a:r>
            <a:r>
              <a:rPr lang="en-US" dirty="0" smtClean="0">
                <a:latin typeface="Courier New"/>
                <a:cs typeface="Courier New"/>
              </a:rPr>
              <a:t> first label")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panel.add(label</a:t>
            </a:r>
            <a:r>
              <a:rPr lang="en-US" dirty="0" smtClean="0">
                <a:latin typeface="Courier New"/>
                <a:cs typeface="Courier New"/>
              </a:rPr>
              <a:t>)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button = </a:t>
            </a:r>
            <a:r>
              <a:rPr lang="en-US" dirty="0" err="1" smtClean="0">
                <a:latin typeface="Courier New"/>
                <a:cs typeface="Courier New"/>
              </a:rPr>
              <a:t>swing.JButton</a:t>
            </a:r>
            <a:r>
              <a:rPr lang="en-US" dirty="0" smtClean="0">
                <a:latin typeface="Courier New"/>
                <a:cs typeface="Courier New"/>
              </a:rPr>
              <a:t>()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button.setText(”My</a:t>
            </a:r>
            <a:r>
              <a:rPr lang="en-US" dirty="0" smtClean="0">
                <a:latin typeface="Courier New"/>
                <a:cs typeface="Courier New"/>
              </a:rPr>
              <a:t> first button")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panel.add(button</a:t>
            </a:r>
            <a:r>
              <a:rPr lang="en-US" dirty="0" smtClean="0">
                <a:latin typeface="Courier New"/>
                <a:cs typeface="Courier New"/>
              </a:rPr>
              <a:t>)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text = </a:t>
            </a:r>
            <a:r>
              <a:rPr lang="en-US" dirty="0" err="1" smtClean="0">
                <a:latin typeface="Courier New"/>
                <a:cs typeface="Courier New"/>
              </a:rPr>
              <a:t>swing.JTextField</a:t>
            </a:r>
            <a:r>
              <a:rPr lang="en-US" dirty="0" smtClean="0">
                <a:latin typeface="Courier New"/>
                <a:cs typeface="Courier New"/>
              </a:rPr>
              <a:t>()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text.setText("First</a:t>
            </a:r>
            <a:r>
              <a:rPr lang="en-US" dirty="0" smtClean="0">
                <a:latin typeface="Courier New"/>
                <a:cs typeface="Courier New"/>
              </a:rPr>
              <a:t> text")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panel.add(text</a:t>
            </a:r>
            <a:r>
              <a:rPr lang="en-US" dirty="0" smtClean="0">
                <a:latin typeface="Courier New"/>
                <a:cs typeface="Courier New"/>
              </a:rPr>
              <a:t>)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frame.setContentPane(panel</a:t>
            </a:r>
            <a:r>
              <a:rPr lang="en-US" dirty="0" smtClean="0">
                <a:latin typeface="Courier New"/>
                <a:cs typeface="Courier New"/>
              </a:rPr>
              <a:t>)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90885" y="5934670"/>
            <a:ext cx="28531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Create GUI component</a:t>
            </a:r>
          </a:p>
          <a:p>
            <a:r>
              <a:rPr lang="en-US" i="1" dirty="0" smtClean="0"/>
              <a:t>Add to content pane</a:t>
            </a:r>
          </a:p>
          <a:p>
            <a:r>
              <a:rPr lang="en-US" i="1" dirty="0" smtClean="0"/>
              <a:t>Add one pane to the </a:t>
            </a:r>
            <a:r>
              <a:rPr lang="en-US" i="1" dirty="0" err="1" smtClean="0"/>
              <a:t>JFrame</a:t>
            </a:r>
            <a:endParaRPr lang="en-US" i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2276" y="2714495"/>
            <a:ext cx="2540000" cy="1905000"/>
          </a:xfrm>
          <a:prstGeom prst="rect">
            <a:avLst/>
          </a:prstGeom>
        </p:spPr>
      </p:pic>
      <p:cxnSp>
        <p:nvCxnSpPr>
          <p:cNvPr id="17" name="Straight Arrow Connector 16"/>
          <p:cNvCxnSpPr>
            <a:stCxn id="5" idx="2"/>
          </p:cNvCxnSpPr>
          <p:nvPr/>
        </p:nvCxnSpPr>
        <p:spPr>
          <a:xfrm rot="16200000" flipH="1">
            <a:off x="1460128" y="2625341"/>
            <a:ext cx="342384" cy="3774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2049635" y="4394195"/>
            <a:ext cx="391043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3033089" y="2822892"/>
            <a:ext cx="668056" cy="3080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UTemplat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RUTemplate2.potx</Template>
  <TotalTime>187</TotalTime>
  <Words>664</Words>
  <Application>Microsoft Macintosh PowerPoint</Application>
  <PresentationFormat>On-screen Show (4:3)</PresentationFormat>
  <Paragraphs>174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RUTemplate2</vt:lpstr>
      <vt:lpstr>ITEC 109</vt:lpstr>
      <vt:lpstr>Review</vt:lpstr>
      <vt:lpstr>Schedule</vt:lpstr>
      <vt:lpstr>Objectives</vt:lpstr>
      <vt:lpstr>How</vt:lpstr>
      <vt:lpstr>Operating system</vt:lpstr>
      <vt:lpstr>Example</vt:lpstr>
      <vt:lpstr>Before widgets</vt:lpstr>
      <vt:lpstr>Components</vt:lpstr>
      <vt:lpstr>Grouping</vt:lpstr>
      <vt:lpstr>Layouts</vt:lpstr>
      <vt:lpstr>Border Layout</vt:lpstr>
      <vt:lpstr>Grid Layout</vt:lpstr>
      <vt:lpstr>Flow</vt:lpstr>
      <vt:lpstr>Box Layout</vt:lpstr>
      <vt:lpstr>Documentation</vt:lpstr>
      <vt:lpstr>Process</vt:lpstr>
      <vt:lpstr>Review</vt:lpstr>
    </vt:vector>
  </TitlesOfParts>
  <Company>Radford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109</dc:title>
  <dc:creator>Andrew Ray</dc:creator>
  <cp:lastModifiedBy>Academic  Technologies</cp:lastModifiedBy>
  <cp:revision>21</cp:revision>
  <dcterms:created xsi:type="dcterms:W3CDTF">2010-11-08T20:11:33Z</dcterms:created>
  <dcterms:modified xsi:type="dcterms:W3CDTF">2012-11-12T13:55:16Z</dcterms:modified>
</cp:coreProperties>
</file>