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2" r:id="rId7"/>
    <p:sldId id="261" r:id="rId8"/>
    <p:sldId id="257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GUI Interaction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77B2-E45E-1D4F-99BD-C6F438C8A3BE}" type="datetimeFigureOut">
              <a:rPr lang="en-US" smtClean="0"/>
              <a:pPr/>
              <a:t>11/10/10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F288-1B12-3144-AE84-E0677E0E9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27</a:t>
            </a:r>
          </a:p>
          <a:p>
            <a:r>
              <a:rPr lang="en-US" dirty="0" smtClean="0"/>
              <a:t>GUI Interaction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536" y="1226678"/>
            <a:ext cx="4894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import </a:t>
            </a:r>
            <a:r>
              <a:rPr lang="en-US" dirty="0" err="1" smtClean="0">
                <a:latin typeface="Courier New"/>
                <a:cs typeface="Courier New"/>
              </a:rPr>
              <a:t>javax.swing</a:t>
            </a:r>
            <a:r>
              <a:rPr lang="en-US" dirty="0" smtClean="0">
                <a:latin typeface="Courier New"/>
                <a:cs typeface="Courier New"/>
              </a:rPr>
              <a:t> as swing</a:t>
            </a:r>
          </a:p>
          <a:p>
            <a:r>
              <a:rPr lang="en-US" dirty="0" smtClean="0">
                <a:latin typeface="Courier New"/>
                <a:cs typeface="Courier New"/>
              </a:rPr>
              <a:t>import java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def </a:t>
            </a:r>
            <a:r>
              <a:rPr lang="en-US" dirty="0" err="1" smtClean="0">
                <a:latin typeface="Courier New"/>
                <a:cs typeface="Courier New"/>
              </a:rPr>
              <a:t>pressed(event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  global one</a:t>
            </a:r>
          </a:p>
          <a:p>
            <a:r>
              <a:rPr lang="en-US" dirty="0" smtClean="0">
                <a:latin typeface="Courier New"/>
                <a:cs typeface="Courier New"/>
              </a:rPr>
              <a:t>  global two</a:t>
            </a:r>
          </a:p>
          <a:p>
            <a:r>
              <a:rPr lang="en-US" dirty="0" smtClean="0">
                <a:latin typeface="Courier New"/>
                <a:cs typeface="Courier New"/>
              </a:rPr>
              <a:t>  global three</a:t>
            </a:r>
          </a:p>
          <a:p>
            <a:r>
              <a:rPr lang="en-US" dirty="0" smtClean="0">
                <a:latin typeface="Courier New"/>
                <a:cs typeface="Courier New"/>
              </a:rPr>
              <a:t>  if (</a:t>
            </a:r>
            <a:r>
              <a:rPr lang="en-US" dirty="0" err="1" smtClean="0">
                <a:latin typeface="Courier New"/>
                <a:cs typeface="Courier New"/>
              </a:rPr>
              <a:t>event.getSource</a:t>
            </a:r>
            <a:r>
              <a:rPr lang="en-US" dirty="0" smtClean="0">
                <a:latin typeface="Courier New"/>
                <a:cs typeface="Courier New"/>
              </a:rPr>
              <a:t>() == one):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three.setText</a:t>
            </a:r>
            <a:r>
              <a:rPr lang="en-US" dirty="0" smtClean="0">
                <a:latin typeface="Courier New"/>
                <a:cs typeface="Courier New"/>
              </a:rPr>
              <a:t>("+")</a:t>
            </a:r>
          </a:p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elif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event.getSource</a:t>
            </a:r>
            <a:r>
              <a:rPr lang="en-US" dirty="0" smtClean="0">
                <a:latin typeface="Courier New"/>
                <a:cs typeface="Courier New"/>
              </a:rPr>
              <a:t>() == two):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dirty="0" err="1" smtClean="0">
                <a:latin typeface="Courier New"/>
                <a:cs typeface="Courier New"/>
              </a:rPr>
              <a:t>three.setText</a:t>
            </a:r>
            <a:r>
              <a:rPr lang="en-US" dirty="0" smtClean="0">
                <a:latin typeface="Courier New"/>
                <a:cs typeface="Courier New"/>
              </a:rPr>
              <a:t>("-")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</a:p>
          <a:p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196" y="1502687"/>
            <a:ext cx="4201804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frame = </a:t>
            </a:r>
            <a:r>
              <a:rPr lang="en-US" dirty="0" err="1" smtClean="0">
                <a:latin typeface="Courier New"/>
                <a:cs typeface="Courier New"/>
              </a:rPr>
              <a:t>swing.JFrame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smtClean="0">
                <a:latin typeface="Courier New"/>
                <a:cs typeface="Courier New"/>
              </a:rPr>
              <a:t>frame.setSize(200,200)</a:t>
            </a:r>
          </a:p>
          <a:p>
            <a:r>
              <a:rPr lang="en-US" dirty="0" smtClean="0">
                <a:latin typeface="Courier New"/>
                <a:cs typeface="Courier New"/>
              </a:rPr>
              <a:t>pane = </a:t>
            </a:r>
            <a:r>
              <a:rPr lang="en-US" dirty="0" err="1" smtClean="0">
                <a:latin typeface="Courier New"/>
                <a:cs typeface="Courier New"/>
              </a:rPr>
              <a:t>swing.JPanel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frame.setTitle("Press</a:t>
            </a:r>
            <a:r>
              <a:rPr lang="en-US" dirty="0" smtClean="0">
                <a:latin typeface="Courier New"/>
                <a:cs typeface="Courier New"/>
              </a:rPr>
              <a:t> demo")</a:t>
            </a:r>
          </a:p>
          <a:p>
            <a:r>
              <a:rPr lang="en-US" dirty="0" smtClean="0">
                <a:latin typeface="Courier New"/>
                <a:cs typeface="Courier New"/>
              </a:rPr>
              <a:t>one = </a:t>
            </a:r>
            <a:r>
              <a:rPr lang="en-US" dirty="0" err="1" smtClean="0">
                <a:latin typeface="Courier New"/>
                <a:cs typeface="Courier New"/>
              </a:rPr>
              <a:t>swing.JButton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one.setText</a:t>
            </a:r>
            <a:r>
              <a:rPr lang="en-US" dirty="0" smtClean="0">
                <a:latin typeface="Courier New"/>
                <a:cs typeface="Courier New"/>
              </a:rPr>
              <a:t>("+")</a:t>
            </a:r>
          </a:p>
          <a:p>
            <a:r>
              <a:rPr lang="en-US" dirty="0" smtClean="0">
                <a:latin typeface="Courier New"/>
                <a:cs typeface="Courier New"/>
              </a:rPr>
              <a:t>two = </a:t>
            </a:r>
            <a:r>
              <a:rPr lang="en-US" dirty="0" err="1" smtClean="0">
                <a:latin typeface="Courier New"/>
                <a:cs typeface="Courier New"/>
              </a:rPr>
              <a:t>swing.JButton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two.setText</a:t>
            </a:r>
            <a:r>
              <a:rPr lang="en-US" dirty="0" smtClean="0">
                <a:latin typeface="Courier New"/>
                <a:cs typeface="Courier New"/>
              </a:rPr>
              <a:t>("-")</a:t>
            </a:r>
          </a:p>
          <a:p>
            <a:r>
              <a:rPr lang="en-US" dirty="0" smtClean="0">
                <a:latin typeface="Courier New"/>
                <a:cs typeface="Courier New"/>
              </a:rPr>
              <a:t>three = </a:t>
            </a:r>
            <a:r>
              <a:rPr lang="en-US" dirty="0" err="1" smtClean="0">
                <a:latin typeface="Courier New"/>
                <a:cs typeface="Courier New"/>
              </a:rPr>
              <a:t>swing.JLabel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three.setText("Hmm</a:t>
            </a:r>
            <a:r>
              <a:rPr lang="en-US" dirty="0" smtClean="0">
                <a:latin typeface="Courier New"/>
                <a:cs typeface="Courier New"/>
              </a:rPr>
              <a:t>....")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pane.add(one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pane.add(two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pane.add(three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frame.setContentPane(pane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one.actionPerformed</a:t>
            </a:r>
            <a:r>
              <a:rPr lang="en-US" dirty="0" smtClean="0">
                <a:latin typeface="Courier New"/>
                <a:cs typeface="Courier New"/>
              </a:rPr>
              <a:t> = pressed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two.actionPerformed</a:t>
            </a:r>
            <a:r>
              <a:rPr lang="en-US" dirty="0" smtClean="0">
                <a:latin typeface="Courier New"/>
                <a:cs typeface="Courier New"/>
              </a:rPr>
              <a:t> = pressed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frame.show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handler function or many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86153" y="3612021"/>
            <a:ext cx="716468" cy="564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23108" y="2276773"/>
            <a:ext cx="2290410" cy="1259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that handles</a:t>
            </a:r>
          </a:p>
          <a:p>
            <a:pPr algn="ctr"/>
            <a:r>
              <a:rPr lang="en-US" dirty="0" smtClean="0"/>
              <a:t>presses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923" y="4252485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6618" y="4252485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8313" y="4252485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10008" y="4252485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Button4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rot="5400000" flipH="1" flipV="1">
            <a:off x="1339630" y="3893855"/>
            <a:ext cx="716467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182240" y="3893854"/>
            <a:ext cx="716467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2987199" y="3658827"/>
            <a:ext cx="716468" cy="470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844086" y="4284883"/>
            <a:ext cx="4048784" cy="32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81685" y="2347947"/>
            <a:ext cx="1291747" cy="7736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Press1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408827" y="3479820"/>
            <a:ext cx="716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95419" y="3836426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534724" y="2347153"/>
            <a:ext cx="1291747" cy="7736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Press2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761866" y="3479026"/>
            <a:ext cx="716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648458" y="3835632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52253" y="2347153"/>
            <a:ext cx="1291747" cy="7736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Press3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8079395" y="3479026"/>
            <a:ext cx="716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65987" y="3835632"/>
            <a:ext cx="941695" cy="6396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Button3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a conversation</a:t>
            </a:r>
          </a:p>
          <a:p>
            <a:r>
              <a:rPr lang="en-US" dirty="0" smtClean="0"/>
              <a:t>Paper prototypes</a:t>
            </a:r>
          </a:p>
          <a:p>
            <a:r>
              <a:rPr lang="en-US" dirty="0" smtClean="0"/>
              <a:t>Refined into Java components</a:t>
            </a:r>
          </a:p>
          <a:p>
            <a:r>
              <a:rPr lang="en-US" dirty="0" smtClean="0"/>
              <a:t>Skeleton system</a:t>
            </a:r>
          </a:p>
          <a:p>
            <a:r>
              <a:rPr lang="en-US" dirty="0" smtClean="0"/>
              <a:t>Fully functional system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GUIs add a lot of complexity to projects</a:t>
            </a:r>
          </a:p>
          <a:p>
            <a:r>
              <a:rPr lang="en-US" dirty="0" smtClean="0"/>
              <a:t>5000 LOC just for a GUI is rather common</a:t>
            </a:r>
          </a:p>
          <a:p>
            <a:r>
              <a:rPr lang="en-US" dirty="0" smtClean="0"/>
              <a:t>Separate part, but it takes on a life of its 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24" y="4223868"/>
            <a:ext cx="3512176" cy="2634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all can you use?</a:t>
            </a:r>
          </a:p>
          <a:p>
            <a:pPr lvl="1"/>
            <a:r>
              <a:rPr lang="en-US" dirty="0" smtClean="0"/>
              <a:t>Buttons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entry</a:t>
            </a:r>
          </a:p>
          <a:p>
            <a:r>
              <a:rPr lang="en-US" dirty="0" smtClean="0"/>
              <a:t>What are other GUI elements?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use, nice for the user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get input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customize buttons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0" y="50800"/>
            <a:ext cx="3403600" cy="154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909" y="2562177"/>
            <a:ext cx="683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swing.JOptionPane.showMessageDialog(null</a:t>
            </a:r>
            <a:r>
              <a:rPr lang="en-US" dirty="0" smtClean="0">
                <a:latin typeface="Courier New"/>
                <a:cs typeface="Courier New"/>
              </a:rPr>
              <a:t>, </a:t>
            </a:r>
          </a:p>
          <a:p>
            <a:r>
              <a:rPr lang="en-US" dirty="0" smtClean="0">
                <a:latin typeface="Courier New"/>
                <a:cs typeface="Courier New"/>
              </a:rPr>
              <a:t>          "Eggs are not supposed to be green."); 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73" y="3993118"/>
            <a:ext cx="891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input = </a:t>
            </a:r>
            <a:r>
              <a:rPr lang="en-US" dirty="0" err="1" smtClean="0">
                <a:latin typeface="Courier New"/>
                <a:cs typeface="Courier New"/>
              </a:rPr>
              <a:t>swing.JOptionPane.showInputDialog(“Enter</a:t>
            </a:r>
            <a:r>
              <a:rPr lang="en-US" dirty="0" smtClean="0">
                <a:latin typeface="Courier New"/>
                <a:cs typeface="Courier New"/>
              </a:rPr>
              <a:t> an integer:”);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4362450"/>
            <a:ext cx="36195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matters</a:t>
            </a:r>
          </a:p>
          <a:p>
            <a:r>
              <a:rPr lang="en-US" dirty="0" smtClean="0"/>
              <a:t>Action listener</a:t>
            </a:r>
          </a:p>
          <a:p>
            <a:r>
              <a:rPr lang="en-US" dirty="0" err="1" smtClean="0"/>
              <a:t>JRadioButton</a:t>
            </a:r>
            <a:r>
              <a:rPr lang="en-US" dirty="0" smtClean="0"/>
              <a:t> / Button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50" y="152400"/>
            <a:ext cx="37973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17" y="3799446"/>
            <a:ext cx="51714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swing.JRadioButton(“True”,true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swing.JRadioButton(“False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swing.ButtonGroup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bg.add(t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bg.add(f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r>
              <a:rPr lang="en-US" dirty="0" smtClean="0">
                <a:latin typeface="Courier New"/>
                <a:cs typeface="Courier New"/>
              </a:rPr>
              <a:t>//Add </a:t>
            </a:r>
            <a:r>
              <a:rPr lang="en-US" dirty="0" err="1" smtClean="0">
                <a:latin typeface="Courier New"/>
                <a:cs typeface="Courier New"/>
              </a:rPr>
              <a:t>bg</a:t>
            </a:r>
            <a:r>
              <a:rPr lang="en-US" dirty="0" smtClean="0">
                <a:latin typeface="Courier New"/>
                <a:cs typeface="Courier New"/>
              </a:rPr>
              <a:t> to a panel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970264" y="4657035"/>
            <a:ext cx="900967" cy="162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6078" y="4907441"/>
            <a:ext cx="2590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add a listener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t,f</a:t>
            </a:r>
            <a:r>
              <a:rPr lang="en-US" dirty="0" smtClean="0"/>
              <a:t> just like with regular</a:t>
            </a:r>
          </a:p>
          <a:p>
            <a:r>
              <a:rPr lang="en-US" dirty="0" err="1" smtClean="0"/>
              <a:t>JButtons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Stuff inside of a </a:t>
            </a:r>
            <a:r>
              <a:rPr lang="en-US" dirty="0" err="1" smtClean="0"/>
              <a:t>JLabel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156" y="3213246"/>
            <a:ext cx="6695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icon = </a:t>
            </a:r>
            <a:r>
              <a:rPr lang="en-US" dirty="0" err="1" smtClean="0">
                <a:latin typeface="Courier New"/>
                <a:cs typeface="Courier New"/>
              </a:rPr>
              <a:t>swing.ImageIcon(“filename.jpg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smtClean="0">
                <a:latin typeface="Courier New"/>
                <a:cs typeface="Courier New"/>
              </a:rPr>
              <a:t>test = </a:t>
            </a:r>
            <a:r>
              <a:rPr lang="en-US" dirty="0" err="1" smtClean="0">
                <a:latin typeface="Courier New"/>
                <a:cs typeface="Courier New"/>
              </a:rPr>
              <a:t>swing.JLabel(“Image</a:t>
            </a:r>
            <a:r>
              <a:rPr lang="en-US" dirty="0" smtClean="0">
                <a:latin typeface="Courier New"/>
                <a:cs typeface="Courier New"/>
              </a:rPr>
              <a:t> description”, icon);</a:t>
            </a:r>
          </a:p>
          <a:p>
            <a:r>
              <a:rPr lang="en-US" dirty="0" smtClean="0">
                <a:latin typeface="Courier New"/>
                <a:cs typeface="Courier New"/>
              </a:rPr>
              <a:t>//Add test to a panel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5709727" y="2876722"/>
            <a:ext cx="67304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5801" y="1600200"/>
            <a:ext cx="28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directory as where the</a:t>
            </a:r>
          </a:p>
          <a:p>
            <a:r>
              <a:rPr lang="en-US" dirty="0" smtClean="0"/>
              <a:t>.java files 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809013"/>
            <a:ext cx="5014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SwingConstants.CENTER</a:t>
            </a:r>
            <a:r>
              <a:rPr lang="en-US" dirty="0" smtClean="0"/>
              <a:t>/LEFT/RIGHT/BOTTOM</a:t>
            </a:r>
          </a:p>
          <a:p>
            <a:r>
              <a:rPr lang="en-US" dirty="0" smtClean="0"/>
              <a:t>Image:  3</a:t>
            </a:r>
            <a:r>
              <a:rPr lang="en-US" baseline="30000" dirty="0" smtClean="0"/>
              <a:t>rd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Label text:  </a:t>
            </a:r>
            <a:r>
              <a:rPr lang="en-US" dirty="0" err="1" smtClean="0"/>
              <a:t>setHorizontal/VerticalPosition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Sliders/Checkboxes</a:t>
            </a:r>
          </a:p>
          <a:p>
            <a:r>
              <a:rPr lang="en-US" dirty="0" smtClean="0"/>
              <a:t>Look at the </a:t>
            </a:r>
            <a:r>
              <a:rPr lang="en-US" dirty="0" err="1" smtClean="0"/>
              <a:t>Javadocs</a:t>
            </a:r>
            <a:r>
              <a:rPr lang="en-US" dirty="0" smtClean="0"/>
              <a:t>!  </a:t>
            </a:r>
          </a:p>
          <a:p>
            <a:r>
              <a:rPr lang="en-US" dirty="0" smtClean="0"/>
              <a:t>Learn to learn on your own</a:t>
            </a:r>
          </a:p>
          <a:p>
            <a:r>
              <a:rPr lang="en-US" dirty="0" smtClean="0"/>
              <a:t>Not easy, but worthwhile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</a:p>
          <a:p>
            <a:r>
              <a:rPr lang="en-US" dirty="0" smtClean="0"/>
              <a:t>Global</a:t>
            </a:r>
          </a:p>
          <a:p>
            <a:r>
              <a:rPr lang="en-US" dirty="0" smtClean="0"/>
              <a:t>Event handler function</a:t>
            </a:r>
          </a:p>
          <a:p>
            <a:r>
              <a:rPr lang="en-US" dirty="0" smtClean="0"/>
              <a:t>How to design GUIs</a:t>
            </a:r>
          </a:p>
          <a:p>
            <a:r>
              <a:rPr lang="en-US" dirty="0" smtClean="0"/>
              <a:t>Other components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basics</a:t>
            </a:r>
          </a:p>
          <a:p>
            <a:r>
              <a:rPr lang="en-US" dirty="0" err="1" smtClean="0"/>
              <a:t>JFrame</a:t>
            </a:r>
            <a:endParaRPr lang="en-US" dirty="0" smtClean="0"/>
          </a:p>
          <a:p>
            <a:r>
              <a:rPr lang="en-US" dirty="0" err="1" smtClean="0"/>
              <a:t>JPanel</a:t>
            </a:r>
            <a:endParaRPr lang="en-US" dirty="0" smtClean="0"/>
          </a:p>
          <a:p>
            <a:r>
              <a:rPr lang="en-US" dirty="0" err="1" smtClean="0"/>
              <a:t>JLabel</a:t>
            </a:r>
            <a:r>
              <a:rPr lang="en-US" dirty="0" smtClean="0"/>
              <a:t>, </a:t>
            </a:r>
            <a:r>
              <a:rPr lang="en-US" dirty="0" err="1" smtClean="0"/>
              <a:t>JButton</a:t>
            </a:r>
            <a:r>
              <a:rPr lang="en-US" dirty="0" smtClean="0"/>
              <a:t>, </a:t>
            </a:r>
            <a:r>
              <a:rPr lang="en-US" dirty="0" err="1" smtClean="0"/>
              <a:t>JTextField</a:t>
            </a:r>
            <a:endParaRPr lang="en-US" dirty="0" smtClean="0"/>
          </a:p>
          <a:p>
            <a:r>
              <a:rPr lang="en-US" dirty="0" smtClean="0"/>
              <a:t>Layout managers</a:t>
            </a:r>
          </a:p>
          <a:p>
            <a:pPr lvl="1"/>
            <a:r>
              <a:rPr lang="en-US" dirty="0" smtClean="0"/>
              <a:t>Flow / Box</a:t>
            </a:r>
          </a:p>
          <a:p>
            <a:pPr lvl="1"/>
            <a:r>
              <a:rPr lang="en-US" dirty="0" smtClean="0"/>
              <a:t>Border / Grid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interactivity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9" y="2218795"/>
            <a:ext cx="5373801" cy="4639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Interactivity is required with GUIs</a:t>
            </a:r>
          </a:p>
          <a:p>
            <a:r>
              <a:rPr lang="en-US" dirty="0" err="1" smtClean="0"/>
              <a:t>printNow</a:t>
            </a:r>
            <a:r>
              <a:rPr lang="en-US" dirty="0" smtClean="0"/>
              <a:t> stops working when GUIs are introduced in your program…</a:t>
            </a:r>
          </a:p>
          <a:p>
            <a:r>
              <a:rPr lang="en-US" dirty="0" smtClean="0"/>
              <a:t>Labels are the only way to get info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click on a button…</a:t>
            </a:r>
          </a:p>
          <a:p>
            <a:r>
              <a:rPr lang="en-US" dirty="0" smtClean="0"/>
              <a:t>How does your code get called</a:t>
            </a:r>
          </a:p>
          <a:p>
            <a:pPr lvl="1"/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Both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Python doesn’t know how to call your code</a:t>
            </a:r>
          </a:p>
          <a:p>
            <a:r>
              <a:rPr lang="en-US" dirty="0" smtClean="0"/>
              <a:t>Have to connect the two worlds</a:t>
            </a:r>
          </a:p>
          <a:p>
            <a:r>
              <a:rPr lang="en-US" dirty="0" smtClean="0"/>
              <a:t>When python was written </a:t>
            </a:r>
            <a:r>
              <a:rPr lang="en-US" dirty="0" err="1" smtClean="0"/>
              <a:t>vs</a:t>
            </a:r>
            <a:r>
              <a:rPr lang="en-US" dirty="0" smtClean="0"/>
              <a:t> when your program was written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67" y="0"/>
            <a:ext cx="3681233" cy="1971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0176" y="1229225"/>
            <a:ext cx="1383077" cy="37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Censored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851" y="2711593"/>
            <a:ext cx="81304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def </a:t>
            </a:r>
            <a:r>
              <a:rPr lang="en-US" dirty="0" err="1" smtClean="0">
                <a:latin typeface="Courier New"/>
                <a:cs typeface="Courier New"/>
              </a:rPr>
              <a:t>buttonPressed(event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if (</a:t>
            </a:r>
            <a:r>
              <a:rPr lang="en-US" dirty="0" err="1" smtClean="0">
                <a:latin typeface="Courier New"/>
                <a:cs typeface="Courier New"/>
              </a:rPr>
              <a:t>event.getSource</a:t>
            </a:r>
            <a:r>
              <a:rPr lang="en-US" dirty="0" smtClean="0">
                <a:latin typeface="Courier New"/>
                <a:cs typeface="Courier New"/>
              </a:rPr>
              <a:t>() == </a:t>
            </a:r>
            <a:r>
              <a:rPr lang="en-US" dirty="0" err="1" smtClean="0">
                <a:latin typeface="Courier New"/>
                <a:cs typeface="Courier New"/>
              </a:rPr>
              <a:t>aButton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printNow(“You</a:t>
            </a:r>
            <a:r>
              <a:rPr lang="en-US" dirty="0" smtClean="0">
                <a:latin typeface="Courier New"/>
                <a:cs typeface="Courier New"/>
              </a:rPr>
              <a:t> pressed </a:t>
            </a:r>
            <a:r>
              <a:rPr lang="en-US" dirty="0" err="1" smtClean="0">
                <a:latin typeface="Courier New"/>
                <a:cs typeface="Courier New"/>
              </a:rPr>
              <a:t>aButton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aButton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swing.Jbutton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aButton.actionPerformed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err="1" smtClean="0">
                <a:latin typeface="Courier New"/>
                <a:cs typeface="Courier New"/>
              </a:rPr>
              <a:t>buttonPressed</a:t>
            </a:r>
            <a:endParaRPr lang="en-US" dirty="0" smtClean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311900" y="1800891"/>
            <a:ext cx="1213526" cy="607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5244" y="1128736"/>
            <a:ext cx="44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get a message from whatever got pressed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access variable inside of function when it isn’t passed in…</a:t>
            </a:r>
          </a:p>
          <a:p>
            <a:r>
              <a:rPr lang="en-US" dirty="0" smtClean="0"/>
              <a:t>Solution:  global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064" y="4445540"/>
            <a:ext cx="3859936" cy="2412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129" y="3636370"/>
            <a:ext cx="168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</a:t>
            </a:r>
            <a:r>
              <a:rPr lang="en-US" dirty="0"/>
              <a:t>g</a:t>
            </a:r>
            <a:r>
              <a:rPr lang="en-US" dirty="0" smtClean="0"/>
              <a:t>od mode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128932" y="4225621"/>
            <a:ext cx="4398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673" y="3875435"/>
            <a:ext cx="253954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def </a:t>
            </a:r>
            <a:r>
              <a:rPr lang="en-US" dirty="0" err="1" smtClean="0">
                <a:latin typeface="Courier New"/>
                <a:cs typeface="Courier New"/>
              </a:rPr>
              <a:t>myFunction</a:t>
            </a:r>
            <a:r>
              <a:rPr lang="en-US" dirty="0" smtClean="0">
                <a:latin typeface="Courier New"/>
                <a:cs typeface="Courier New"/>
              </a:rPr>
              <a:t>():</a:t>
            </a:r>
          </a:p>
          <a:p>
            <a:r>
              <a:rPr lang="en-US" dirty="0" smtClean="0">
                <a:latin typeface="Courier New"/>
                <a:cs typeface="Courier New"/>
              </a:rPr>
              <a:t>	global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=4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=3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myFunction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printNow(x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5837" y="1443789"/>
            <a:ext cx="2290410" cy="1259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that handles</a:t>
            </a:r>
          </a:p>
          <a:p>
            <a:pPr algn="ctr"/>
            <a:r>
              <a:rPr lang="en-US" dirty="0" smtClean="0"/>
              <a:t>presses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5837" y="3094257"/>
            <a:ext cx="2290410" cy="12592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that creates the GUI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5837" y="4668735"/>
            <a:ext cx="2290410" cy="1259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that links buttons with function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047573" y="3153752"/>
            <a:ext cx="6013558" cy="1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41101" y="966566"/>
            <a:ext cx="2290410" cy="1259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that handles</a:t>
            </a:r>
          </a:p>
          <a:p>
            <a:pPr algn="ctr"/>
            <a:r>
              <a:rPr lang="en-US" dirty="0" smtClean="0"/>
              <a:t>presses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41101" y="2617034"/>
            <a:ext cx="2290410" cy="12592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</a:t>
            </a:r>
          </a:p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41101" y="4191512"/>
            <a:ext cx="2290410" cy="1259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that links buttons with function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656805" y="4668736"/>
            <a:ext cx="684296" cy="357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8589" y="41915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</a:t>
            </a:r>
            <a:endParaRPr lang="en-US" dirty="0"/>
          </a:p>
        </p:txBody>
      </p:sp>
      <p:sp>
        <p:nvSpPr>
          <p:cNvPr id="15" name="Curved Right Arrow 14"/>
          <p:cNvSpPr/>
          <p:nvPr/>
        </p:nvSpPr>
        <p:spPr>
          <a:xfrm flipH="1" flipV="1">
            <a:off x="7631511" y="1921012"/>
            <a:ext cx="716861" cy="1173245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4809204" y="2138123"/>
            <a:ext cx="597024" cy="977000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2898</TotalTime>
  <Words>719</Words>
  <Application>Microsoft Macintosh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RUTemplate2</vt:lpstr>
      <vt:lpstr>ITEC 109</vt:lpstr>
      <vt:lpstr>Review</vt:lpstr>
      <vt:lpstr>Objectives</vt:lpstr>
      <vt:lpstr>Gotcha</vt:lpstr>
      <vt:lpstr>Need</vt:lpstr>
      <vt:lpstr>Problem</vt:lpstr>
      <vt:lpstr>Solution</vt:lpstr>
      <vt:lpstr>Problem</vt:lpstr>
      <vt:lpstr>Structure</vt:lpstr>
      <vt:lpstr>Example</vt:lpstr>
      <vt:lpstr>Decisions</vt:lpstr>
      <vt:lpstr>Design</vt:lpstr>
      <vt:lpstr>Warning</vt:lpstr>
      <vt:lpstr>Tools</vt:lpstr>
      <vt:lpstr>Popups</vt:lpstr>
      <vt:lpstr>Radio Buttons</vt:lpstr>
      <vt:lpstr>Images</vt:lpstr>
      <vt:lpstr>Others</vt:lpstr>
      <vt:lpstr>Summary</vt:lpstr>
    </vt:vector>
  </TitlesOfParts>
  <Company>Radford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Andrew Ray</cp:lastModifiedBy>
  <cp:revision>20</cp:revision>
  <dcterms:created xsi:type="dcterms:W3CDTF">2010-11-10T21:56:35Z</dcterms:created>
  <dcterms:modified xsi:type="dcterms:W3CDTF">2010-11-10T22:02:24Z</dcterms:modified>
</cp:coreProperties>
</file>