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46"/>
  </p:notesMasterIdLst>
  <p:handoutMasterIdLst>
    <p:handoutMasterId r:id="rId47"/>
  </p:handoutMasterIdLst>
  <p:sldIdLst>
    <p:sldId id="257" r:id="rId2"/>
    <p:sldId id="271" r:id="rId3"/>
    <p:sldId id="281" r:id="rId4"/>
    <p:sldId id="258" r:id="rId5"/>
    <p:sldId id="259" r:id="rId6"/>
    <p:sldId id="282" r:id="rId7"/>
    <p:sldId id="260" r:id="rId8"/>
    <p:sldId id="261" r:id="rId9"/>
    <p:sldId id="275" r:id="rId10"/>
    <p:sldId id="276" r:id="rId11"/>
    <p:sldId id="304" r:id="rId12"/>
    <p:sldId id="312" r:id="rId13"/>
    <p:sldId id="313" r:id="rId14"/>
    <p:sldId id="293" r:id="rId15"/>
    <p:sldId id="264" r:id="rId16"/>
    <p:sldId id="295" r:id="rId17"/>
    <p:sldId id="265" r:id="rId18"/>
    <p:sldId id="266" r:id="rId19"/>
    <p:sldId id="306" r:id="rId20"/>
    <p:sldId id="267" r:id="rId21"/>
    <p:sldId id="268" r:id="rId22"/>
    <p:sldId id="278" r:id="rId23"/>
    <p:sldId id="280" r:id="rId24"/>
    <p:sldId id="310" r:id="rId25"/>
    <p:sldId id="308" r:id="rId26"/>
    <p:sldId id="307" r:id="rId27"/>
    <p:sldId id="269" r:id="rId28"/>
    <p:sldId id="305" r:id="rId29"/>
    <p:sldId id="311" r:id="rId30"/>
    <p:sldId id="300" r:id="rId31"/>
    <p:sldId id="301" r:id="rId32"/>
    <p:sldId id="303" r:id="rId33"/>
    <p:sldId id="284" r:id="rId34"/>
    <p:sldId id="285" r:id="rId35"/>
    <p:sldId id="286" r:id="rId36"/>
    <p:sldId id="299" r:id="rId37"/>
    <p:sldId id="287" r:id="rId38"/>
    <p:sldId id="288" r:id="rId39"/>
    <p:sldId id="289" r:id="rId40"/>
    <p:sldId id="290" r:id="rId41"/>
    <p:sldId id="302" r:id="rId42"/>
    <p:sldId id="291" r:id="rId43"/>
    <p:sldId id="296" r:id="rId44"/>
    <p:sldId id="294" r:id="rId45"/>
  </p:sldIdLst>
  <p:sldSz cx="9144000" cy="6858000" type="screen4x3"/>
  <p:notesSz cx="7315200" cy="9601200"/>
  <p:custDataLst>
    <p:tags r:id="rId48"/>
  </p:custDataLst>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6600"/>
    <a:srgbClr val="CCFF99"/>
    <a:srgbClr val="FFCC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356" autoAdjust="0"/>
  </p:normalViewPr>
  <p:slideViewPr>
    <p:cSldViewPr>
      <p:cViewPr varScale="1">
        <p:scale>
          <a:sx n="58" d="100"/>
          <a:sy n="58" d="100"/>
        </p:scale>
        <p:origin x="51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332"/>
    </p:cViewPr>
  </p:sorterViewPr>
  <p:notesViewPr>
    <p:cSldViewPr>
      <p:cViewPr>
        <p:scale>
          <a:sx n="100" d="100"/>
          <a:sy n="100" d="100"/>
        </p:scale>
        <p:origin x="-636" y="258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6" name="Rectangle 4"/>
          <p:cNvSpPr>
            <a:spLocks noGrp="1" noChangeArrowheads="1"/>
          </p:cNvSpPr>
          <p:nvPr>
            <p:ph type="ftr" sz="quarter" idx="2"/>
          </p:nvPr>
        </p:nvSpPr>
        <p:spPr bwMode="auto">
          <a:xfrm>
            <a:off x="0"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algn="l" defTabSz="966788">
              <a:defRPr sz="1200"/>
            </a:lvl1pPr>
          </a:lstStyle>
          <a:p>
            <a:endParaRPr lang="en-US"/>
          </a:p>
        </p:txBody>
      </p:sp>
      <p:sp>
        <p:nvSpPr>
          <p:cNvPr id="177157" name="Rectangle 5"/>
          <p:cNvSpPr>
            <a:spLocks noGrp="1" noChangeArrowheads="1"/>
          </p:cNvSpPr>
          <p:nvPr>
            <p:ph type="sldNum" sz="quarter" idx="3"/>
          </p:nvPr>
        </p:nvSpPr>
        <p:spPr bwMode="auto">
          <a:xfrm>
            <a:off x="4143375"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algn="r" defTabSz="966788">
              <a:defRPr sz="1200"/>
            </a:lvl1pPr>
          </a:lstStyle>
          <a:p>
            <a:fld id="{7051E7D3-D4AB-45FD-B03B-A68A61CBE880}" type="slidenum">
              <a:rPr lang="en-US"/>
              <a:pPr/>
              <a:t>‹#›</a:t>
            </a:fld>
            <a:endParaRPr lang="en-US"/>
          </a:p>
        </p:txBody>
      </p:sp>
      <p:sp>
        <p:nvSpPr>
          <p:cNvPr id="177158" name="Rectangle 6"/>
          <p:cNvSpPr>
            <a:spLocks noChangeArrowheads="1"/>
          </p:cNvSpPr>
          <p:nvPr/>
        </p:nvSpPr>
        <p:spPr bwMode="auto">
          <a:xfrm>
            <a:off x="533400" y="304800"/>
            <a:ext cx="38163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243" tIns="50122" rIns="100243" bIns="50122"/>
          <a:lstStyle/>
          <a:p>
            <a:pPr algn="l" defTabSz="1003300"/>
            <a:r>
              <a:rPr lang="en-US" sz="1800" b="1" i="1"/>
              <a:t>Design and Analysis of Algorithms</a:t>
            </a:r>
          </a:p>
        </p:txBody>
      </p:sp>
      <p:sp>
        <p:nvSpPr>
          <p:cNvPr id="177159" name="Rectangle 7"/>
          <p:cNvSpPr>
            <a:spLocks noChangeArrowheads="1"/>
          </p:cNvSpPr>
          <p:nvPr/>
        </p:nvSpPr>
        <p:spPr bwMode="auto">
          <a:xfrm>
            <a:off x="4322763" y="304800"/>
            <a:ext cx="2382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243" tIns="50122" rIns="100243" bIns="50122"/>
          <a:lstStyle/>
          <a:p>
            <a:pPr algn="r" defTabSz="1003300"/>
            <a:r>
              <a:rPr lang="en-US" sz="1800" b="1" i="1"/>
              <a:t>Chapter 3</a:t>
            </a:r>
          </a:p>
        </p:txBody>
      </p:sp>
    </p:spTree>
    <p:extLst>
      <p:ext uri="{BB962C8B-B14F-4D97-AF65-F5344CB8AC3E}">
        <p14:creationId xmlns:p14="http://schemas.microsoft.com/office/powerpoint/2010/main" val="219945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ctr" anchorCtr="0" compatLnSpc="1">
            <a:prstTxWarp prst="textNoShape">
              <a:avLst/>
            </a:prstTxWarp>
          </a:bodyPr>
          <a:lstStyle>
            <a:lvl1pPr algn="l" defTabSz="966788">
              <a:defRPr sz="1200"/>
            </a:lvl1pPr>
          </a:lstStyle>
          <a:p>
            <a:endParaRPr lang="en-US"/>
          </a:p>
        </p:txBody>
      </p:sp>
      <p:sp>
        <p:nvSpPr>
          <p:cNvPr id="92163" name="Rectangle 3"/>
          <p:cNvSpPr>
            <a:spLocks noGrp="1" noChangeArrowheads="1"/>
          </p:cNvSpPr>
          <p:nvPr>
            <p:ph type="dt" idx="1"/>
          </p:nvPr>
        </p:nvSpPr>
        <p:spPr bwMode="auto">
          <a:xfrm>
            <a:off x="4144963" y="0"/>
            <a:ext cx="3170237"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ctr" anchorCtr="0" compatLnSpc="1">
            <a:prstTxWarp prst="textNoShape">
              <a:avLst/>
            </a:prstTxWarp>
          </a:bodyPr>
          <a:lstStyle>
            <a:lvl1pPr algn="r" defTabSz="966788">
              <a:defRPr sz="1200"/>
            </a:lvl1pPr>
          </a:lstStyle>
          <a:p>
            <a:endParaRPr lang="en-US"/>
          </a:p>
        </p:txBody>
      </p:sp>
      <p:sp>
        <p:nvSpPr>
          <p:cNvPr id="9216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65" name="Rectangle 5"/>
          <p:cNvSpPr>
            <a:spLocks noGrp="1" noChangeArrowheads="1"/>
          </p:cNvSpPr>
          <p:nvPr>
            <p:ph type="body" sz="quarter" idx="3"/>
          </p:nvPr>
        </p:nvSpPr>
        <p:spPr bwMode="auto">
          <a:xfrm>
            <a:off x="976313" y="4560888"/>
            <a:ext cx="5362575"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ctr"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166" name="Rectangle 6"/>
          <p:cNvSpPr>
            <a:spLocks noGrp="1" noChangeArrowheads="1"/>
          </p:cNvSpPr>
          <p:nvPr>
            <p:ph type="ftr" sz="quarter" idx="4"/>
          </p:nvPr>
        </p:nvSpPr>
        <p:spPr bwMode="auto">
          <a:xfrm>
            <a:off x="0" y="9120188"/>
            <a:ext cx="3170238"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b" anchorCtr="0" compatLnSpc="1">
            <a:prstTxWarp prst="textNoShape">
              <a:avLst/>
            </a:prstTxWarp>
          </a:bodyPr>
          <a:lstStyle>
            <a:lvl1pPr algn="l" defTabSz="966788">
              <a:defRPr sz="1200"/>
            </a:lvl1pPr>
          </a:lstStyle>
          <a:p>
            <a:endParaRPr lang="en-US"/>
          </a:p>
        </p:txBody>
      </p:sp>
      <p:sp>
        <p:nvSpPr>
          <p:cNvPr id="92167" name="Rectangle 7"/>
          <p:cNvSpPr>
            <a:spLocks noGrp="1" noChangeArrowheads="1"/>
          </p:cNvSpPr>
          <p:nvPr>
            <p:ph type="sldNum" sz="quarter" idx="5"/>
          </p:nvPr>
        </p:nvSpPr>
        <p:spPr bwMode="auto">
          <a:xfrm>
            <a:off x="4144963" y="9120188"/>
            <a:ext cx="3170237"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b" anchorCtr="0" compatLnSpc="1">
            <a:prstTxWarp prst="textNoShape">
              <a:avLst/>
            </a:prstTxWarp>
          </a:bodyPr>
          <a:lstStyle>
            <a:lvl1pPr algn="r" defTabSz="966788">
              <a:defRPr sz="1200"/>
            </a:lvl1pPr>
          </a:lstStyle>
          <a:p>
            <a:fld id="{CEE9E7BE-9EB7-4521-8992-03F25D7C63D3}" type="slidenum">
              <a:rPr lang="en-US"/>
              <a:pPr/>
              <a:t>‹#›</a:t>
            </a:fld>
            <a:endParaRPr lang="en-US"/>
          </a:p>
        </p:txBody>
      </p:sp>
    </p:spTree>
    <p:extLst>
      <p:ext uri="{BB962C8B-B14F-4D97-AF65-F5344CB8AC3E}">
        <p14:creationId xmlns:p14="http://schemas.microsoft.com/office/powerpoint/2010/main" val="33857004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BD7307-D1AF-43C3-B728-F6A15A8405F6}" type="slidenum">
              <a:rPr lang="en-US"/>
              <a:pPr/>
              <a:t>1</a:t>
            </a:fld>
            <a:endParaRPr 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38A93-D56A-4A4F-85DB-786B7E98CF8F}" type="slidenum">
              <a:rPr lang="en-US"/>
              <a:pPr/>
              <a:t>10</a:t>
            </a:fld>
            <a:endParaRPr lang="en-US"/>
          </a:p>
        </p:txBody>
      </p:sp>
      <p:sp>
        <p:nvSpPr>
          <p:cNvPr id="276482" name="Rectangle 2"/>
          <p:cNvSpPr>
            <a:spLocks noGrp="1" noRot="1" noChangeAspect="1" noChangeArrowheads="1" noTextEdit="1"/>
          </p:cNvSpPr>
          <p:nvPr>
            <p:ph type="sldImg"/>
          </p:nvPr>
        </p:nvSpPr>
        <p:spPr>
          <a:xfrm>
            <a:off x="1257300" y="720725"/>
            <a:ext cx="4800600" cy="3600450"/>
          </a:xfrm>
          <a:ln/>
        </p:spPr>
      </p:sp>
      <p:sp>
        <p:nvSpPr>
          <p:cNvPr id="276483" name="Rectangle 3"/>
          <p:cNvSpPr>
            <a:spLocks noGrp="1" noChangeArrowheads="1"/>
          </p:cNvSpPr>
          <p:nvPr>
            <p:ph type="body" idx="1"/>
          </p:nvPr>
        </p:nvSpPr>
        <p:spPr>
          <a:xfrm>
            <a:off x="731838" y="4560888"/>
            <a:ext cx="5851525" cy="4319587"/>
          </a:xfrm>
        </p:spPr>
        <p:txBody>
          <a:bodyPr/>
          <a:lstStyle/>
          <a:p>
            <a:r>
              <a:rPr lang="en-US" dirty="0"/>
              <a:t>The basic operation of the algorithm is computing the Euclidean distance between two points. </a:t>
            </a:r>
          </a:p>
          <a:p>
            <a:r>
              <a:rPr lang="en-US" dirty="0"/>
              <a:t>The square root is a complex operation who’s result is often irrational, therefore the results</a:t>
            </a:r>
          </a:p>
          <a:p>
            <a:r>
              <a:rPr lang="en-US" dirty="0"/>
              <a:t>can be found only approximately. Computing such operations are not trivial. One can avoid</a:t>
            </a:r>
          </a:p>
          <a:p>
            <a:r>
              <a:rPr lang="en-US" dirty="0"/>
              <a:t>computing square roots by comparing distance squares instead.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38A93-D56A-4A4F-85DB-786B7E98CF8F}" type="slidenum">
              <a:rPr lang="en-US"/>
              <a:pPr/>
              <a:t>11</a:t>
            </a:fld>
            <a:endParaRPr lang="en-US"/>
          </a:p>
        </p:txBody>
      </p:sp>
      <p:sp>
        <p:nvSpPr>
          <p:cNvPr id="276482" name="Rectangle 2"/>
          <p:cNvSpPr>
            <a:spLocks noGrp="1" noRot="1" noChangeAspect="1" noChangeArrowheads="1" noTextEdit="1"/>
          </p:cNvSpPr>
          <p:nvPr>
            <p:ph type="sldImg"/>
          </p:nvPr>
        </p:nvSpPr>
        <p:spPr>
          <a:xfrm>
            <a:off x="1257300" y="720725"/>
            <a:ext cx="4800600" cy="3600450"/>
          </a:xfrm>
          <a:ln/>
        </p:spPr>
      </p:sp>
      <p:sp>
        <p:nvSpPr>
          <p:cNvPr id="276483" name="Rectangle 3"/>
          <p:cNvSpPr>
            <a:spLocks noGrp="1" noChangeArrowheads="1"/>
          </p:cNvSpPr>
          <p:nvPr>
            <p:ph type="body" idx="1"/>
          </p:nvPr>
        </p:nvSpPr>
        <p:spPr>
          <a:xfrm>
            <a:off x="731838" y="4560888"/>
            <a:ext cx="5851525" cy="4319587"/>
          </a:xfrm>
        </p:spPr>
        <p:txBody>
          <a:bodyPr/>
          <a:lstStyle/>
          <a:p>
            <a:r>
              <a:rPr lang="en-US" dirty="0"/>
              <a:t>The basic operation of the algorithm is computing the Euclidean distance between two points. </a:t>
            </a:r>
          </a:p>
          <a:p>
            <a:r>
              <a:rPr lang="en-US" dirty="0"/>
              <a:t>The square root is a complex operation who’s result is often irrational, therefore the results</a:t>
            </a:r>
          </a:p>
          <a:p>
            <a:r>
              <a:rPr lang="en-US" dirty="0"/>
              <a:t>can be found only approximately. Computing such operations are not trivial. One can avoid</a:t>
            </a:r>
          </a:p>
          <a:p>
            <a:r>
              <a:rPr lang="en-US" dirty="0"/>
              <a:t>computing square roots by comparing distance squares instead.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38A93-D56A-4A4F-85DB-786B7E98CF8F}" type="slidenum">
              <a:rPr lang="en-US"/>
              <a:pPr/>
              <a:t>12</a:t>
            </a:fld>
            <a:endParaRPr lang="en-US"/>
          </a:p>
        </p:txBody>
      </p:sp>
      <p:sp>
        <p:nvSpPr>
          <p:cNvPr id="276482" name="Rectangle 2"/>
          <p:cNvSpPr>
            <a:spLocks noGrp="1" noRot="1" noChangeAspect="1" noChangeArrowheads="1" noTextEdit="1"/>
          </p:cNvSpPr>
          <p:nvPr>
            <p:ph type="sldImg"/>
          </p:nvPr>
        </p:nvSpPr>
        <p:spPr>
          <a:xfrm>
            <a:off x="1257300" y="720725"/>
            <a:ext cx="4800600" cy="3600450"/>
          </a:xfrm>
          <a:ln/>
        </p:spPr>
      </p:sp>
      <p:sp>
        <p:nvSpPr>
          <p:cNvPr id="276483" name="Rectangle 3"/>
          <p:cNvSpPr>
            <a:spLocks noGrp="1" noChangeArrowheads="1"/>
          </p:cNvSpPr>
          <p:nvPr>
            <p:ph type="body" idx="1"/>
          </p:nvPr>
        </p:nvSpPr>
        <p:spPr>
          <a:xfrm>
            <a:off x="731838" y="4560888"/>
            <a:ext cx="5851525" cy="4319587"/>
          </a:xfrm>
        </p:spPr>
        <p:txBody>
          <a:bodyPr/>
          <a:lstStyle/>
          <a:p>
            <a:r>
              <a:rPr lang="en-US" dirty="0"/>
              <a:t>The basic operation of the algorithm is computing the Euclidean distance between two points. </a:t>
            </a:r>
          </a:p>
          <a:p>
            <a:r>
              <a:rPr lang="en-US" dirty="0"/>
              <a:t>The square root is a complex operation who’s result is often irrational, therefore the results</a:t>
            </a:r>
          </a:p>
          <a:p>
            <a:r>
              <a:rPr lang="en-US" dirty="0"/>
              <a:t>can be found only approximately. Computing such operations are not trivial. One can avoid</a:t>
            </a:r>
          </a:p>
          <a:p>
            <a:r>
              <a:rPr lang="en-US" dirty="0"/>
              <a:t>computing square roots by comparing distance squares instead. </a:t>
            </a:r>
          </a:p>
        </p:txBody>
      </p:sp>
    </p:spTree>
    <p:extLst>
      <p:ext uri="{BB962C8B-B14F-4D97-AF65-F5344CB8AC3E}">
        <p14:creationId xmlns:p14="http://schemas.microsoft.com/office/powerpoint/2010/main" val="1838660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38A93-D56A-4A4F-85DB-786B7E98CF8F}" type="slidenum">
              <a:rPr lang="en-US"/>
              <a:pPr/>
              <a:t>13</a:t>
            </a:fld>
            <a:endParaRPr lang="en-US"/>
          </a:p>
        </p:txBody>
      </p:sp>
      <p:sp>
        <p:nvSpPr>
          <p:cNvPr id="276482" name="Rectangle 2"/>
          <p:cNvSpPr>
            <a:spLocks noGrp="1" noRot="1" noChangeAspect="1" noChangeArrowheads="1" noTextEdit="1"/>
          </p:cNvSpPr>
          <p:nvPr>
            <p:ph type="sldImg"/>
          </p:nvPr>
        </p:nvSpPr>
        <p:spPr>
          <a:xfrm>
            <a:off x="1257300" y="720725"/>
            <a:ext cx="4800600" cy="3600450"/>
          </a:xfrm>
          <a:ln/>
        </p:spPr>
      </p:sp>
      <p:sp>
        <p:nvSpPr>
          <p:cNvPr id="276483" name="Rectangle 3"/>
          <p:cNvSpPr>
            <a:spLocks noGrp="1" noChangeArrowheads="1"/>
          </p:cNvSpPr>
          <p:nvPr>
            <p:ph type="body" idx="1"/>
          </p:nvPr>
        </p:nvSpPr>
        <p:spPr>
          <a:xfrm>
            <a:off x="731838" y="4560888"/>
            <a:ext cx="5851525" cy="4319587"/>
          </a:xfrm>
        </p:spPr>
        <p:txBody>
          <a:bodyPr/>
          <a:lstStyle/>
          <a:p>
            <a:r>
              <a:rPr lang="en-US" dirty="0"/>
              <a:t>The basic operation of the algorithm is computing the Euclidean distance between two points. </a:t>
            </a:r>
          </a:p>
          <a:p>
            <a:r>
              <a:rPr lang="en-US" dirty="0"/>
              <a:t>The square root is a complex operation who’s result is often irrational, therefore the results</a:t>
            </a:r>
          </a:p>
          <a:p>
            <a:r>
              <a:rPr lang="en-US" dirty="0"/>
              <a:t>can be found only approximately. Computing such operations are not trivial. One can avoid</a:t>
            </a:r>
          </a:p>
          <a:p>
            <a:r>
              <a:rPr lang="en-US" dirty="0"/>
              <a:t>computing square roots by comparing distance squares instead. </a:t>
            </a:r>
          </a:p>
        </p:txBody>
      </p:sp>
    </p:spTree>
    <p:extLst>
      <p:ext uri="{BB962C8B-B14F-4D97-AF65-F5344CB8AC3E}">
        <p14:creationId xmlns:p14="http://schemas.microsoft.com/office/powerpoint/2010/main" val="2072642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5354F8-EE8C-49C5-B632-2C5359336BDD}" type="slidenum">
              <a:rPr lang="en-US"/>
              <a:pPr/>
              <a:t>14</a:t>
            </a:fld>
            <a:endParaRPr lang="en-US"/>
          </a:p>
        </p:txBody>
      </p:sp>
      <p:sp>
        <p:nvSpPr>
          <p:cNvPr id="274434" name="Rectangle 2"/>
          <p:cNvSpPr>
            <a:spLocks noGrp="1" noRot="1" noChangeAspect="1" noChangeArrowheads="1" noTextEdit="1"/>
          </p:cNvSpPr>
          <p:nvPr>
            <p:ph type="sldImg"/>
          </p:nvPr>
        </p:nvSpPr>
        <p:spPr>
          <a:xfrm>
            <a:off x="1257300" y="720725"/>
            <a:ext cx="4800600" cy="3600450"/>
          </a:xfrm>
          <a:ln/>
        </p:spPr>
      </p:sp>
      <p:sp>
        <p:nvSpPr>
          <p:cNvPr id="274435" name="Rectangle 3"/>
          <p:cNvSpPr>
            <a:spLocks noGrp="1" noChangeArrowheads="1"/>
          </p:cNvSpPr>
          <p:nvPr>
            <p:ph type="body" idx="1"/>
          </p:nvPr>
        </p:nvSpPr>
        <p:spPr>
          <a:xfrm>
            <a:off x="731838" y="4560888"/>
            <a:ext cx="5851525" cy="4319587"/>
          </a:xfrm>
        </p:spPr>
        <p:txBody>
          <a:bodyPr/>
          <a:lstStyle/>
          <a:p>
            <a:r>
              <a:rPr lang="en-US"/>
              <a:t>Draw example.</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04A93B-BD4D-4A5E-B686-75B961B4A1BF}" type="slidenum">
              <a:rPr lang="en-US"/>
              <a:pPr/>
              <a:t>15</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04A93B-BD4D-4A5E-B686-75B961B4A1BF}" type="slidenum">
              <a:rPr lang="en-US"/>
              <a:pPr/>
              <a:t>16</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314EA1-D9F7-480C-B669-EA9A939A1E59}" type="slidenum">
              <a:rPr lang="en-US"/>
              <a:pPr/>
              <a:t>17</a:t>
            </a:fld>
            <a:endParaRPr lang="en-US"/>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1EAD12-03E4-4BAA-AA82-03C43BE0302E}" type="slidenum">
              <a:rPr lang="en-US"/>
              <a:pPr/>
              <a:t>18</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1EAD12-03E4-4BAA-AA82-03C43BE0302E}" type="slidenum">
              <a:rPr lang="en-US"/>
              <a:pPr/>
              <a:t>19</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E1AD83-41AA-45CF-BD1E-2D7C65C77EFF}" type="slidenum">
              <a:rPr lang="en-US"/>
              <a:pPr/>
              <a:t>2</a:t>
            </a:fld>
            <a:endParaRPr 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0ACC1B-95E4-4E25-849E-C3D11A2C9A25}" type="slidenum">
              <a:rPr lang="en-US"/>
              <a:pPr/>
              <a:t>20</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3120E2-A562-4203-B1C4-C20AA972AD92}" type="slidenum">
              <a:rPr lang="en-US"/>
              <a:pPr/>
              <a:t>21</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802D8-6A97-4C35-AF87-D506DFDD6EA6}" type="slidenum">
              <a:rPr lang="en-US"/>
              <a:pPr/>
              <a:t>22</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D29664-941A-4B52-B3F5-5FDD2440BC9C}" type="slidenum">
              <a:rPr lang="en-US"/>
              <a:pPr/>
              <a:t>23</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D29664-941A-4B52-B3F5-5FDD2440BC9C}" type="slidenum">
              <a:rPr lang="en-US"/>
              <a:pPr/>
              <a:t>24</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802D8-6A97-4C35-AF87-D506DFDD6EA6}" type="slidenum">
              <a:rPr lang="en-US"/>
              <a:pPr/>
              <a:t>25</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2802D8-6A97-4C35-AF87-D506DFDD6EA6}" type="slidenum">
              <a:rPr lang="en-US"/>
              <a:pPr/>
              <a:t>26</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780C5D-8946-4A6C-AF52-6BFE098C3342}" type="slidenum">
              <a:rPr lang="en-US"/>
              <a:pPr/>
              <a:t>27</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5963E3-9BB2-4BA3-8F00-7ED9EA29EAEB}" type="slidenum">
              <a:rPr lang="en-US"/>
              <a:pPr/>
              <a:t>28</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5963E3-9BB2-4BA3-8F00-7ED9EA29EAEB}" type="slidenum">
              <a:rPr lang="en-US"/>
              <a:pPr/>
              <a:t>29</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318AA4-DCD1-4BFC-8A1E-A68D4B9D914F}" type="slidenum">
              <a:rPr lang="en-US"/>
              <a:pPr/>
              <a:t>3</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5963E3-9BB2-4BA3-8F00-7ED9EA29EAEB}" type="slidenum">
              <a:rPr lang="en-US"/>
              <a:pPr/>
              <a:t>30</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5963E3-9BB2-4BA3-8F00-7ED9EA29EAEB}" type="slidenum">
              <a:rPr lang="en-US"/>
              <a:pPr/>
              <a:t>31</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5963E3-9BB2-4BA3-8F00-7ED9EA29EAEB}" type="slidenum">
              <a:rPr lang="en-US"/>
              <a:pPr/>
              <a:t>32</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6D0294-4EC7-4A09-9EBB-0F926F48F14A}" type="slidenum">
              <a:rPr lang="en-US"/>
              <a:pPr/>
              <a:t>33</a:t>
            </a:fld>
            <a:endParaRPr lang="en-US"/>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F24CC1-DA7A-4D18-A272-DBBE54CCD1A4}" type="slidenum">
              <a:rPr lang="en-US"/>
              <a:pPr/>
              <a:t>34</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C19D1E-6385-42BF-B7F2-A54A660E6651}" type="slidenum">
              <a:rPr lang="en-US"/>
              <a:pPr/>
              <a:t>35</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r>
              <a:rPr lang="en-US" dirty="0"/>
              <a:t>Traversal using alphabetical order of vertices. Work through this example in detail,</a:t>
            </a:r>
          </a:p>
          <a:p>
            <a:r>
              <a:rPr lang="en-US" dirty="0"/>
              <a:t>showing the traversal by highlighting edges on the graph and showing how the stack</a:t>
            </a:r>
          </a:p>
          <a:p>
            <a:r>
              <a:rPr lang="en-US" dirty="0"/>
              <a:t>evolves:</a:t>
            </a:r>
          </a:p>
          <a:p>
            <a:r>
              <a:rPr lang="en-US" dirty="0"/>
              <a:t>                        8 h 3</a:t>
            </a:r>
          </a:p>
          <a:p>
            <a:r>
              <a:rPr lang="en-US" dirty="0"/>
              <a:t>                        7 d 4                  stack shown growing upwards</a:t>
            </a:r>
          </a:p>
          <a:p>
            <a:r>
              <a:rPr lang="en-US" dirty="0"/>
              <a:t>         4 e 1       6 c 5                  number on left is order that vertex was pushed onto stack</a:t>
            </a:r>
          </a:p>
          <a:p>
            <a:r>
              <a:rPr lang="en-US" dirty="0"/>
              <a:t>         3 f 2        5 g 6                  number on right is order that vertex was popped from stack</a:t>
            </a:r>
          </a:p>
          <a:p>
            <a:r>
              <a:rPr lang="en-US" dirty="0"/>
              <a:t>         2 b 7                                overlap is because after e, f are popped off stack, g and c</a:t>
            </a:r>
          </a:p>
          <a:p>
            <a:r>
              <a:rPr lang="en-US" dirty="0"/>
              <a:t>         1 a 8                                  are pushed onto stack in their former locations.</a:t>
            </a:r>
          </a:p>
          <a:p>
            <a:endParaRPr lang="en-US" dirty="0"/>
          </a:p>
          <a:p>
            <a:r>
              <a:rPr lang="en-US" dirty="0"/>
              <a:t>order pushed onto stack: a b f e g c d h</a:t>
            </a:r>
          </a:p>
          <a:p>
            <a:r>
              <a:rPr lang="en-US" dirty="0"/>
              <a:t>order popped from stack: e f h d c g b a</a:t>
            </a:r>
          </a:p>
          <a:p>
            <a:r>
              <a:rPr lang="en-US" dirty="0"/>
              <a:t>Tree Edge: edge added as node is pushed.</a:t>
            </a:r>
            <a:r>
              <a:rPr lang="en-US" baseline="0" dirty="0"/>
              <a:t>  All form tree (in connected graph)</a:t>
            </a:r>
          </a:p>
          <a:p>
            <a:r>
              <a:rPr lang="en-US" baseline="0" dirty="0"/>
              <a:t>Back Edge: edge encountered with other end already visited.  Would form a loop.</a:t>
            </a:r>
            <a:endParaRPr lang="en-US" dirty="0"/>
          </a:p>
          <a:p>
            <a:r>
              <a:rPr lang="en-US" dirty="0"/>
              <a:t>* show </a:t>
            </a:r>
            <a:r>
              <a:rPr lang="en-US" dirty="0" err="1"/>
              <a:t>dfs</a:t>
            </a:r>
            <a:r>
              <a:rPr lang="en-US" dirty="0"/>
              <a:t> tree as it gets constructed, back edges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C19D1E-6385-42BF-B7F2-A54A660E6651}" type="slidenum">
              <a:rPr lang="en-US"/>
              <a:pPr/>
              <a:t>36</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r>
              <a:rPr lang="en-US" dirty="0"/>
              <a:t>Traversal using alphabetical order of vertices. Work through this example in detail,</a:t>
            </a:r>
          </a:p>
          <a:p>
            <a:r>
              <a:rPr lang="en-US" dirty="0"/>
              <a:t>showing the traversal by highlighting edges on the graph and showing how the stack</a:t>
            </a:r>
          </a:p>
          <a:p>
            <a:r>
              <a:rPr lang="en-US" dirty="0"/>
              <a:t>evolves:</a:t>
            </a:r>
          </a:p>
          <a:p>
            <a:r>
              <a:rPr lang="en-US" dirty="0"/>
              <a:t>                        8 h 3</a:t>
            </a:r>
          </a:p>
          <a:p>
            <a:r>
              <a:rPr lang="en-US" dirty="0"/>
              <a:t>                        7 d 4                  stack shown growing upwards</a:t>
            </a:r>
          </a:p>
          <a:p>
            <a:r>
              <a:rPr lang="en-US" dirty="0"/>
              <a:t>         4 e 1       6 c 5                  number on left is order that vertex was pushed onto stack</a:t>
            </a:r>
          </a:p>
          <a:p>
            <a:r>
              <a:rPr lang="en-US" dirty="0"/>
              <a:t>         3 f 2        5 g 6                  number on right is order that vertex was popped from stack</a:t>
            </a:r>
          </a:p>
          <a:p>
            <a:r>
              <a:rPr lang="en-US" dirty="0"/>
              <a:t>         2 b 7                                overlap is because after e, f are popped off stack, g and c</a:t>
            </a:r>
          </a:p>
          <a:p>
            <a:r>
              <a:rPr lang="en-US" dirty="0"/>
              <a:t>         1 a 8                                  are pushed onto stack in their former locations.</a:t>
            </a:r>
          </a:p>
          <a:p>
            <a:endParaRPr lang="en-US" dirty="0"/>
          </a:p>
          <a:p>
            <a:r>
              <a:rPr lang="en-US" dirty="0"/>
              <a:t>order pushed onto stack: a b f e g c d h</a:t>
            </a:r>
          </a:p>
          <a:p>
            <a:r>
              <a:rPr lang="en-US" dirty="0"/>
              <a:t>order popped from stack: e f h d c g b a</a:t>
            </a:r>
          </a:p>
          <a:p>
            <a:r>
              <a:rPr lang="en-US" dirty="0"/>
              <a:t>Tree Edge: edge added as node is pushed.</a:t>
            </a:r>
            <a:r>
              <a:rPr lang="en-US" baseline="0" dirty="0"/>
              <a:t>  All form tree (in connected graph)</a:t>
            </a:r>
          </a:p>
          <a:p>
            <a:r>
              <a:rPr lang="en-US" baseline="0" dirty="0"/>
              <a:t>Back Edge: edge encountered with other end already visited.  Would form a loop.</a:t>
            </a:r>
            <a:endParaRPr lang="en-US" dirty="0"/>
          </a:p>
          <a:p>
            <a:r>
              <a:rPr lang="en-US" dirty="0"/>
              <a:t>* show </a:t>
            </a:r>
            <a:r>
              <a:rPr lang="en-US" dirty="0" err="1"/>
              <a:t>dfs</a:t>
            </a:r>
            <a:r>
              <a:rPr lang="en-US" dirty="0"/>
              <a:t> tree as it gets constructed, back edges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B7CF92-C66E-4FC8-A3FE-3032C2AC7C08}" type="slidenum">
              <a:rPr lang="en-US"/>
              <a:pPr/>
              <a:t>37</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E21799-497B-4479-90DB-55EF5DB9BD21}" type="slidenum">
              <a:rPr lang="en-US"/>
              <a:pPr/>
              <a:t>38</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67DA44-C3C0-413D-B556-89AB20A3BECE}" type="slidenum">
              <a:rPr lang="en-US"/>
              <a:pPr/>
              <a:t>39</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7B50B6-C2F0-46AA-823A-0EF3185DFADC}" type="slidenum">
              <a:rPr lang="en-US"/>
              <a:pPr/>
              <a:t>4</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C59972-1689-4C5F-ADC1-836D0E477875}" type="slidenum">
              <a:rPr lang="en-US"/>
              <a:pPr/>
              <a:t>40</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C59972-1689-4C5F-ADC1-836D0E477875}" type="slidenum">
              <a:rPr lang="en-US"/>
              <a:pPr/>
              <a:t>41</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0B1C9C-A917-4858-995A-6E2339070430}" type="slidenum">
              <a:rPr lang="en-US"/>
              <a:pPr/>
              <a:t>42</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0B1C9C-A917-4858-995A-6E2339070430}" type="slidenum">
              <a:rPr lang="en-US"/>
              <a:pPr/>
              <a:t>43</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710C77-D444-4C9A-979C-A68426E35685}" type="slidenum">
              <a:rPr lang="en-US"/>
              <a:pPr/>
              <a:t>44</a:t>
            </a:fld>
            <a:endParaRPr lang="en-US"/>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0FBAAA-80F9-46B0-BD0C-93894AED4BA8}" type="slidenum">
              <a:rPr lang="en-US"/>
              <a:pPr/>
              <a:t>5</a:t>
            </a:fld>
            <a:endParaRPr 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1C593A-9B2E-4048-B901-40DF50FDB0D4}" type="slidenum">
              <a:rPr lang="en-US"/>
              <a:pPr/>
              <a:t>6</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2EFA78-DCDA-4FD8-B07F-A0EE84E82773}" type="slidenum">
              <a:rPr lang="en-US"/>
              <a:pPr/>
              <a:t>7</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8BA956-E9D5-45A7-A2DC-D6FD0F6DED6B}" type="slidenum">
              <a:rPr lang="en-US"/>
              <a:pPr/>
              <a:t>8</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5354F8-EE8C-49C5-B632-2C5359336BDD}" type="slidenum">
              <a:rPr lang="en-US"/>
              <a:pPr/>
              <a:t>9</a:t>
            </a:fld>
            <a:endParaRPr lang="en-US"/>
          </a:p>
        </p:txBody>
      </p:sp>
      <p:sp>
        <p:nvSpPr>
          <p:cNvPr id="274434" name="Rectangle 2"/>
          <p:cNvSpPr>
            <a:spLocks noGrp="1" noRot="1" noChangeAspect="1" noChangeArrowheads="1" noTextEdit="1"/>
          </p:cNvSpPr>
          <p:nvPr>
            <p:ph type="sldImg"/>
          </p:nvPr>
        </p:nvSpPr>
        <p:spPr>
          <a:xfrm>
            <a:off x="1257300" y="720725"/>
            <a:ext cx="4800600" cy="3600450"/>
          </a:xfrm>
          <a:ln/>
        </p:spPr>
      </p:sp>
      <p:sp>
        <p:nvSpPr>
          <p:cNvPr id="274435" name="Rectangle 3"/>
          <p:cNvSpPr>
            <a:spLocks noGrp="1" noChangeArrowheads="1"/>
          </p:cNvSpPr>
          <p:nvPr>
            <p:ph type="body" idx="1"/>
          </p:nvPr>
        </p:nvSpPr>
        <p:spPr>
          <a:xfrm>
            <a:off x="731838" y="4560888"/>
            <a:ext cx="5851525" cy="4319587"/>
          </a:xfrm>
        </p:spPr>
        <p:txBody>
          <a:bodyPr/>
          <a:lstStyle/>
          <a:p>
            <a:r>
              <a:rPr lang="en-US"/>
              <a:t>Draw example.</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8000"/>
            <a:chOff x="0" y="0"/>
            <a:chExt cx="5760" cy="4320"/>
          </a:xfrm>
        </p:grpSpPr>
        <p:sp>
          <p:nvSpPr>
            <p:cNvPr id="4099" name="Rectangle 3"/>
            <p:cNvSpPr>
              <a:spLocks noChangeArrowheads="1"/>
            </p:cNvSpPr>
            <p:nvPr/>
          </p:nvSpPr>
          <p:spPr bwMode="hidden">
            <a:xfrm>
              <a:off x="0" y="0"/>
              <a:ext cx="5760" cy="535"/>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0" name="Rectangle 4"/>
            <p:cNvSpPr>
              <a:spLocks noChangeArrowheads="1"/>
            </p:cNvSpPr>
            <p:nvPr/>
          </p:nvSpPr>
          <p:spPr bwMode="hidden">
            <a:xfrm>
              <a:off x="0" y="3147"/>
              <a:ext cx="5760" cy="1173"/>
            </a:xfrm>
            <a:prstGeom prst="rect">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
        <p:nvSpPr>
          <p:cNvPr id="4101" name="Rectangle 5"/>
          <p:cNvSpPr>
            <a:spLocks noGrp="1" noChangeArrowheads="1"/>
          </p:cNvSpPr>
          <p:nvPr>
            <p:ph type="ctrTitle"/>
          </p:nvPr>
        </p:nvSpPr>
        <p:spPr>
          <a:xfrm>
            <a:off x="762000" y="457200"/>
            <a:ext cx="7772400" cy="914400"/>
          </a:xfrm>
        </p:spPr>
        <p:txBody>
          <a:bodyPr/>
          <a:lstStyle>
            <a:lvl1pPr algn="ctr">
              <a:defRPr/>
            </a:lvl1pPr>
          </a:lstStyle>
          <a:p>
            <a:pPr lvl="0"/>
            <a:r>
              <a:rPr lang="en-US" noProof="0"/>
              <a:t>Click to edit Master title style</a:t>
            </a:r>
          </a:p>
        </p:txBody>
      </p:sp>
      <p:sp>
        <p:nvSpPr>
          <p:cNvPr id="4102" name="Rectangle 6"/>
          <p:cNvSpPr>
            <a:spLocks noGrp="1" noChangeArrowheads="1"/>
          </p:cNvSpPr>
          <p:nvPr>
            <p:ph type="subTitle" idx="1"/>
          </p:nvPr>
        </p:nvSpPr>
        <p:spPr>
          <a:xfrm>
            <a:off x="838200" y="1981200"/>
            <a:ext cx="7543800" cy="3962400"/>
          </a:xfrm>
        </p:spPr>
        <p:txBody>
          <a:bodyPr/>
          <a:lstStyle>
            <a:lvl1pPr marL="0" indent="0" algn="ctr">
              <a:buFont typeface="Monotype Sorts" pitchFamily="2" charset="2"/>
              <a:buNone/>
              <a:defRPr/>
            </a:lvl1pPr>
          </a:lstStyle>
          <a:p>
            <a:pPr lvl="0"/>
            <a:r>
              <a:rPr lang="en-US" noProof="0"/>
              <a:t>Click to edit Master subtitle style</a:t>
            </a:r>
          </a:p>
        </p:txBody>
      </p:sp>
      <p:sp>
        <p:nvSpPr>
          <p:cNvPr id="4103" name="Rectangle 7"/>
          <p:cNvSpPr>
            <a:spLocks noGrp="1" noChangeArrowheads="1"/>
          </p:cNvSpPr>
          <p:nvPr>
            <p:ph type="dt" sz="half" idx="2"/>
          </p:nvPr>
        </p:nvSpPr>
        <p:spPr>
          <a:xfrm>
            <a:off x="1295400" y="6248400"/>
            <a:ext cx="1905000" cy="457200"/>
          </a:xfrm>
        </p:spPr>
        <p:txBody>
          <a:bodyPr/>
          <a:lstStyle>
            <a:lvl1pPr>
              <a:defRPr>
                <a:solidFill>
                  <a:srgbClr val="FFFFFF"/>
                </a:solidFill>
              </a:defRPr>
            </a:lvl1pPr>
          </a:lstStyle>
          <a:p>
            <a:endParaRPr lang="en-US"/>
          </a:p>
        </p:txBody>
      </p:sp>
      <p:sp>
        <p:nvSpPr>
          <p:cNvPr id="4104" name="Rectangle 8"/>
          <p:cNvSpPr>
            <a:spLocks noGrp="1" noChangeArrowheads="1"/>
          </p:cNvSpPr>
          <p:nvPr>
            <p:ph type="ftr" sz="quarter" idx="3"/>
          </p:nvPr>
        </p:nvSpPr>
        <p:spPr>
          <a:xfrm>
            <a:off x="3733800" y="6248400"/>
            <a:ext cx="2895600" cy="457200"/>
          </a:xfrm>
        </p:spPr>
        <p:txBody>
          <a:bodyPr/>
          <a:lstStyle>
            <a:lvl1pPr>
              <a:defRPr>
                <a:solidFill>
                  <a:srgbClr val="FFFFFF"/>
                </a:solidFill>
              </a:defRPr>
            </a:lvl1pPr>
          </a:lstStyle>
          <a:p>
            <a:r>
              <a:rPr lang="en-US"/>
              <a:t>Design and Analysis of Algorithms - Chapter 3</a:t>
            </a:r>
          </a:p>
        </p:txBody>
      </p:sp>
      <p:sp>
        <p:nvSpPr>
          <p:cNvPr id="4105" name="Rectangle 9"/>
          <p:cNvSpPr>
            <a:spLocks noGrp="1" noChangeArrowheads="1"/>
          </p:cNvSpPr>
          <p:nvPr>
            <p:ph type="sldNum" sz="quarter" idx="4"/>
          </p:nvPr>
        </p:nvSpPr>
        <p:spPr>
          <a:xfrm>
            <a:off x="7162800" y="6248400"/>
            <a:ext cx="1905000" cy="457200"/>
          </a:xfrm>
        </p:spPr>
        <p:txBody>
          <a:bodyPr/>
          <a:lstStyle>
            <a:lvl1pPr>
              <a:defRPr>
                <a:solidFill>
                  <a:srgbClr val="FFFFFF"/>
                </a:solidFill>
              </a:defRPr>
            </a:lvl1pPr>
          </a:lstStyle>
          <a:p>
            <a:fld id="{A24381CB-5226-4ED3-A568-86EA4623CAB2}" type="slidenum">
              <a:rPr lang="en-US"/>
              <a:pPr/>
              <a:t>‹#›</a:t>
            </a:fld>
            <a:endParaRPr lang="en-US"/>
          </a:p>
        </p:txBody>
      </p:sp>
      <p:sp>
        <p:nvSpPr>
          <p:cNvPr id="4106" name="Rectangle 10"/>
          <p:cNvSpPr>
            <a:spLocks noChangeArrowheads="1"/>
          </p:cNvSpPr>
          <p:nvPr/>
        </p:nvSpPr>
        <p:spPr bwMode="auto">
          <a:xfrm>
            <a:off x="463550" y="2700338"/>
            <a:ext cx="161925" cy="4157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4108" name="Rectangle 12"/>
          <p:cNvSpPr>
            <a:spLocks noChangeArrowheads="1"/>
          </p:cNvSpPr>
          <p:nvPr/>
        </p:nvSpPr>
        <p:spPr bwMode="auto">
          <a:xfrm rot="-5400000">
            <a:off x="4457700" y="-2933700"/>
            <a:ext cx="228600" cy="9144000"/>
          </a:xfrm>
          <a:prstGeom prst="rect">
            <a:avLst/>
          </a:prstGeom>
          <a:gradFill rotWithShape="0">
            <a:gsLst>
              <a:gs pos="0">
                <a:schemeClr val="bg2"/>
              </a:gs>
              <a:gs pos="50000">
                <a:schemeClr val="folHlink"/>
              </a:gs>
              <a:gs pos="100000">
                <a:schemeClr val="bg2"/>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dissolve">
                                      <p:cBhvr>
                                        <p:cTn id="7" dur="500"/>
                                        <p:tgtEl>
                                          <p:spTgt spid="4101">
                                            <p:txEl>
                                              <p:pRg st="0" end="0"/>
                                            </p:txEl>
                                          </p:spTgt>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410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autoUpdateAnimBg="0" advAuto="0"/>
      <p:bldP spid="4102" grpId="0" build="p" autoUpdateAnimBg="0" advAuto="0">
        <p:tmplLst>
          <p:tmpl lvl="1">
            <p:tnLst>
              <p:par>
                <p:cTn presetID="1" presetClass="entr" presetSubtype="0" fill="hold" nodeType="afterEffect">
                  <p:stCondLst>
                    <p:cond delay="0"/>
                  </p:stCondLst>
                  <p:childTnLst>
                    <p:set>
                      <p:cBhvr>
                        <p:cTn dur="1" fill="hold">
                          <p:stCondLst>
                            <p:cond delay="499"/>
                          </p:stCondLst>
                        </p:cTn>
                        <p:tgtEl>
                          <p:spTgt spid="4102"/>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B5CDC96C-F3F9-4D4E-BE7F-7DFCCEA4D70C}" type="slidenum">
              <a:rPr lang="en-US"/>
              <a:pPr/>
              <a:t>‹#›</a:t>
            </a:fld>
            <a:endParaRPr lang="en-US"/>
          </a:p>
        </p:txBody>
      </p:sp>
    </p:spTree>
    <p:extLst>
      <p:ext uri="{BB962C8B-B14F-4D97-AF65-F5344CB8AC3E}">
        <p14:creationId xmlns:p14="http://schemas.microsoft.com/office/powerpoint/2010/main" val="952337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152400"/>
            <a:ext cx="2095500" cy="60483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52400"/>
            <a:ext cx="6134100" cy="6048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A96E83A0-E5AE-4C19-96E0-7A63EE1726D8}" type="slidenum">
              <a:rPr lang="en-US"/>
              <a:pPr/>
              <a:t>‹#›</a:t>
            </a:fld>
            <a:endParaRPr lang="en-US"/>
          </a:p>
        </p:txBody>
      </p:sp>
    </p:spTree>
    <p:extLst>
      <p:ext uri="{BB962C8B-B14F-4D97-AF65-F5344CB8AC3E}">
        <p14:creationId xmlns:p14="http://schemas.microsoft.com/office/powerpoint/2010/main" val="40915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382000" cy="685800"/>
          </a:xfrm>
        </p:spPr>
        <p:txBody>
          <a:bodyPr/>
          <a:lstStyle/>
          <a:p>
            <a:r>
              <a:rPr lang="en-US"/>
              <a:t>Click to edit Master title style</a:t>
            </a:r>
          </a:p>
        </p:txBody>
      </p:sp>
      <p:sp>
        <p:nvSpPr>
          <p:cNvPr id="3" name="Text Placeholder 2"/>
          <p:cNvSpPr>
            <a:spLocks noGrp="1"/>
          </p:cNvSpPr>
          <p:nvPr>
            <p:ph type="body" sz="half" idx="1"/>
          </p:nvPr>
        </p:nvSpPr>
        <p:spPr>
          <a:xfrm>
            <a:off x="609600" y="1295400"/>
            <a:ext cx="40767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8700" y="1295400"/>
            <a:ext cx="40767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22555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1219200" y="6324600"/>
            <a:ext cx="6400800" cy="304800"/>
          </a:xfrm>
        </p:spPr>
        <p:txBody>
          <a:bodyPr/>
          <a:lstStyle>
            <a:lvl1pPr>
              <a:defRPr/>
            </a:lvl1pPr>
          </a:lstStyle>
          <a:p>
            <a:r>
              <a:rPr lang="en-US"/>
              <a:t>A. Levitin “Introduction to the Design &amp; Analysis of Algorithms,” 3rd ed., Ch. 3 ©2012 Pearson Education, Inc. Upper Saddle River, NJ. All Rights Reserved. </a:t>
            </a:r>
          </a:p>
        </p:txBody>
      </p:sp>
      <p:sp>
        <p:nvSpPr>
          <p:cNvPr id="7" name="Slide Number Placeholder 6"/>
          <p:cNvSpPr>
            <a:spLocks noGrp="1"/>
          </p:cNvSpPr>
          <p:nvPr>
            <p:ph type="sldNum" sz="quarter" idx="12"/>
          </p:nvPr>
        </p:nvSpPr>
        <p:spPr>
          <a:xfrm>
            <a:off x="7239000" y="6553200"/>
            <a:ext cx="1905000" cy="304800"/>
          </a:xfrm>
        </p:spPr>
        <p:txBody>
          <a:bodyPr/>
          <a:lstStyle>
            <a:lvl1pPr>
              <a:defRPr/>
            </a:lvl1pPr>
          </a:lstStyle>
          <a:p>
            <a:fld id="{C0EC6391-4C5C-402E-82B8-C735CFDBC765}" type="slidenum">
              <a:rPr lang="en-US"/>
              <a:pPr/>
              <a:t>‹#›</a:t>
            </a:fld>
            <a:endParaRPr lang="en-US"/>
          </a:p>
        </p:txBody>
      </p:sp>
    </p:spTree>
    <p:extLst>
      <p:ext uri="{BB962C8B-B14F-4D97-AF65-F5344CB8AC3E}">
        <p14:creationId xmlns:p14="http://schemas.microsoft.com/office/powerpoint/2010/main" val="2515251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682721BC-0B61-446E-8A5C-DC51D54C654B}" type="slidenum">
              <a:rPr lang="en-US"/>
              <a:pPr/>
              <a:t>‹#›</a:t>
            </a:fld>
            <a:endParaRPr lang="en-US"/>
          </a:p>
        </p:txBody>
      </p:sp>
    </p:spTree>
    <p:extLst>
      <p:ext uri="{BB962C8B-B14F-4D97-AF65-F5344CB8AC3E}">
        <p14:creationId xmlns:p14="http://schemas.microsoft.com/office/powerpoint/2010/main" val="2671873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9DB6BB98-B843-4DB0-B742-B6CBA6BB010B}" type="slidenum">
              <a:rPr lang="en-US"/>
              <a:pPr/>
              <a:t>‹#›</a:t>
            </a:fld>
            <a:endParaRPr lang="en-US"/>
          </a:p>
        </p:txBody>
      </p:sp>
    </p:spTree>
    <p:extLst>
      <p:ext uri="{BB962C8B-B14F-4D97-AF65-F5344CB8AC3E}">
        <p14:creationId xmlns:p14="http://schemas.microsoft.com/office/powerpoint/2010/main" val="419626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95400"/>
            <a:ext cx="4076700" cy="4905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8700" y="1295400"/>
            <a:ext cx="4076700" cy="4905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7" name="Slide Number Placeholder 6"/>
          <p:cNvSpPr>
            <a:spLocks noGrp="1"/>
          </p:cNvSpPr>
          <p:nvPr>
            <p:ph type="sldNum" sz="quarter" idx="12"/>
          </p:nvPr>
        </p:nvSpPr>
        <p:spPr/>
        <p:txBody>
          <a:bodyPr/>
          <a:lstStyle>
            <a:lvl1pPr>
              <a:defRPr/>
            </a:lvl1pPr>
          </a:lstStyle>
          <a:p>
            <a:fld id="{A225C0D1-1AAF-4B5E-8E11-EA7B54EDF5C1}" type="slidenum">
              <a:rPr lang="en-US"/>
              <a:pPr/>
              <a:t>‹#›</a:t>
            </a:fld>
            <a:endParaRPr lang="en-US"/>
          </a:p>
        </p:txBody>
      </p:sp>
    </p:spTree>
    <p:extLst>
      <p:ext uri="{BB962C8B-B14F-4D97-AF65-F5344CB8AC3E}">
        <p14:creationId xmlns:p14="http://schemas.microsoft.com/office/powerpoint/2010/main" val="1562147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9" name="Slide Number Placeholder 8"/>
          <p:cNvSpPr>
            <a:spLocks noGrp="1"/>
          </p:cNvSpPr>
          <p:nvPr>
            <p:ph type="sldNum" sz="quarter" idx="12"/>
          </p:nvPr>
        </p:nvSpPr>
        <p:spPr/>
        <p:txBody>
          <a:bodyPr/>
          <a:lstStyle>
            <a:lvl1pPr>
              <a:defRPr/>
            </a:lvl1pPr>
          </a:lstStyle>
          <a:p>
            <a:fld id="{E65456B1-4071-4F3A-B2C9-6F88FCAE8681}" type="slidenum">
              <a:rPr lang="en-US"/>
              <a:pPr/>
              <a:t>‹#›</a:t>
            </a:fld>
            <a:endParaRPr lang="en-US"/>
          </a:p>
        </p:txBody>
      </p:sp>
    </p:spTree>
    <p:extLst>
      <p:ext uri="{BB962C8B-B14F-4D97-AF65-F5344CB8AC3E}">
        <p14:creationId xmlns:p14="http://schemas.microsoft.com/office/powerpoint/2010/main" val="3685821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5" name="Slide Number Placeholder 4"/>
          <p:cNvSpPr>
            <a:spLocks noGrp="1"/>
          </p:cNvSpPr>
          <p:nvPr>
            <p:ph type="sldNum" sz="quarter" idx="12"/>
          </p:nvPr>
        </p:nvSpPr>
        <p:spPr/>
        <p:txBody>
          <a:bodyPr/>
          <a:lstStyle>
            <a:lvl1pPr>
              <a:defRPr/>
            </a:lvl1pPr>
          </a:lstStyle>
          <a:p>
            <a:fld id="{11C7069B-49C0-48FC-A994-F4C3727E2C54}" type="slidenum">
              <a:rPr lang="en-US"/>
              <a:pPr/>
              <a:t>‹#›</a:t>
            </a:fld>
            <a:endParaRPr lang="en-US"/>
          </a:p>
        </p:txBody>
      </p:sp>
    </p:spTree>
    <p:extLst>
      <p:ext uri="{BB962C8B-B14F-4D97-AF65-F5344CB8AC3E}">
        <p14:creationId xmlns:p14="http://schemas.microsoft.com/office/powerpoint/2010/main" val="3693807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4" name="Slide Number Placeholder 3"/>
          <p:cNvSpPr>
            <a:spLocks noGrp="1"/>
          </p:cNvSpPr>
          <p:nvPr>
            <p:ph type="sldNum" sz="quarter" idx="12"/>
          </p:nvPr>
        </p:nvSpPr>
        <p:spPr/>
        <p:txBody>
          <a:bodyPr/>
          <a:lstStyle>
            <a:lvl1pPr>
              <a:defRPr/>
            </a:lvl1pPr>
          </a:lstStyle>
          <a:p>
            <a:fld id="{A6928286-2039-49BE-9AE1-5567BD029950}" type="slidenum">
              <a:rPr lang="en-US"/>
              <a:pPr/>
              <a:t>‹#›</a:t>
            </a:fld>
            <a:endParaRPr lang="en-US"/>
          </a:p>
        </p:txBody>
      </p:sp>
    </p:spTree>
    <p:extLst>
      <p:ext uri="{BB962C8B-B14F-4D97-AF65-F5344CB8AC3E}">
        <p14:creationId xmlns:p14="http://schemas.microsoft.com/office/powerpoint/2010/main" val="415812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7" name="Slide Number Placeholder 6"/>
          <p:cNvSpPr>
            <a:spLocks noGrp="1"/>
          </p:cNvSpPr>
          <p:nvPr>
            <p:ph type="sldNum" sz="quarter" idx="12"/>
          </p:nvPr>
        </p:nvSpPr>
        <p:spPr/>
        <p:txBody>
          <a:bodyPr/>
          <a:lstStyle>
            <a:lvl1pPr>
              <a:defRPr/>
            </a:lvl1pPr>
          </a:lstStyle>
          <a:p>
            <a:fld id="{AB24F700-BE01-419C-B954-EDDB6E2F879F}" type="slidenum">
              <a:rPr lang="en-US"/>
              <a:pPr/>
              <a:t>‹#›</a:t>
            </a:fld>
            <a:endParaRPr lang="en-US"/>
          </a:p>
        </p:txBody>
      </p:sp>
    </p:spTree>
    <p:extLst>
      <p:ext uri="{BB962C8B-B14F-4D97-AF65-F5344CB8AC3E}">
        <p14:creationId xmlns:p14="http://schemas.microsoft.com/office/powerpoint/2010/main" val="2478411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A. Levitin “Introduction to the Design &amp; Analysis of Algorithms,” 3rd ed., Ch. 3 ©2012 Pearson Education, Inc. Upper Saddle River, NJ. All Rights Reserved. </a:t>
            </a:r>
          </a:p>
        </p:txBody>
      </p:sp>
      <p:sp>
        <p:nvSpPr>
          <p:cNvPr id="7" name="Slide Number Placeholder 6"/>
          <p:cNvSpPr>
            <a:spLocks noGrp="1"/>
          </p:cNvSpPr>
          <p:nvPr>
            <p:ph type="sldNum" sz="quarter" idx="12"/>
          </p:nvPr>
        </p:nvSpPr>
        <p:spPr/>
        <p:txBody>
          <a:bodyPr/>
          <a:lstStyle>
            <a:lvl1pPr>
              <a:defRPr/>
            </a:lvl1pPr>
          </a:lstStyle>
          <a:p>
            <a:fld id="{B1B5BEF2-6FD4-4648-9CA9-5481FCBA7865}" type="slidenum">
              <a:rPr lang="en-US"/>
              <a:pPr/>
              <a:t>‹#›</a:t>
            </a:fld>
            <a:endParaRPr lang="en-US"/>
          </a:p>
        </p:txBody>
      </p:sp>
    </p:spTree>
    <p:extLst>
      <p:ext uri="{BB962C8B-B14F-4D97-AF65-F5344CB8AC3E}">
        <p14:creationId xmlns:p14="http://schemas.microsoft.com/office/powerpoint/2010/main" val="977615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3075" name="Group 3"/>
          <p:cNvGrpSpPr>
            <a:grpSpLocks/>
          </p:cNvGrpSpPr>
          <p:nvPr/>
        </p:nvGrpSpPr>
        <p:grpSpPr bwMode="auto">
          <a:xfrm>
            <a:off x="8329613" y="733425"/>
            <a:ext cx="720725" cy="531813"/>
            <a:chOff x="5247" y="462"/>
            <a:chExt cx="454" cy="335"/>
          </a:xfrm>
        </p:grpSpPr>
        <p:sp>
          <p:nvSpPr>
            <p:cNvPr id="3076" name="AutoShape 4"/>
            <p:cNvSpPr>
              <a:spLocks noChangeArrowheads="1"/>
            </p:cNvSpPr>
            <p:nvPr/>
          </p:nvSpPr>
          <p:spPr bwMode="auto">
            <a:xfrm rot="10800000" flipH="1">
              <a:off x="5564" y="462"/>
              <a:ext cx="137" cy="335"/>
            </a:xfrm>
            <a:prstGeom prst="parallelogram">
              <a:avLst>
                <a:gd name="adj" fmla="val 52954"/>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77" name="AutoShape 5"/>
            <p:cNvSpPr>
              <a:spLocks noChangeArrowheads="1"/>
            </p:cNvSpPr>
            <p:nvPr/>
          </p:nvSpPr>
          <p:spPr bwMode="auto">
            <a:xfrm rot="10800000" flipH="1">
              <a:off x="5407" y="462"/>
              <a:ext cx="138" cy="335"/>
            </a:xfrm>
            <a:prstGeom prst="parallelogram">
              <a:avLst>
                <a:gd name="adj" fmla="val 52954"/>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78" name="AutoShape 6"/>
            <p:cNvSpPr>
              <a:spLocks noChangeArrowheads="1"/>
            </p:cNvSpPr>
            <p:nvPr/>
          </p:nvSpPr>
          <p:spPr bwMode="auto">
            <a:xfrm rot="10800000" flipH="1">
              <a:off x="5247" y="462"/>
              <a:ext cx="138" cy="335"/>
            </a:xfrm>
            <a:prstGeom prst="parallelogram">
              <a:avLst>
                <a:gd name="adj" fmla="val 52954"/>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grpSp>
        <p:nvGrpSpPr>
          <p:cNvPr id="3079" name="Group 7"/>
          <p:cNvGrpSpPr>
            <a:grpSpLocks/>
          </p:cNvGrpSpPr>
          <p:nvPr/>
        </p:nvGrpSpPr>
        <p:grpSpPr bwMode="auto">
          <a:xfrm>
            <a:off x="77788" y="6040438"/>
            <a:ext cx="531812" cy="727075"/>
            <a:chOff x="49" y="3805"/>
            <a:chExt cx="335" cy="458"/>
          </a:xfrm>
        </p:grpSpPr>
        <p:sp>
          <p:nvSpPr>
            <p:cNvPr id="3080" name="AutoShape 8"/>
            <p:cNvSpPr>
              <a:spLocks noChangeArrowheads="1"/>
            </p:cNvSpPr>
            <p:nvPr/>
          </p:nvSpPr>
          <p:spPr bwMode="auto">
            <a:xfrm rot="5400000" flipH="1">
              <a:off x="148" y="3706"/>
              <a:ext cx="137" cy="335"/>
            </a:xfrm>
            <a:prstGeom prst="parallelogram">
              <a:avLst>
                <a:gd name="adj" fmla="val 52954"/>
              </a:avLst>
            </a:prstGeom>
            <a:gradFill rotWithShape="0">
              <a:gsLst>
                <a:gs pos="0">
                  <a:schemeClr val="accent1"/>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81" name="AutoShape 9"/>
            <p:cNvSpPr>
              <a:spLocks noChangeArrowheads="1"/>
            </p:cNvSpPr>
            <p:nvPr/>
          </p:nvSpPr>
          <p:spPr bwMode="auto">
            <a:xfrm rot="5400000" flipH="1">
              <a:off x="148" y="3869"/>
              <a:ext cx="138" cy="335"/>
            </a:xfrm>
            <a:prstGeom prst="parallelogram">
              <a:avLst>
                <a:gd name="adj" fmla="val 52954"/>
              </a:avLst>
            </a:prstGeom>
            <a:gradFill rotWithShape="0">
              <a:gsLst>
                <a:gs pos="0">
                  <a:schemeClr val="accent1"/>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82" name="AutoShape 10"/>
            <p:cNvSpPr>
              <a:spLocks noChangeArrowheads="1"/>
            </p:cNvSpPr>
            <p:nvPr/>
          </p:nvSpPr>
          <p:spPr bwMode="auto">
            <a:xfrm rot="5400000" flipH="1">
              <a:off x="148" y="4026"/>
              <a:ext cx="138" cy="335"/>
            </a:xfrm>
            <a:prstGeom prst="parallelogram">
              <a:avLst>
                <a:gd name="adj" fmla="val 52954"/>
              </a:avLst>
            </a:prstGeom>
            <a:gradFill rotWithShape="0">
              <a:gsLst>
                <a:gs pos="0">
                  <a:schemeClr val="accent1"/>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sp>
        <p:nvSpPr>
          <p:cNvPr id="3083" name="Rectangle 11"/>
          <p:cNvSpPr>
            <a:spLocks noGrp="1" noChangeArrowheads="1"/>
          </p:cNvSpPr>
          <p:nvPr>
            <p:ph type="body" idx="1"/>
          </p:nvPr>
        </p:nvSpPr>
        <p:spPr bwMode="auto">
          <a:xfrm>
            <a:off x="609600" y="1295400"/>
            <a:ext cx="8305800" cy="490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84" name="Rectangle 12"/>
          <p:cNvSpPr>
            <a:spLocks noGrp="1" noChangeArrowheads="1"/>
          </p:cNvSpPr>
          <p:nvPr>
            <p:ph type="dt" sz="half" idx="2"/>
          </p:nvPr>
        </p:nvSpPr>
        <p:spPr bwMode="auto">
          <a:xfrm>
            <a:off x="122555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50000"/>
              </a:spcBef>
              <a:defRPr sz="1400">
                <a:latin typeface="Arial Narrow" pitchFamily="34" charset="0"/>
              </a:defRPr>
            </a:lvl1pPr>
          </a:lstStyle>
          <a:p>
            <a:endParaRPr lang="en-US"/>
          </a:p>
        </p:txBody>
      </p:sp>
      <p:sp>
        <p:nvSpPr>
          <p:cNvPr id="3085" name="Rectangle 13"/>
          <p:cNvSpPr>
            <a:spLocks noGrp="1" noChangeArrowheads="1"/>
          </p:cNvSpPr>
          <p:nvPr>
            <p:ph type="ftr" sz="quarter" idx="3"/>
          </p:nvPr>
        </p:nvSpPr>
        <p:spPr bwMode="auto">
          <a:xfrm>
            <a:off x="1219200" y="6324600"/>
            <a:ext cx="64008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latin typeface="Arial Narrow" pitchFamily="34" charset="0"/>
              </a:defRPr>
            </a:lvl1pPr>
          </a:lstStyle>
          <a:p>
            <a:r>
              <a:rPr lang="en-US"/>
              <a:t>A. Levitin “Introduction to the Design &amp; Analysis of Algorithms,” 3rd ed., Ch. 3 ©2012 Pearson Education, Inc. Upper Saddle River, NJ. All Rights Reserved. </a:t>
            </a:r>
          </a:p>
        </p:txBody>
      </p:sp>
      <p:sp>
        <p:nvSpPr>
          <p:cNvPr id="3086" name="Rectangle 14"/>
          <p:cNvSpPr>
            <a:spLocks noGrp="1" noChangeArrowheads="1"/>
          </p:cNvSpPr>
          <p:nvPr>
            <p:ph type="sldNum" sz="quarter" idx="4"/>
          </p:nvPr>
        </p:nvSpPr>
        <p:spPr bwMode="auto">
          <a:xfrm>
            <a:off x="7239000" y="6553200"/>
            <a:ext cx="1905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latin typeface="Arial Narrow" pitchFamily="34" charset="0"/>
              </a:defRPr>
            </a:lvl1pPr>
          </a:lstStyle>
          <a:p>
            <a:fld id="{B3DC3919-EAF0-46C1-B7F4-39282DE2461B}" type="slidenum">
              <a:rPr lang="en-US"/>
              <a:pPr/>
              <a:t>‹#›</a:t>
            </a:fld>
            <a:endParaRPr lang="en-US"/>
          </a:p>
        </p:txBody>
      </p:sp>
      <p:sp>
        <p:nvSpPr>
          <p:cNvPr id="3087" name="Rectangle 15"/>
          <p:cNvSpPr>
            <a:spLocks noChangeArrowheads="1"/>
          </p:cNvSpPr>
          <p:nvPr/>
        </p:nvSpPr>
        <p:spPr bwMode="auto">
          <a:xfrm>
            <a:off x="227013" y="0"/>
            <a:ext cx="228600" cy="6858000"/>
          </a:xfrm>
          <a:prstGeom prst="rect">
            <a:avLst/>
          </a:prstGeom>
          <a:gradFill rotWithShape="0">
            <a:gsLst>
              <a:gs pos="0">
                <a:schemeClr val="bg2"/>
              </a:gs>
              <a:gs pos="50000">
                <a:schemeClr val="folHlink"/>
              </a:gs>
              <a:gs pos="100000">
                <a:schemeClr val="bg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3088" name="AutoShape 16"/>
          <p:cNvSpPr>
            <a:spLocks noChangeArrowheads="1"/>
          </p:cNvSpPr>
          <p:nvPr/>
        </p:nvSpPr>
        <p:spPr bwMode="auto">
          <a:xfrm flipH="1">
            <a:off x="304800" y="914400"/>
            <a:ext cx="8839200" cy="228600"/>
          </a:xfrm>
          <a:prstGeom prst="homePlate">
            <a:avLst>
              <a:gd name="adj" fmla="val 67846"/>
            </a:avLst>
          </a:prstGeom>
          <a:gradFill rotWithShape="0">
            <a:gsLst>
              <a:gs pos="0">
                <a:schemeClr val="bg2"/>
              </a:gs>
              <a:gs pos="50000">
                <a:schemeClr val="folHlink"/>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9" name="Rectangle 17"/>
          <p:cNvSpPr>
            <a:spLocks noChangeArrowheads="1"/>
          </p:cNvSpPr>
          <p:nvPr/>
        </p:nvSpPr>
        <p:spPr bwMode="auto">
          <a:xfrm>
            <a:off x="1981200" y="2179638"/>
            <a:ext cx="190500" cy="4678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nvGrpSpPr>
          <p:cNvPr id="3090" name="Group 18"/>
          <p:cNvGrpSpPr>
            <a:grpSpLocks/>
          </p:cNvGrpSpPr>
          <p:nvPr/>
        </p:nvGrpSpPr>
        <p:grpSpPr bwMode="auto">
          <a:xfrm>
            <a:off x="77788" y="5903913"/>
            <a:ext cx="533400" cy="749300"/>
            <a:chOff x="49" y="3719"/>
            <a:chExt cx="336" cy="472"/>
          </a:xfrm>
        </p:grpSpPr>
        <p:sp>
          <p:nvSpPr>
            <p:cNvPr id="3091" name="AutoShape 19"/>
            <p:cNvSpPr>
              <a:spLocks noChangeArrowheads="1"/>
            </p:cNvSpPr>
            <p:nvPr/>
          </p:nvSpPr>
          <p:spPr bwMode="auto">
            <a:xfrm rot="-5400000">
              <a:off x="143" y="3626"/>
              <a:ext cx="150" cy="335"/>
            </a:xfrm>
            <a:prstGeom prst="parallelogram">
              <a:avLst>
                <a:gd name="adj" fmla="val 52954"/>
              </a:avLst>
            </a:prstGeom>
            <a:gradFill rotWithShape="0">
              <a:gsLst>
                <a:gs pos="0">
                  <a:schemeClr val="accent2"/>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2" name="AutoShape 20"/>
            <p:cNvSpPr>
              <a:spLocks noChangeArrowheads="1"/>
            </p:cNvSpPr>
            <p:nvPr/>
          </p:nvSpPr>
          <p:spPr bwMode="auto">
            <a:xfrm rot="-5400000">
              <a:off x="141" y="3786"/>
              <a:ext cx="151" cy="335"/>
            </a:xfrm>
            <a:prstGeom prst="parallelogram">
              <a:avLst>
                <a:gd name="adj" fmla="val 52954"/>
              </a:avLst>
            </a:prstGeom>
            <a:gradFill rotWithShape="0">
              <a:gsLst>
                <a:gs pos="0">
                  <a:schemeClr val="accent2"/>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3" name="AutoShape 21"/>
            <p:cNvSpPr>
              <a:spLocks noChangeArrowheads="1"/>
            </p:cNvSpPr>
            <p:nvPr/>
          </p:nvSpPr>
          <p:spPr bwMode="auto">
            <a:xfrm rot="-5400000">
              <a:off x="142" y="3948"/>
              <a:ext cx="150" cy="336"/>
            </a:xfrm>
            <a:prstGeom prst="parallelogram">
              <a:avLst>
                <a:gd name="adj" fmla="val 52954"/>
              </a:avLst>
            </a:prstGeom>
            <a:gradFill rotWithShape="0">
              <a:gsLst>
                <a:gs pos="0">
                  <a:schemeClr val="accent2"/>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sp>
        <p:nvSpPr>
          <p:cNvPr id="3094" name="Rectangle 22"/>
          <p:cNvSpPr>
            <a:spLocks noGrp="1" noChangeArrowheads="1"/>
          </p:cNvSpPr>
          <p:nvPr>
            <p:ph type="title"/>
          </p:nvPr>
        </p:nvSpPr>
        <p:spPr bwMode="auto">
          <a:xfrm>
            <a:off x="609600" y="152400"/>
            <a:ext cx="83820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grpSp>
        <p:nvGrpSpPr>
          <p:cNvPr id="3095" name="Group 23"/>
          <p:cNvGrpSpPr>
            <a:grpSpLocks/>
          </p:cNvGrpSpPr>
          <p:nvPr/>
        </p:nvGrpSpPr>
        <p:grpSpPr bwMode="auto">
          <a:xfrm>
            <a:off x="8189913" y="731838"/>
            <a:ext cx="739775" cy="533400"/>
            <a:chOff x="5159" y="461"/>
            <a:chExt cx="466" cy="336"/>
          </a:xfrm>
        </p:grpSpPr>
        <p:sp>
          <p:nvSpPr>
            <p:cNvPr id="3096" name="AutoShape 24"/>
            <p:cNvSpPr>
              <a:spLocks noChangeArrowheads="1"/>
            </p:cNvSpPr>
            <p:nvPr/>
          </p:nvSpPr>
          <p:spPr bwMode="auto">
            <a:xfrm>
              <a:off x="5475" y="462"/>
              <a:ext cx="150" cy="335"/>
            </a:xfrm>
            <a:prstGeom prst="parallelogram">
              <a:avLst>
                <a:gd name="adj" fmla="val 52954"/>
              </a:avLst>
            </a:pr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7" name="AutoShape 25"/>
            <p:cNvSpPr>
              <a:spLocks noChangeArrowheads="1"/>
            </p:cNvSpPr>
            <p:nvPr/>
          </p:nvSpPr>
          <p:spPr bwMode="auto">
            <a:xfrm>
              <a:off x="5318" y="462"/>
              <a:ext cx="151" cy="335"/>
            </a:xfrm>
            <a:prstGeom prst="parallelogram">
              <a:avLst>
                <a:gd name="adj" fmla="val 52954"/>
              </a:avLst>
            </a:pr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8" name="AutoShape 26"/>
            <p:cNvSpPr>
              <a:spLocks noChangeArrowheads="1"/>
            </p:cNvSpPr>
            <p:nvPr/>
          </p:nvSpPr>
          <p:spPr bwMode="auto">
            <a:xfrm>
              <a:off x="5159" y="461"/>
              <a:ext cx="150" cy="336"/>
            </a:xfrm>
            <a:prstGeom prst="parallelogram">
              <a:avLst>
                <a:gd name="adj" fmla="val 52954"/>
              </a:avLst>
            </a:pr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094">
                                            <p:txEl>
                                              <p:pRg st="0" end="0"/>
                                            </p:txEl>
                                          </p:spTgt>
                                        </p:tgtEl>
                                        <p:attrNameLst>
                                          <p:attrName>style.visibility</p:attrName>
                                        </p:attrNameLst>
                                      </p:cBhvr>
                                      <p:to>
                                        <p:strVal val="visible"/>
                                      </p:to>
                                    </p:set>
                                    <p:animEffect transition="in" filter="dissolve">
                                      <p:cBhvr>
                                        <p:cTn id="7" dur="500"/>
                                        <p:tgtEl>
                                          <p:spTgt spid="30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83">
                                            <p:txEl>
                                              <p:pRg st="0" end="0"/>
                                            </p:txEl>
                                          </p:spTgt>
                                        </p:tgtEl>
                                        <p:attrNameLst>
                                          <p:attrName>style.visibility</p:attrName>
                                        </p:attrNameLst>
                                      </p:cBhvr>
                                      <p:to>
                                        <p:strVal val="visible"/>
                                      </p:to>
                                    </p:set>
                                    <p:animEffect transition="in" filter="wipe(up)">
                                      <p:cBhvr>
                                        <p:cTn id="12" dur="500"/>
                                        <p:tgtEl>
                                          <p:spTgt spid="3083">
                                            <p:txEl>
                                              <p:pRg st="0" end="0"/>
                                            </p:txEl>
                                          </p:spTgt>
                                        </p:tgtEl>
                                      </p:cBhvr>
                                    </p:animEffect>
                                  </p:childTnLst>
                                  <p:subTnLst>
                                    <p:animClr clrSpc="rgb" dir="cw">
                                      <p:cBhvr override="childStyle">
                                        <p:cTn dur="1" fill="hold" display="0" masterRel="nextClick" afterEffect="1"/>
                                        <p:tgtEl>
                                          <p:spTgt spid="3083">
                                            <p:txEl>
                                              <p:pRg st="0" end="0"/>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83">
                                            <p:txEl>
                                              <p:pRg st="1" end="1"/>
                                            </p:txEl>
                                          </p:spTgt>
                                        </p:tgtEl>
                                        <p:attrNameLst>
                                          <p:attrName>style.visibility</p:attrName>
                                        </p:attrNameLst>
                                      </p:cBhvr>
                                      <p:to>
                                        <p:strVal val="visible"/>
                                      </p:to>
                                    </p:set>
                                    <p:animEffect transition="in" filter="wipe(up)">
                                      <p:cBhvr>
                                        <p:cTn id="17" dur="500"/>
                                        <p:tgtEl>
                                          <p:spTgt spid="3083">
                                            <p:txEl>
                                              <p:pRg st="1" end="1"/>
                                            </p:txEl>
                                          </p:spTgt>
                                        </p:tgtEl>
                                      </p:cBhvr>
                                    </p:animEffect>
                                  </p:childTnLst>
                                  <p:subTnLst>
                                    <p:animClr clrSpc="rgb" dir="cw">
                                      <p:cBhvr override="childStyle">
                                        <p:cTn dur="1" fill="hold" display="0" masterRel="nextClick" afterEffect="1"/>
                                        <p:tgtEl>
                                          <p:spTgt spid="3083">
                                            <p:txEl>
                                              <p:pRg st="1" end="1"/>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83">
                                            <p:txEl>
                                              <p:pRg st="2" end="2"/>
                                            </p:txEl>
                                          </p:spTgt>
                                        </p:tgtEl>
                                        <p:attrNameLst>
                                          <p:attrName>style.visibility</p:attrName>
                                        </p:attrNameLst>
                                      </p:cBhvr>
                                      <p:to>
                                        <p:strVal val="visible"/>
                                      </p:to>
                                    </p:set>
                                    <p:animEffect transition="in" filter="wipe(up)">
                                      <p:cBhvr>
                                        <p:cTn id="22" dur="500"/>
                                        <p:tgtEl>
                                          <p:spTgt spid="3083">
                                            <p:txEl>
                                              <p:pRg st="2" end="2"/>
                                            </p:txEl>
                                          </p:spTgt>
                                        </p:tgtEl>
                                      </p:cBhvr>
                                    </p:animEffect>
                                  </p:childTnLst>
                                  <p:subTnLst>
                                    <p:animClr clrSpc="rgb" dir="cw">
                                      <p:cBhvr override="childStyle">
                                        <p:cTn dur="1" fill="hold" display="0" masterRel="nextClick" afterEffect="1"/>
                                        <p:tgtEl>
                                          <p:spTgt spid="3083">
                                            <p:txEl>
                                              <p:pRg st="2" end="2"/>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83">
                                            <p:txEl>
                                              <p:pRg st="3" end="3"/>
                                            </p:txEl>
                                          </p:spTgt>
                                        </p:tgtEl>
                                        <p:attrNameLst>
                                          <p:attrName>style.visibility</p:attrName>
                                        </p:attrNameLst>
                                      </p:cBhvr>
                                      <p:to>
                                        <p:strVal val="visible"/>
                                      </p:to>
                                    </p:set>
                                    <p:animEffect transition="in" filter="wipe(up)">
                                      <p:cBhvr>
                                        <p:cTn id="27" dur="500"/>
                                        <p:tgtEl>
                                          <p:spTgt spid="3083">
                                            <p:txEl>
                                              <p:pRg st="3" end="3"/>
                                            </p:txEl>
                                          </p:spTgt>
                                        </p:tgtEl>
                                      </p:cBhvr>
                                    </p:animEffect>
                                  </p:childTnLst>
                                  <p:subTnLst>
                                    <p:animClr clrSpc="rgb" dir="cw">
                                      <p:cBhvr override="childStyle">
                                        <p:cTn dur="1" fill="hold" display="0" masterRel="nextClick" afterEffect="1"/>
                                        <p:tgtEl>
                                          <p:spTgt spid="3083">
                                            <p:txEl>
                                              <p:pRg st="3" end="3"/>
                                            </p:txEl>
                                          </p:spTgt>
                                        </p:tgtEl>
                                        <p:attrNameLst>
                                          <p:attrName>ppt_c</p:attrName>
                                        </p:attrNameLst>
                                      </p:cBhvr>
                                      <p:to>
                                        <a:schemeClr val="tx1"/>
                                      </p:to>
                                    </p:animClr>
                                  </p:subTnLst>
                                </p:cTn>
                              </p:par>
                              <p:par>
                                <p:cTn id="28" presetID="22" presetClass="entr" presetSubtype="1" fill="hold" grpId="0" nodeType="withEffect">
                                  <p:stCondLst>
                                    <p:cond delay="0"/>
                                  </p:stCondLst>
                                  <p:childTnLst>
                                    <p:set>
                                      <p:cBhvr>
                                        <p:cTn id="29" dur="1" fill="hold">
                                          <p:stCondLst>
                                            <p:cond delay="0"/>
                                          </p:stCondLst>
                                        </p:cTn>
                                        <p:tgtEl>
                                          <p:spTgt spid="3083">
                                            <p:txEl>
                                              <p:pRg st="4" end="4"/>
                                            </p:txEl>
                                          </p:spTgt>
                                        </p:tgtEl>
                                        <p:attrNameLst>
                                          <p:attrName>style.visibility</p:attrName>
                                        </p:attrNameLst>
                                      </p:cBhvr>
                                      <p:to>
                                        <p:strVal val="visible"/>
                                      </p:to>
                                    </p:set>
                                    <p:animEffect transition="in" filter="wipe(up)">
                                      <p:cBhvr>
                                        <p:cTn id="30" dur="500"/>
                                        <p:tgtEl>
                                          <p:spTgt spid="3083">
                                            <p:txEl>
                                              <p:pRg st="4" end="4"/>
                                            </p:txEl>
                                          </p:spTgt>
                                        </p:tgtEl>
                                      </p:cBhvr>
                                    </p:animEffect>
                                  </p:childTnLst>
                                  <p:subTnLst>
                                    <p:animClr clrSpc="rgb" dir="cw">
                                      <p:cBhvr override="childStyle">
                                        <p:cTn dur="1" fill="hold" display="0" masterRel="nextClick" afterEffect="1"/>
                                        <p:tgtEl>
                                          <p:spTgt spid="3083">
                                            <p:txEl>
                                              <p:pRg st="4" end="4"/>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 grpId="0" build="p" bldLvl="4" autoUpdateAnimBg="0">
        <p:tmplLst>
          <p:tmpl lvl="1">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2">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3">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4">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5">
            <p:tnLst>
              <p:par>
                <p:cTn presetID="22" presetClass="entr" presetSubtype="1" fill="hold" nodeType="with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Lst>
      </p:bldP>
      <p:bldP spid="3094" grpId="0" build="p" autoUpdateAnimBg="0" advAuto="0"/>
    </p:bldLst>
  </p:timing>
  <p:hf hdr="0" dt="0"/>
  <p:txStyles>
    <p:titleStyle>
      <a:lvl1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5pPr>
      <a:lvl6pPr marL="4572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6pPr>
      <a:lvl7pPr marL="9144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7pPr>
      <a:lvl8pPr marL="13716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8pPr>
      <a:lvl9pPr marL="18288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rgbClr val="A50021"/>
        </a:buClr>
        <a:buSzPct val="75000"/>
        <a:buFont typeface="Monotype Sorts" pitchFamily="2" charset="2"/>
        <a:buChar char="b"/>
        <a:defRPr kumimoji="1" sz="2400" b="1">
          <a:solidFill>
            <a:srgbClr val="FFFF99"/>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A50021"/>
        </a:buClr>
        <a:buChar char="•"/>
        <a:defRPr kumimoji="1" sz="2000" b="1">
          <a:solidFill>
            <a:srgbClr val="FFFF99"/>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669E4DA0-E087-493C-B8E3-9F4C11D82CF0}" type="slidenum">
              <a:rPr lang="en-US"/>
              <a:pPr/>
              <a:t>1</a:t>
            </a:fld>
            <a:endParaRPr lang="en-US"/>
          </a:p>
        </p:txBody>
      </p:sp>
      <p:sp>
        <p:nvSpPr>
          <p:cNvPr id="237570" name="Rectangle 2"/>
          <p:cNvSpPr>
            <a:spLocks noGrp="1" noChangeArrowheads="1"/>
          </p:cNvSpPr>
          <p:nvPr>
            <p:ph type="title"/>
          </p:nvPr>
        </p:nvSpPr>
        <p:spPr/>
        <p:txBody>
          <a:bodyPr/>
          <a:lstStyle/>
          <a:p>
            <a:r>
              <a:rPr lang="en-US"/>
              <a:t>Brute Force</a:t>
            </a:r>
          </a:p>
        </p:txBody>
      </p:sp>
      <p:sp>
        <p:nvSpPr>
          <p:cNvPr id="237571" name="Rectangle 3"/>
          <p:cNvSpPr>
            <a:spLocks noGrp="1" noChangeArrowheads="1"/>
          </p:cNvSpPr>
          <p:nvPr>
            <p:ph type="body" idx="1"/>
          </p:nvPr>
        </p:nvSpPr>
        <p:spPr>
          <a:xfrm>
            <a:off x="609600" y="1266825"/>
            <a:ext cx="8534400" cy="4905375"/>
          </a:xfrm>
        </p:spPr>
        <p:txBody>
          <a:bodyPr/>
          <a:lstStyle/>
          <a:p>
            <a:pPr marL="457200" indent="-457200">
              <a:buFont typeface="Monotype Sorts" pitchFamily="2" charset="2"/>
              <a:buNone/>
            </a:pPr>
            <a:r>
              <a:rPr lang="en-US" dirty="0"/>
              <a:t>A straightforward approach, usually based </a:t>
            </a:r>
            <a:r>
              <a:rPr lang="en-US" dirty="0">
                <a:solidFill>
                  <a:srgbClr val="FF0000"/>
                </a:solidFill>
              </a:rPr>
              <a:t>directly</a:t>
            </a:r>
            <a:r>
              <a:rPr lang="en-US" dirty="0"/>
              <a:t> on the problem’s </a:t>
            </a:r>
            <a:r>
              <a:rPr lang="en-US" dirty="0">
                <a:solidFill>
                  <a:srgbClr val="FF0000"/>
                </a:solidFill>
              </a:rPr>
              <a:t>statement and definitions</a:t>
            </a:r>
            <a:r>
              <a:rPr lang="en-US" dirty="0"/>
              <a:t> of the concepts involved</a:t>
            </a:r>
          </a:p>
          <a:p>
            <a:pPr marL="457200" indent="-457200">
              <a:buFont typeface="Monotype Sorts" pitchFamily="2" charset="2"/>
              <a:buNone/>
            </a:pPr>
            <a:endParaRPr lang="en-US" dirty="0"/>
          </a:p>
          <a:p>
            <a:pPr marL="457200" indent="-457200">
              <a:buFont typeface="Monotype Sorts" pitchFamily="2" charset="2"/>
              <a:buNone/>
            </a:pPr>
            <a:r>
              <a:rPr lang="en-US" dirty="0"/>
              <a:t>Examples – based directly on definitions:</a:t>
            </a:r>
          </a:p>
          <a:p>
            <a:pPr marL="457200" indent="-457200">
              <a:buFont typeface="Monotype Sorts" pitchFamily="2" charset="2"/>
              <a:buAutoNum type="arabicPeriod"/>
            </a:pPr>
            <a:r>
              <a:rPr lang="en-US" dirty="0"/>
              <a:t> Computing </a:t>
            </a:r>
            <a:r>
              <a:rPr lang="en-US" i="1" dirty="0"/>
              <a:t>a</a:t>
            </a:r>
            <a:r>
              <a:rPr lang="en-US" i="1" baseline="30000" dirty="0"/>
              <a:t>n </a:t>
            </a:r>
            <a:r>
              <a:rPr lang="en-US" dirty="0"/>
              <a:t>(</a:t>
            </a:r>
            <a:r>
              <a:rPr lang="en-US" i="1" dirty="0"/>
              <a:t>a </a:t>
            </a:r>
            <a:r>
              <a:rPr lang="en-US" dirty="0"/>
              <a:t>&gt; 0, </a:t>
            </a:r>
            <a:r>
              <a:rPr lang="en-US" i="1" dirty="0"/>
              <a:t>n</a:t>
            </a:r>
            <a:r>
              <a:rPr lang="en-US" dirty="0"/>
              <a:t> a nonnegative integer)</a:t>
            </a:r>
          </a:p>
          <a:p>
            <a:pPr marL="457200" indent="-457200">
              <a:buFont typeface="Monotype Sorts" pitchFamily="2" charset="2"/>
              <a:buAutoNum type="arabicPeriod"/>
            </a:pPr>
            <a:endParaRPr lang="en-US" dirty="0"/>
          </a:p>
          <a:p>
            <a:pPr marL="457200" indent="-457200">
              <a:buFont typeface="Monotype Sorts" pitchFamily="2" charset="2"/>
              <a:buAutoNum type="arabicPeriod"/>
            </a:pPr>
            <a:r>
              <a:rPr lang="en-US" dirty="0"/>
              <a:t>Computing </a:t>
            </a:r>
            <a:r>
              <a:rPr lang="en-US" i="1" dirty="0"/>
              <a:t>n</a:t>
            </a:r>
            <a:r>
              <a:rPr lang="en-US" dirty="0"/>
              <a:t>!</a:t>
            </a:r>
          </a:p>
          <a:p>
            <a:pPr marL="457200" indent="-457200">
              <a:buFont typeface="Monotype Sorts" pitchFamily="2" charset="2"/>
              <a:buAutoNum type="arabicPeriod"/>
            </a:pPr>
            <a:endParaRPr lang="en-US" dirty="0"/>
          </a:p>
          <a:p>
            <a:pPr marL="457200" indent="-457200">
              <a:buFont typeface="Monotype Sorts" pitchFamily="2" charset="2"/>
              <a:buAutoNum type="arabicPeriod"/>
            </a:pPr>
            <a:r>
              <a:rPr lang="en-US" dirty="0"/>
              <a:t> Multiplying two matrices</a:t>
            </a:r>
          </a:p>
          <a:p>
            <a:pPr marL="457200" indent="-457200">
              <a:buFont typeface="Monotype Sorts" pitchFamily="2" charset="2"/>
              <a:buAutoNum type="arabicPeriod"/>
            </a:pPr>
            <a:endParaRPr lang="en-US" dirty="0"/>
          </a:p>
          <a:p>
            <a:pPr marL="457200" indent="-457200">
              <a:buFont typeface="Monotype Sorts" pitchFamily="2" charset="2"/>
              <a:buAutoNum type="arabicPeriod"/>
            </a:pPr>
            <a:r>
              <a:rPr lang="en-US" dirty="0"/>
              <a:t>Searching for a key of a given value in a list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77443FCF-57F4-48C6-8BB0-733A4DD61812}" type="slidenum">
              <a:rPr lang="en-US"/>
              <a:pPr/>
              <a:t>10</a:t>
            </a:fld>
            <a:endParaRPr lang="en-US"/>
          </a:p>
        </p:txBody>
      </p:sp>
      <p:sp>
        <p:nvSpPr>
          <p:cNvPr id="275458" name="Rectangle 2"/>
          <p:cNvSpPr>
            <a:spLocks noGrp="1" noChangeArrowheads="1"/>
          </p:cNvSpPr>
          <p:nvPr>
            <p:ph type="title"/>
          </p:nvPr>
        </p:nvSpPr>
        <p:spPr>
          <a:xfrm>
            <a:off x="609600" y="152400"/>
            <a:ext cx="8305800" cy="533400"/>
          </a:xfrm>
        </p:spPr>
        <p:txBody>
          <a:bodyPr/>
          <a:lstStyle/>
          <a:p>
            <a:r>
              <a:rPr lang="en-US" sz="3200"/>
              <a:t>Closest-Pair Brute-Force Algorithm (cont.)</a:t>
            </a:r>
          </a:p>
        </p:txBody>
      </p:sp>
      <p:pic>
        <p:nvPicPr>
          <p:cNvPr id="275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858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5460" name="Text Box 4"/>
          <p:cNvSpPr txBox="1">
            <a:spLocks noChangeArrowheads="1"/>
          </p:cNvSpPr>
          <p:nvPr/>
        </p:nvSpPr>
        <p:spPr bwMode="auto">
          <a:xfrm>
            <a:off x="533400" y="48768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1" dirty="0">
                <a:solidFill>
                  <a:srgbClr val="FFFF99"/>
                </a:solidFill>
                <a:effectLst>
                  <a:outerShdw blurRad="38100" dist="38100" dir="2700000" algn="tl">
                    <a:srgbClr val="000000"/>
                  </a:outerShdw>
                </a:effectLst>
              </a:rPr>
              <a:t> Efficiency:</a:t>
            </a:r>
          </a:p>
          <a:p>
            <a:pPr algn="l"/>
            <a:r>
              <a:rPr lang="en-US" b="1" dirty="0">
                <a:solidFill>
                  <a:srgbClr val="FFFF99"/>
                </a:solidFill>
                <a:effectLst>
                  <a:outerShdw blurRad="38100" dist="38100" dir="2700000" algn="tl">
                    <a:srgbClr val="000000"/>
                  </a:outerShdw>
                </a:effectLst>
              </a:rPr>
              <a:t>Advantage: </a:t>
            </a:r>
            <a:r>
              <a:rPr lang="en-US" b="1" dirty="0">
                <a:effectLst>
                  <a:outerShdw blurRad="38100" dist="38100" dir="2700000" algn="tl">
                    <a:srgbClr val="000000"/>
                  </a:outerShdw>
                </a:effectLst>
              </a:rPr>
              <a:t> </a:t>
            </a:r>
            <a:endParaRPr lang="en-US" dirty="0"/>
          </a:p>
          <a:p>
            <a:pPr algn="l"/>
            <a:r>
              <a:rPr lang="en-US" b="1" dirty="0">
                <a:solidFill>
                  <a:srgbClr val="FFFF99"/>
                </a:solidFill>
                <a:effectLst>
                  <a:outerShdw blurRad="38100" dist="38100" dir="2700000" algn="tl">
                    <a:srgbClr val="000000"/>
                  </a:outerShdw>
                </a:effectLst>
              </a:rPr>
              <a:t> How to make it faster?  Constant factor, n </a:t>
            </a:r>
            <a:r>
              <a:rPr lang="en-US" b="1" dirty="0" err="1">
                <a:solidFill>
                  <a:srgbClr val="FFFF99"/>
                </a:solidFill>
                <a:effectLst>
                  <a:outerShdw blurRad="38100" dist="38100" dir="2700000" algn="tl">
                    <a:srgbClr val="000000"/>
                  </a:outerShdw>
                </a:effectLst>
              </a:rPr>
              <a:t>lg</a:t>
            </a:r>
            <a:r>
              <a:rPr lang="en-US" b="1">
                <a:solidFill>
                  <a:srgbClr val="FFFF99"/>
                </a:solidFill>
                <a:effectLst>
                  <a:outerShdw blurRad="38100" dist="38100" dir="2700000" algn="tl">
                    <a:srgbClr val="000000"/>
                  </a:outerShdw>
                </a:effectLst>
              </a:rPr>
              <a:t> n</a:t>
            </a:r>
            <a:endParaRPr lang="en-US" b="1" dirty="0">
              <a:solidFill>
                <a:srgbClr val="FFFF99"/>
              </a:solidFill>
              <a:effectLst>
                <a:outerShdw blurRad="38100" dist="38100" dir="2700000" algn="tl">
                  <a:srgbClr val="000000"/>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77443FCF-57F4-48C6-8BB0-733A4DD61812}" type="slidenum">
              <a:rPr lang="en-US"/>
              <a:pPr/>
              <a:t>11</a:t>
            </a:fld>
            <a:endParaRPr lang="en-US"/>
          </a:p>
        </p:txBody>
      </p:sp>
      <p:sp>
        <p:nvSpPr>
          <p:cNvPr id="275458" name="Rectangle 2"/>
          <p:cNvSpPr>
            <a:spLocks noGrp="1" noChangeArrowheads="1"/>
          </p:cNvSpPr>
          <p:nvPr>
            <p:ph type="title"/>
          </p:nvPr>
        </p:nvSpPr>
        <p:spPr>
          <a:xfrm>
            <a:off x="609600" y="152400"/>
            <a:ext cx="8305800" cy="533400"/>
          </a:xfrm>
        </p:spPr>
        <p:txBody>
          <a:bodyPr/>
          <a:lstStyle/>
          <a:p>
            <a:pPr algn="ctr"/>
            <a:r>
              <a:rPr lang="en-US" sz="3200" dirty="0"/>
              <a:t>Complex Hull</a:t>
            </a:r>
          </a:p>
        </p:txBody>
      </p:sp>
      <p:sp>
        <p:nvSpPr>
          <p:cNvPr id="275460" name="Text Box 4"/>
          <p:cNvSpPr txBox="1">
            <a:spLocks noChangeArrowheads="1"/>
          </p:cNvSpPr>
          <p:nvPr/>
        </p:nvSpPr>
        <p:spPr bwMode="auto">
          <a:xfrm>
            <a:off x="685800" y="1905000"/>
            <a:ext cx="8001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1" dirty="0">
                <a:solidFill>
                  <a:srgbClr val="FFFF99"/>
                </a:solidFill>
                <a:effectLst>
                  <a:outerShdw blurRad="38100" dist="38100" dir="2700000" algn="tl">
                    <a:srgbClr val="000000"/>
                  </a:outerShdw>
                </a:effectLst>
              </a:rPr>
              <a:t>Convex Hull: </a:t>
            </a:r>
          </a:p>
          <a:p>
            <a:pPr algn="l"/>
            <a:endParaRPr lang="en-US" b="1" dirty="0">
              <a:solidFill>
                <a:srgbClr val="FFFF99"/>
              </a:solidFill>
              <a:effectLst>
                <a:outerShdw blurRad="38100" dist="38100" dir="2700000" algn="tl">
                  <a:srgbClr val="000000"/>
                </a:outerShdw>
              </a:effectLst>
            </a:endParaRPr>
          </a:p>
          <a:p>
            <a:pPr algn="l"/>
            <a:r>
              <a:rPr lang="en-US" b="1" dirty="0">
                <a:solidFill>
                  <a:srgbClr val="FFFF99"/>
                </a:solidFill>
                <a:effectLst>
                  <a:outerShdw blurRad="38100" dist="38100" dir="2700000" algn="tl">
                    <a:srgbClr val="000000"/>
                  </a:outerShdw>
                </a:effectLst>
              </a:rPr>
              <a:t>BF Algorithm:</a:t>
            </a:r>
          </a:p>
          <a:p>
            <a:pPr algn="l"/>
            <a:endParaRPr lang="en-US" b="1" dirty="0">
              <a:solidFill>
                <a:srgbClr val="FFFF99"/>
              </a:solidFill>
              <a:effectLst>
                <a:outerShdw blurRad="38100" dist="38100" dir="2700000" algn="tl">
                  <a:srgbClr val="000000"/>
                </a:outerShdw>
              </a:effectLst>
            </a:endParaRPr>
          </a:p>
          <a:p>
            <a:pPr algn="l"/>
            <a:r>
              <a:rPr lang="en-US" b="1" dirty="0">
                <a:solidFill>
                  <a:srgbClr val="FFFF99"/>
                </a:solidFill>
                <a:effectLst>
                  <a:outerShdw blurRad="38100" dist="38100" dir="2700000" algn="tl">
                    <a:srgbClr val="000000"/>
                  </a:outerShdw>
                </a:effectLst>
              </a:rPr>
              <a:t>Complexity: n^?</a:t>
            </a:r>
          </a:p>
          <a:p>
            <a:pPr algn="l"/>
            <a:endParaRPr lang="en-US" b="1" dirty="0">
              <a:solidFill>
                <a:srgbClr val="FFFF99"/>
              </a:solidFill>
              <a:effectLst>
                <a:outerShdw blurRad="38100" dist="38100" dir="2700000" algn="tl">
                  <a:srgbClr val="000000"/>
                </a:outerShdw>
              </a:effectLst>
            </a:endParaRPr>
          </a:p>
        </p:txBody>
      </p:sp>
    </p:spTree>
    <p:extLst>
      <p:ext uri="{BB962C8B-B14F-4D97-AF65-F5344CB8AC3E}">
        <p14:creationId xmlns:p14="http://schemas.microsoft.com/office/powerpoint/2010/main" val="2097363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77443FCF-57F4-48C6-8BB0-733A4DD61812}" type="slidenum">
              <a:rPr lang="en-US"/>
              <a:pPr/>
              <a:t>12</a:t>
            </a:fld>
            <a:endParaRPr lang="en-US"/>
          </a:p>
        </p:txBody>
      </p:sp>
      <p:sp>
        <p:nvSpPr>
          <p:cNvPr id="275458" name="Rectangle 2"/>
          <p:cNvSpPr>
            <a:spLocks noGrp="1" noChangeArrowheads="1"/>
          </p:cNvSpPr>
          <p:nvPr>
            <p:ph type="title"/>
          </p:nvPr>
        </p:nvSpPr>
        <p:spPr>
          <a:xfrm>
            <a:off x="609600" y="152400"/>
            <a:ext cx="8305800" cy="533400"/>
          </a:xfrm>
        </p:spPr>
        <p:txBody>
          <a:bodyPr/>
          <a:lstStyle/>
          <a:p>
            <a:pPr algn="ctr"/>
            <a:r>
              <a:rPr lang="en-US" sz="3200" dirty="0"/>
              <a:t>Complex Hull</a:t>
            </a:r>
          </a:p>
        </p:txBody>
      </p:sp>
      <p:sp>
        <p:nvSpPr>
          <p:cNvPr id="275460" name="Text Box 4"/>
          <p:cNvSpPr txBox="1">
            <a:spLocks noChangeArrowheads="1"/>
          </p:cNvSpPr>
          <p:nvPr/>
        </p:nvSpPr>
        <p:spPr bwMode="auto">
          <a:xfrm>
            <a:off x="685800" y="1905000"/>
            <a:ext cx="8001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1" dirty="0">
                <a:solidFill>
                  <a:srgbClr val="FFFF99"/>
                </a:solidFill>
                <a:effectLst>
                  <a:outerShdw blurRad="38100" dist="38100" dir="2700000" algn="tl">
                    <a:srgbClr val="000000"/>
                  </a:outerShdw>
                </a:effectLst>
              </a:rPr>
              <a:t>Convex Hull: </a:t>
            </a:r>
          </a:p>
          <a:p>
            <a:pPr algn="l"/>
            <a:endParaRPr lang="en-US" b="1" dirty="0">
              <a:solidFill>
                <a:srgbClr val="FFFF99"/>
              </a:solidFill>
              <a:effectLst>
                <a:outerShdw blurRad="38100" dist="38100" dir="2700000" algn="tl">
                  <a:srgbClr val="000000"/>
                </a:outerShdw>
              </a:effectLst>
            </a:endParaRPr>
          </a:p>
          <a:p>
            <a:pPr algn="l"/>
            <a:r>
              <a:rPr lang="en-US" b="1" dirty="0">
                <a:solidFill>
                  <a:srgbClr val="FFFF99"/>
                </a:solidFill>
                <a:effectLst>
                  <a:outerShdw blurRad="38100" dist="38100" dir="2700000" algn="tl">
                    <a:srgbClr val="000000"/>
                  </a:outerShdw>
                </a:effectLst>
              </a:rPr>
              <a:t>BF Algorithm: For each segment, are all points on one side</a:t>
            </a:r>
          </a:p>
          <a:p>
            <a:pPr algn="l"/>
            <a:endParaRPr lang="en-US" b="1" dirty="0">
              <a:solidFill>
                <a:srgbClr val="FFFF99"/>
              </a:solidFill>
              <a:effectLst>
                <a:outerShdw blurRad="38100" dist="38100" dir="2700000" algn="tl">
                  <a:srgbClr val="000000"/>
                </a:outerShdw>
              </a:effectLst>
            </a:endParaRPr>
          </a:p>
          <a:p>
            <a:pPr algn="l"/>
            <a:r>
              <a:rPr lang="en-US" b="1" dirty="0">
                <a:solidFill>
                  <a:srgbClr val="FFFF99"/>
                </a:solidFill>
                <a:effectLst>
                  <a:outerShdw blurRad="38100" dist="38100" dir="2700000" algn="tl">
                    <a:srgbClr val="000000"/>
                  </a:outerShdw>
                </a:effectLst>
              </a:rPr>
              <a:t>Complexity: n^3</a:t>
            </a:r>
          </a:p>
          <a:p>
            <a:pPr algn="l"/>
            <a:endParaRPr lang="en-US" b="1" dirty="0">
              <a:solidFill>
                <a:srgbClr val="FFFF99"/>
              </a:solidFill>
              <a:effectLst>
                <a:outerShdw blurRad="38100" dist="38100" dir="2700000" algn="tl">
                  <a:srgbClr val="000000"/>
                </a:outerShdw>
              </a:effectLst>
            </a:endParaRPr>
          </a:p>
        </p:txBody>
      </p:sp>
    </p:spTree>
    <p:extLst>
      <p:ext uri="{BB962C8B-B14F-4D97-AF65-F5344CB8AC3E}">
        <p14:creationId xmlns:p14="http://schemas.microsoft.com/office/powerpoint/2010/main" val="3089056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77443FCF-57F4-48C6-8BB0-733A4DD61812}" type="slidenum">
              <a:rPr lang="en-US"/>
              <a:pPr/>
              <a:t>13</a:t>
            </a:fld>
            <a:endParaRPr lang="en-US"/>
          </a:p>
        </p:txBody>
      </p:sp>
      <p:sp>
        <p:nvSpPr>
          <p:cNvPr id="275458" name="Rectangle 2"/>
          <p:cNvSpPr>
            <a:spLocks noGrp="1" noChangeArrowheads="1"/>
          </p:cNvSpPr>
          <p:nvPr>
            <p:ph type="title"/>
          </p:nvPr>
        </p:nvSpPr>
        <p:spPr>
          <a:xfrm>
            <a:off x="609600" y="152400"/>
            <a:ext cx="8305800" cy="533400"/>
          </a:xfrm>
        </p:spPr>
        <p:txBody>
          <a:bodyPr/>
          <a:lstStyle/>
          <a:p>
            <a:pPr algn="ctr"/>
            <a:r>
              <a:rPr lang="en-US" sz="3200" dirty="0"/>
              <a:t>Complex Hull</a:t>
            </a:r>
          </a:p>
        </p:txBody>
      </p:sp>
      <p:sp>
        <p:nvSpPr>
          <p:cNvPr id="275460" name="Text Box 4"/>
          <p:cNvSpPr txBox="1">
            <a:spLocks noChangeArrowheads="1"/>
          </p:cNvSpPr>
          <p:nvPr/>
        </p:nvSpPr>
        <p:spPr bwMode="auto">
          <a:xfrm>
            <a:off x="685800" y="1905000"/>
            <a:ext cx="80010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1" dirty="0">
                <a:solidFill>
                  <a:srgbClr val="FFFF99"/>
                </a:solidFill>
                <a:effectLst>
                  <a:outerShdw blurRad="38100" dist="38100" dir="2700000" algn="tl">
                    <a:srgbClr val="000000"/>
                  </a:outerShdw>
                </a:effectLst>
              </a:rPr>
              <a:t>Convex Hull: </a:t>
            </a:r>
          </a:p>
          <a:p>
            <a:pPr algn="l"/>
            <a:endParaRPr lang="en-US" b="1" dirty="0">
              <a:solidFill>
                <a:srgbClr val="FFFF99"/>
              </a:solidFill>
              <a:effectLst>
                <a:outerShdw blurRad="38100" dist="38100" dir="2700000" algn="tl">
                  <a:srgbClr val="000000"/>
                </a:outerShdw>
              </a:effectLst>
            </a:endParaRPr>
          </a:p>
          <a:p>
            <a:pPr algn="l"/>
            <a:r>
              <a:rPr lang="en-US" b="1" dirty="0">
                <a:solidFill>
                  <a:srgbClr val="FFFF99"/>
                </a:solidFill>
                <a:effectLst>
                  <a:outerShdw blurRad="38100" dist="38100" dir="2700000" algn="tl">
                    <a:srgbClr val="000000"/>
                  </a:outerShdw>
                </a:effectLst>
              </a:rPr>
              <a:t>BF Algorithm: For each segment, are all points on one side</a:t>
            </a:r>
          </a:p>
          <a:p>
            <a:pPr algn="l"/>
            <a:endParaRPr lang="en-US" b="1" dirty="0">
              <a:solidFill>
                <a:srgbClr val="FFFF99"/>
              </a:solidFill>
              <a:effectLst>
                <a:outerShdw blurRad="38100" dist="38100" dir="2700000" algn="tl">
                  <a:srgbClr val="000000"/>
                </a:outerShdw>
              </a:effectLst>
            </a:endParaRPr>
          </a:p>
          <a:p>
            <a:pPr algn="l"/>
            <a:r>
              <a:rPr lang="en-US" b="1" dirty="0">
                <a:solidFill>
                  <a:srgbClr val="FFFF99"/>
                </a:solidFill>
                <a:effectLst>
                  <a:outerShdw blurRad="38100" dist="38100" dir="2700000" algn="tl">
                    <a:srgbClr val="000000"/>
                  </a:outerShdw>
                </a:effectLst>
              </a:rPr>
              <a:t>Complexity: n^3</a:t>
            </a:r>
          </a:p>
          <a:p>
            <a:pPr algn="l"/>
            <a:endParaRPr lang="en-US" b="1" dirty="0">
              <a:solidFill>
                <a:srgbClr val="FFFF99"/>
              </a:solidFill>
              <a:effectLst>
                <a:outerShdw blurRad="38100" dist="38100" dir="2700000" algn="tl">
                  <a:srgbClr val="000000"/>
                </a:outerShdw>
              </a:effectLst>
            </a:endParaRPr>
          </a:p>
          <a:p>
            <a:pPr algn="l"/>
            <a:r>
              <a:rPr lang="en-US" b="1" dirty="0">
                <a:solidFill>
                  <a:srgbClr val="FFFF99"/>
                </a:solidFill>
                <a:effectLst>
                  <a:outerShdw blurRad="38100" dist="38100" dir="2700000" algn="tl">
                    <a:srgbClr val="000000"/>
                  </a:outerShdw>
                </a:effectLst>
              </a:rPr>
              <a:t>Improved algorithm:  Average case: n^1</a:t>
            </a:r>
          </a:p>
          <a:p>
            <a:pPr algn="l"/>
            <a:r>
              <a:rPr lang="en-US" b="1" dirty="0">
                <a:solidFill>
                  <a:srgbClr val="FFFF99"/>
                </a:solidFill>
                <a:effectLst>
                  <a:outerShdw blurRad="38100" dist="38100" dir="2700000" algn="tl">
                    <a:srgbClr val="000000"/>
                  </a:outerShdw>
                </a:effectLst>
              </a:rPr>
              <a:t>                                      Worst case: n^2</a:t>
            </a:r>
          </a:p>
        </p:txBody>
      </p:sp>
    </p:spTree>
    <p:extLst>
      <p:ext uri="{BB962C8B-B14F-4D97-AF65-F5344CB8AC3E}">
        <p14:creationId xmlns:p14="http://schemas.microsoft.com/office/powerpoint/2010/main" val="2983443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6"/>
          <p:cNvSpPr>
            <a:spLocks noGrp="1"/>
          </p:cNvSpPr>
          <p:nvPr>
            <p:ph type="sldNum" sz="quarter" idx="12"/>
          </p:nvPr>
        </p:nvSpPr>
        <p:spPr/>
        <p:txBody>
          <a:bodyPr/>
          <a:lstStyle/>
          <a:p>
            <a:fld id="{5655B1BB-FDF4-42A4-A2EA-F8E08935DDB9}" type="slidenum">
              <a:rPr lang="en-US"/>
              <a:pPr/>
              <a:t>14</a:t>
            </a:fld>
            <a:endParaRPr lang="en-US"/>
          </a:p>
        </p:txBody>
      </p:sp>
      <p:sp>
        <p:nvSpPr>
          <p:cNvPr id="273410" name="Rectangle 2"/>
          <p:cNvSpPr>
            <a:spLocks noGrp="1" noChangeArrowheads="1"/>
          </p:cNvSpPr>
          <p:nvPr>
            <p:ph type="title"/>
          </p:nvPr>
        </p:nvSpPr>
        <p:spPr/>
        <p:txBody>
          <a:bodyPr/>
          <a:lstStyle/>
          <a:p>
            <a:r>
              <a:rPr lang="en-US" dirty="0"/>
              <a:t>Exhaustive Search</a:t>
            </a:r>
          </a:p>
        </p:txBody>
      </p:sp>
      <p:sp>
        <p:nvSpPr>
          <p:cNvPr id="273411" name="Rectangle 3"/>
          <p:cNvSpPr>
            <a:spLocks noGrp="1" noChangeArrowheads="1"/>
          </p:cNvSpPr>
          <p:nvPr>
            <p:ph type="body" sz="half" idx="1"/>
          </p:nvPr>
        </p:nvSpPr>
        <p:spPr>
          <a:xfrm>
            <a:off x="771463" y="1474788"/>
            <a:ext cx="8167687" cy="4725987"/>
          </a:xfrm>
        </p:spPr>
        <p:txBody>
          <a:bodyPr/>
          <a:lstStyle/>
          <a:p>
            <a:pPr>
              <a:buFont typeface="Monotype Sorts" pitchFamily="2" charset="2"/>
              <a:buNone/>
            </a:pPr>
            <a:r>
              <a:rPr lang="en-US" dirty="0"/>
              <a:t>Many Brute Force Algorithms use  Exhaustive Search</a:t>
            </a:r>
          </a:p>
          <a:p>
            <a:pPr>
              <a:buFont typeface="Monotype Sorts" pitchFamily="2" charset="2"/>
              <a:buNone/>
            </a:pPr>
            <a:r>
              <a:rPr lang="en-US" dirty="0"/>
              <a:t>    - Example: Brute force Closest Pair</a:t>
            </a:r>
          </a:p>
          <a:p>
            <a:pPr>
              <a:buFont typeface="Monotype Sorts" pitchFamily="2" charset="2"/>
              <a:buNone/>
            </a:pPr>
            <a:endParaRPr lang="en-US" dirty="0"/>
          </a:p>
          <a:p>
            <a:pPr>
              <a:buFont typeface="Monotype Sorts" pitchFamily="2" charset="2"/>
              <a:buNone/>
            </a:pPr>
            <a:r>
              <a:rPr lang="en-US" dirty="0"/>
              <a:t>Approach:</a:t>
            </a:r>
          </a:p>
          <a:p>
            <a:pPr>
              <a:buFont typeface="Monotype Sorts" pitchFamily="2" charset="2"/>
              <a:buNone/>
            </a:pPr>
            <a:r>
              <a:rPr lang="en-US" dirty="0"/>
              <a:t>   1. Enumerate and evaluate all solutions, and </a:t>
            </a:r>
          </a:p>
          <a:p>
            <a:pPr>
              <a:buFont typeface="Monotype Sorts" pitchFamily="2" charset="2"/>
              <a:buNone/>
            </a:pPr>
            <a:r>
              <a:rPr lang="en-US" dirty="0"/>
              <a:t>   2. Choose solution that meets some criteria (</a:t>
            </a:r>
            <a:r>
              <a:rPr lang="en-US" dirty="0" err="1"/>
              <a:t>eg</a:t>
            </a:r>
            <a:r>
              <a:rPr lang="en-US" dirty="0"/>
              <a:t> smallest)</a:t>
            </a:r>
          </a:p>
          <a:p>
            <a:pPr>
              <a:buFont typeface="Monotype Sorts" pitchFamily="2" charset="2"/>
              <a:buNone/>
            </a:pPr>
            <a:endParaRPr lang="en-US" dirty="0"/>
          </a:p>
          <a:p>
            <a:pPr>
              <a:buFont typeface="Monotype Sorts" pitchFamily="2" charset="2"/>
              <a:buNone/>
            </a:pPr>
            <a:r>
              <a:rPr lang="en-US" dirty="0"/>
              <a:t>Frequently the obvious solution</a:t>
            </a:r>
          </a:p>
          <a:p>
            <a:pPr>
              <a:buFont typeface="Monotype Sorts" pitchFamily="2" charset="2"/>
              <a:buNone/>
            </a:pPr>
            <a:r>
              <a:rPr lang="en-US" dirty="0"/>
              <a:t>But, slow (Why?)</a:t>
            </a:r>
          </a:p>
          <a:p>
            <a:pPr>
              <a:buFont typeface="Monotype Sorts" pitchFamily="2" charset="2"/>
              <a:buNone/>
            </a:pPr>
            <a:endParaRPr lang="en-US" dirty="0"/>
          </a:p>
        </p:txBody>
      </p:sp>
    </p:spTree>
    <p:extLst>
      <p:ext uri="{BB962C8B-B14F-4D97-AF65-F5344CB8AC3E}">
        <p14:creationId xmlns:p14="http://schemas.microsoft.com/office/powerpoint/2010/main" val="2126928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CB49534A-8B14-4A83-BB4D-FBC1D2C0EAE2}" type="slidenum">
              <a:rPr lang="en-US"/>
              <a:pPr/>
              <a:t>15</a:t>
            </a:fld>
            <a:endParaRPr lang="en-US"/>
          </a:p>
        </p:txBody>
      </p:sp>
      <p:sp>
        <p:nvSpPr>
          <p:cNvPr id="244738" name="Rectangle 2"/>
          <p:cNvSpPr>
            <a:spLocks noGrp="1" noChangeArrowheads="1"/>
          </p:cNvSpPr>
          <p:nvPr>
            <p:ph type="title"/>
          </p:nvPr>
        </p:nvSpPr>
        <p:spPr/>
        <p:txBody>
          <a:bodyPr/>
          <a:lstStyle/>
          <a:p>
            <a:r>
              <a:rPr lang="en-US" dirty="0"/>
              <a:t>Exhaustive Search – More Detail</a:t>
            </a:r>
          </a:p>
        </p:txBody>
      </p:sp>
      <p:sp>
        <p:nvSpPr>
          <p:cNvPr id="244739" name="Rectangle 3"/>
          <p:cNvSpPr>
            <a:spLocks noGrp="1" noChangeArrowheads="1"/>
          </p:cNvSpPr>
          <p:nvPr>
            <p:ph type="body" idx="1"/>
          </p:nvPr>
        </p:nvSpPr>
        <p:spPr>
          <a:xfrm>
            <a:off x="609600" y="1143000"/>
            <a:ext cx="8534400" cy="5286375"/>
          </a:xfrm>
        </p:spPr>
        <p:txBody>
          <a:bodyPr/>
          <a:lstStyle/>
          <a:p>
            <a:pPr>
              <a:lnSpc>
                <a:spcPct val="90000"/>
              </a:lnSpc>
              <a:buFont typeface="Monotype Sorts" pitchFamily="2" charset="2"/>
              <a:buNone/>
            </a:pPr>
            <a:r>
              <a:rPr lang="en-US"/>
              <a:t>A brute force solution to a problem involving search for an element with a special property, usually among combinatorial objects such as permutations, combinations, or subsets of a set.</a:t>
            </a:r>
          </a:p>
          <a:p>
            <a:pPr>
              <a:lnSpc>
                <a:spcPct val="90000"/>
              </a:lnSpc>
            </a:pPr>
            <a:endParaRPr lang="en-US"/>
          </a:p>
          <a:p>
            <a:pPr>
              <a:lnSpc>
                <a:spcPct val="90000"/>
              </a:lnSpc>
              <a:buFont typeface="Monotype Sorts" pitchFamily="2" charset="2"/>
              <a:buNone/>
            </a:pPr>
            <a:r>
              <a:rPr lang="en-US"/>
              <a:t>Method:</a:t>
            </a:r>
          </a:p>
          <a:p>
            <a:pPr lvl="1">
              <a:lnSpc>
                <a:spcPct val="90000"/>
              </a:lnSpc>
            </a:pPr>
            <a:r>
              <a:rPr lang="en-US" sz="2400"/>
              <a:t>generate a list of all potential solutions to the problem in a systematic manner (see algorithms in Sec. 5.4)</a:t>
            </a:r>
            <a:br>
              <a:rPr lang="en-US" sz="2400"/>
            </a:br>
            <a:endParaRPr lang="en-US" sz="2400"/>
          </a:p>
          <a:p>
            <a:pPr lvl="1">
              <a:lnSpc>
                <a:spcPct val="90000"/>
              </a:lnSpc>
            </a:pPr>
            <a:r>
              <a:rPr lang="en-US" sz="2400"/>
              <a:t>evaluate potential solutions one by one, disqualifying infeasible ones and, for an optimization problem, keeping track of the best one found so far</a:t>
            </a:r>
            <a:br>
              <a:rPr lang="en-US" sz="2400"/>
            </a:br>
            <a:endParaRPr lang="en-US" sz="2400"/>
          </a:p>
          <a:p>
            <a:pPr lvl="1">
              <a:lnSpc>
                <a:spcPct val="90000"/>
              </a:lnSpc>
            </a:pPr>
            <a:r>
              <a:rPr lang="en-US" sz="2400"/>
              <a:t>when search ends, announce the solution(s) found</a:t>
            </a:r>
          </a:p>
          <a:p>
            <a:pPr lvl="1">
              <a:lnSpc>
                <a:spcPct val="90000"/>
              </a:lnSpc>
            </a:pPr>
            <a:endParaRPr 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CB49534A-8B14-4A83-BB4D-FBC1D2C0EAE2}" type="slidenum">
              <a:rPr lang="en-US"/>
              <a:pPr/>
              <a:t>16</a:t>
            </a:fld>
            <a:endParaRPr lang="en-US"/>
          </a:p>
        </p:txBody>
      </p:sp>
      <p:sp>
        <p:nvSpPr>
          <p:cNvPr id="244738" name="Rectangle 2"/>
          <p:cNvSpPr>
            <a:spLocks noGrp="1" noChangeArrowheads="1"/>
          </p:cNvSpPr>
          <p:nvPr>
            <p:ph type="title"/>
          </p:nvPr>
        </p:nvSpPr>
        <p:spPr/>
        <p:txBody>
          <a:bodyPr/>
          <a:lstStyle/>
          <a:p>
            <a:r>
              <a:rPr lang="en-US" dirty="0"/>
              <a:t>Exhaustive Search – More Examples</a:t>
            </a:r>
          </a:p>
        </p:txBody>
      </p:sp>
      <p:sp>
        <p:nvSpPr>
          <p:cNvPr id="244739" name="Rectangle 3"/>
          <p:cNvSpPr>
            <a:spLocks noGrp="1" noChangeArrowheads="1"/>
          </p:cNvSpPr>
          <p:nvPr>
            <p:ph type="body" idx="1"/>
          </p:nvPr>
        </p:nvSpPr>
        <p:spPr>
          <a:xfrm>
            <a:off x="609600" y="1143000"/>
            <a:ext cx="8534400" cy="5286375"/>
          </a:xfrm>
        </p:spPr>
        <p:txBody>
          <a:bodyPr/>
          <a:lstStyle/>
          <a:p>
            <a:pPr>
              <a:lnSpc>
                <a:spcPct val="90000"/>
              </a:lnSpc>
              <a:buFont typeface="Monotype Sorts" pitchFamily="2" charset="2"/>
              <a:buNone/>
            </a:pPr>
            <a:endParaRPr lang="en-US" dirty="0"/>
          </a:p>
          <a:p>
            <a:pPr>
              <a:lnSpc>
                <a:spcPct val="90000"/>
              </a:lnSpc>
              <a:buFont typeface="Monotype Sorts" pitchFamily="2" charset="2"/>
              <a:buNone/>
            </a:pPr>
            <a:r>
              <a:rPr lang="en-US" dirty="0"/>
              <a:t>Traveling Salesman Problem (TSP)</a:t>
            </a:r>
          </a:p>
          <a:p>
            <a:pPr>
              <a:lnSpc>
                <a:spcPct val="90000"/>
              </a:lnSpc>
              <a:buFont typeface="Monotype Sorts" pitchFamily="2" charset="2"/>
              <a:buNone/>
            </a:pPr>
            <a:endParaRPr lang="en-US" sz="2400" dirty="0"/>
          </a:p>
          <a:p>
            <a:pPr>
              <a:lnSpc>
                <a:spcPct val="90000"/>
              </a:lnSpc>
              <a:buFont typeface="Monotype Sorts" pitchFamily="2" charset="2"/>
              <a:buNone/>
            </a:pPr>
            <a:r>
              <a:rPr lang="en-US" dirty="0"/>
              <a:t>Knapsack Problem</a:t>
            </a:r>
          </a:p>
          <a:p>
            <a:pPr>
              <a:lnSpc>
                <a:spcPct val="90000"/>
              </a:lnSpc>
              <a:buFont typeface="Monotype Sorts" pitchFamily="2" charset="2"/>
              <a:buNone/>
            </a:pPr>
            <a:endParaRPr lang="en-US" sz="2400" dirty="0"/>
          </a:p>
          <a:p>
            <a:pPr>
              <a:lnSpc>
                <a:spcPct val="90000"/>
              </a:lnSpc>
              <a:buFont typeface="Monotype Sorts" pitchFamily="2" charset="2"/>
              <a:buNone/>
            </a:pPr>
            <a:r>
              <a:rPr lang="en-US" dirty="0"/>
              <a:t>Assignment Problem</a:t>
            </a:r>
          </a:p>
          <a:p>
            <a:pPr>
              <a:lnSpc>
                <a:spcPct val="90000"/>
              </a:lnSpc>
              <a:buFont typeface="Monotype Sorts" pitchFamily="2" charset="2"/>
              <a:buNone/>
            </a:pPr>
            <a:endParaRPr lang="en-US" sz="2400" dirty="0"/>
          </a:p>
          <a:p>
            <a:pPr>
              <a:lnSpc>
                <a:spcPct val="90000"/>
              </a:lnSpc>
              <a:buFont typeface="Monotype Sorts" pitchFamily="2" charset="2"/>
              <a:buNone/>
            </a:pPr>
            <a:r>
              <a:rPr lang="en-US" dirty="0"/>
              <a:t>Graph algorithms:</a:t>
            </a:r>
          </a:p>
          <a:p>
            <a:pPr>
              <a:lnSpc>
                <a:spcPct val="90000"/>
              </a:lnSpc>
              <a:buFont typeface="Monotype Sorts" pitchFamily="2" charset="2"/>
              <a:buNone/>
            </a:pPr>
            <a:r>
              <a:rPr lang="en-US" sz="2400" dirty="0"/>
              <a:t>	Depth First Search (DFS)</a:t>
            </a:r>
          </a:p>
          <a:p>
            <a:pPr>
              <a:lnSpc>
                <a:spcPct val="90000"/>
              </a:lnSpc>
              <a:buFont typeface="Monotype Sorts" pitchFamily="2" charset="2"/>
              <a:buNone/>
            </a:pPr>
            <a:r>
              <a:rPr lang="en-US" dirty="0"/>
              <a:t>	Breadth First Search (BFS)</a:t>
            </a:r>
          </a:p>
          <a:p>
            <a:pPr>
              <a:lnSpc>
                <a:spcPct val="90000"/>
              </a:lnSpc>
              <a:buFont typeface="Monotype Sorts" pitchFamily="2" charset="2"/>
              <a:buNone/>
            </a:pPr>
            <a:endParaRPr lang="en-US" sz="2400" dirty="0"/>
          </a:p>
          <a:p>
            <a:pPr>
              <a:lnSpc>
                <a:spcPct val="90000"/>
              </a:lnSpc>
              <a:buFont typeface="Monotype Sorts" pitchFamily="2" charset="2"/>
              <a:buNone/>
            </a:pPr>
            <a:r>
              <a:rPr lang="en-US" dirty="0"/>
              <a:t>Better algorithms may exist</a:t>
            </a:r>
            <a:endParaRPr lang="en-US" sz="2400" dirty="0"/>
          </a:p>
          <a:p>
            <a:pPr lvl="1">
              <a:lnSpc>
                <a:spcPct val="90000"/>
              </a:lnSpc>
            </a:pPr>
            <a:endParaRPr lang="en-US" sz="2400" dirty="0"/>
          </a:p>
        </p:txBody>
      </p:sp>
    </p:spTree>
    <p:extLst>
      <p:ext uri="{BB962C8B-B14F-4D97-AF65-F5344CB8AC3E}">
        <p14:creationId xmlns:p14="http://schemas.microsoft.com/office/powerpoint/2010/main" val="117012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22" name="Slide Number Placeholder 5"/>
          <p:cNvSpPr>
            <a:spLocks noGrp="1"/>
          </p:cNvSpPr>
          <p:nvPr>
            <p:ph type="sldNum" sz="quarter" idx="12"/>
          </p:nvPr>
        </p:nvSpPr>
        <p:spPr/>
        <p:txBody>
          <a:bodyPr/>
          <a:lstStyle/>
          <a:p>
            <a:fld id="{70B6E2A2-5FD7-468D-848D-E08146CB054E}" type="slidenum">
              <a:rPr lang="en-US"/>
              <a:pPr/>
              <a:t>17</a:t>
            </a:fld>
            <a:endParaRPr lang="en-US"/>
          </a:p>
        </p:txBody>
      </p:sp>
      <p:sp>
        <p:nvSpPr>
          <p:cNvPr id="245762" name="Rectangle 2"/>
          <p:cNvSpPr>
            <a:spLocks noGrp="1" noChangeArrowheads="1"/>
          </p:cNvSpPr>
          <p:nvPr>
            <p:ph type="title"/>
          </p:nvPr>
        </p:nvSpPr>
        <p:spPr>
          <a:xfrm>
            <a:off x="533400" y="152400"/>
            <a:ext cx="8610600" cy="685800"/>
          </a:xfrm>
        </p:spPr>
        <p:txBody>
          <a:bodyPr/>
          <a:lstStyle/>
          <a:p>
            <a:r>
              <a:rPr lang="en-US"/>
              <a:t>Example 1: Traveling Salesman Problem </a:t>
            </a:r>
          </a:p>
        </p:txBody>
      </p:sp>
      <p:sp>
        <p:nvSpPr>
          <p:cNvPr id="245763" name="Rectangle 3"/>
          <p:cNvSpPr>
            <a:spLocks noGrp="1" noChangeArrowheads="1"/>
          </p:cNvSpPr>
          <p:nvPr>
            <p:ph type="body" idx="1"/>
          </p:nvPr>
        </p:nvSpPr>
        <p:spPr/>
        <p:txBody>
          <a:bodyPr/>
          <a:lstStyle/>
          <a:p>
            <a:r>
              <a:rPr lang="en-US" dirty="0"/>
              <a:t>Given </a:t>
            </a:r>
            <a:r>
              <a:rPr lang="en-US" i="1" dirty="0"/>
              <a:t>n</a:t>
            </a:r>
            <a:r>
              <a:rPr lang="en-US" dirty="0"/>
              <a:t> cities with known distances between each pair, find the shortest tour that passes through all the cities exactly once before returning to the starting city</a:t>
            </a:r>
          </a:p>
          <a:p>
            <a:r>
              <a:rPr lang="en-US" dirty="0"/>
              <a:t>More formally: Find shortest </a:t>
            </a:r>
            <a:r>
              <a:rPr lang="en-US" i="1" dirty="0"/>
              <a:t>Hamiltonian circuit</a:t>
            </a:r>
            <a:r>
              <a:rPr lang="en-US" dirty="0"/>
              <a:t>  in a weighted connected graph</a:t>
            </a:r>
          </a:p>
          <a:p>
            <a:r>
              <a:rPr lang="en-US" dirty="0"/>
              <a:t>Example:</a:t>
            </a:r>
          </a:p>
        </p:txBody>
      </p:sp>
      <p:grpSp>
        <p:nvGrpSpPr>
          <p:cNvPr id="245764" name="Group 4"/>
          <p:cNvGrpSpPr>
            <a:grpSpLocks/>
          </p:cNvGrpSpPr>
          <p:nvPr/>
        </p:nvGrpSpPr>
        <p:grpSpPr bwMode="auto">
          <a:xfrm>
            <a:off x="2962275" y="3733800"/>
            <a:ext cx="2151063" cy="2149475"/>
            <a:chOff x="1866" y="2335"/>
            <a:chExt cx="1355" cy="1354"/>
          </a:xfrm>
        </p:grpSpPr>
        <p:sp>
          <p:nvSpPr>
            <p:cNvPr id="245765" name="Oval 5"/>
            <p:cNvSpPr>
              <a:spLocks noChangeArrowheads="1"/>
            </p:cNvSpPr>
            <p:nvPr/>
          </p:nvSpPr>
          <p:spPr bwMode="auto">
            <a:xfrm>
              <a:off x="1872" y="24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a</a:t>
              </a:r>
            </a:p>
          </p:txBody>
        </p:sp>
        <p:sp>
          <p:nvSpPr>
            <p:cNvPr id="245766" name="Oval 6"/>
            <p:cNvSpPr>
              <a:spLocks noChangeArrowheads="1"/>
            </p:cNvSpPr>
            <p:nvPr/>
          </p:nvSpPr>
          <p:spPr bwMode="auto">
            <a:xfrm>
              <a:off x="2880" y="24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b</a:t>
              </a:r>
            </a:p>
          </p:txBody>
        </p:sp>
        <p:sp>
          <p:nvSpPr>
            <p:cNvPr id="245767" name="Oval 7"/>
            <p:cNvSpPr>
              <a:spLocks noChangeArrowheads="1"/>
            </p:cNvSpPr>
            <p:nvPr/>
          </p:nvSpPr>
          <p:spPr bwMode="auto">
            <a:xfrm>
              <a:off x="1872" y="33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c</a:t>
              </a:r>
            </a:p>
          </p:txBody>
        </p:sp>
        <p:sp>
          <p:nvSpPr>
            <p:cNvPr id="245768" name="Oval 8"/>
            <p:cNvSpPr>
              <a:spLocks noChangeArrowheads="1"/>
            </p:cNvSpPr>
            <p:nvPr/>
          </p:nvSpPr>
          <p:spPr bwMode="auto">
            <a:xfrm>
              <a:off x="2880" y="33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d</a:t>
              </a:r>
            </a:p>
          </p:txBody>
        </p:sp>
        <p:sp>
          <p:nvSpPr>
            <p:cNvPr id="245769" name="Line 9"/>
            <p:cNvSpPr>
              <a:spLocks noChangeShapeType="1"/>
            </p:cNvSpPr>
            <p:nvPr/>
          </p:nvSpPr>
          <p:spPr bwMode="auto">
            <a:xfrm>
              <a:off x="2208" y="2592"/>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0" name="Line 10"/>
            <p:cNvSpPr>
              <a:spLocks noChangeShapeType="1"/>
            </p:cNvSpPr>
            <p:nvPr/>
          </p:nvSpPr>
          <p:spPr bwMode="auto">
            <a:xfrm>
              <a:off x="2016" y="27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1" name="Line 11"/>
            <p:cNvSpPr>
              <a:spLocks noChangeShapeType="1"/>
            </p:cNvSpPr>
            <p:nvPr/>
          </p:nvSpPr>
          <p:spPr bwMode="auto">
            <a:xfrm>
              <a:off x="2208" y="34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2" name="Line 12"/>
            <p:cNvSpPr>
              <a:spLocks noChangeShapeType="1"/>
            </p:cNvSpPr>
            <p:nvPr/>
          </p:nvSpPr>
          <p:spPr bwMode="auto">
            <a:xfrm>
              <a:off x="3024" y="27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3" name="Line 13"/>
            <p:cNvSpPr>
              <a:spLocks noChangeShapeType="1"/>
            </p:cNvSpPr>
            <p:nvPr/>
          </p:nvSpPr>
          <p:spPr bwMode="auto">
            <a:xfrm>
              <a:off x="2160" y="2736"/>
              <a:ext cx="720" cy="624"/>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4" name="Line 14"/>
            <p:cNvSpPr>
              <a:spLocks noChangeShapeType="1"/>
            </p:cNvSpPr>
            <p:nvPr/>
          </p:nvSpPr>
          <p:spPr bwMode="auto">
            <a:xfrm flipH="1">
              <a:off x="2160" y="2688"/>
              <a:ext cx="720" cy="672"/>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5" name="Text Box 15"/>
            <p:cNvSpPr txBox="1">
              <a:spLocks noChangeArrowheads="1"/>
            </p:cNvSpPr>
            <p:nvPr/>
          </p:nvSpPr>
          <p:spPr bwMode="auto">
            <a:xfrm>
              <a:off x="1866" y="2887"/>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charset="0"/>
                </a:rPr>
                <a:t>8</a:t>
              </a:r>
            </a:p>
          </p:txBody>
        </p:sp>
        <p:sp>
          <p:nvSpPr>
            <p:cNvPr id="245776" name="Text Box 16"/>
            <p:cNvSpPr txBox="1">
              <a:spLocks noChangeArrowheads="1"/>
            </p:cNvSpPr>
            <p:nvPr/>
          </p:nvSpPr>
          <p:spPr bwMode="auto">
            <a:xfrm>
              <a:off x="2392" y="2335"/>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charset="0"/>
                </a:rPr>
                <a:t>2</a:t>
              </a:r>
            </a:p>
          </p:txBody>
        </p:sp>
        <p:sp>
          <p:nvSpPr>
            <p:cNvPr id="245777" name="Text Box 17"/>
            <p:cNvSpPr txBox="1">
              <a:spLocks noChangeArrowheads="1"/>
            </p:cNvSpPr>
            <p:nvPr/>
          </p:nvSpPr>
          <p:spPr bwMode="auto">
            <a:xfrm>
              <a:off x="2392" y="3439"/>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charset="0"/>
                </a:rPr>
                <a:t>7</a:t>
              </a:r>
            </a:p>
          </p:txBody>
        </p:sp>
        <p:sp>
          <p:nvSpPr>
            <p:cNvPr id="245778" name="Text Box 18"/>
            <p:cNvSpPr txBox="1">
              <a:spLocks noChangeArrowheads="1"/>
            </p:cNvSpPr>
            <p:nvPr/>
          </p:nvSpPr>
          <p:spPr bwMode="auto">
            <a:xfrm>
              <a:off x="2248" y="2719"/>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charset="0"/>
                </a:rPr>
                <a:t>5</a:t>
              </a:r>
            </a:p>
          </p:txBody>
        </p:sp>
        <p:sp>
          <p:nvSpPr>
            <p:cNvPr id="245779" name="Text Box 19"/>
            <p:cNvSpPr txBox="1">
              <a:spLocks noChangeArrowheads="1"/>
            </p:cNvSpPr>
            <p:nvPr/>
          </p:nvSpPr>
          <p:spPr bwMode="auto">
            <a:xfrm>
              <a:off x="2536" y="2719"/>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charset="0"/>
                </a:rPr>
                <a:t>3</a:t>
              </a:r>
            </a:p>
          </p:txBody>
        </p:sp>
        <p:sp>
          <p:nvSpPr>
            <p:cNvPr id="245780" name="Text Box 20"/>
            <p:cNvSpPr txBox="1">
              <a:spLocks noChangeArrowheads="1"/>
            </p:cNvSpPr>
            <p:nvPr/>
          </p:nvSpPr>
          <p:spPr bwMode="auto">
            <a:xfrm>
              <a:off x="3016" y="2863"/>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latin typeface="Arial" charset="0"/>
                </a:rPr>
                <a:t>4</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5B90AC4E-FADD-4EE1-81D5-730901C886C6}" type="slidenum">
              <a:rPr lang="en-US"/>
              <a:pPr/>
              <a:t>18</a:t>
            </a:fld>
            <a:endParaRPr lang="en-US"/>
          </a:p>
        </p:txBody>
      </p:sp>
      <p:sp>
        <p:nvSpPr>
          <p:cNvPr id="246786" name="Rectangle 2"/>
          <p:cNvSpPr>
            <a:spLocks noGrp="1" noChangeArrowheads="1"/>
          </p:cNvSpPr>
          <p:nvPr>
            <p:ph type="title"/>
          </p:nvPr>
        </p:nvSpPr>
        <p:spPr>
          <a:xfrm>
            <a:off x="609600" y="152400"/>
            <a:ext cx="8305800" cy="685800"/>
          </a:xfrm>
        </p:spPr>
        <p:txBody>
          <a:bodyPr/>
          <a:lstStyle/>
          <a:p>
            <a:r>
              <a:rPr lang="en-US"/>
              <a:t>TSP by Exhaustive Search</a:t>
            </a:r>
          </a:p>
        </p:txBody>
      </p:sp>
      <p:sp>
        <p:nvSpPr>
          <p:cNvPr id="246787" name="Rectangle 3"/>
          <p:cNvSpPr>
            <a:spLocks noGrp="1" noChangeArrowheads="1"/>
          </p:cNvSpPr>
          <p:nvPr>
            <p:ph type="body" idx="1"/>
          </p:nvPr>
        </p:nvSpPr>
        <p:spPr>
          <a:xfrm>
            <a:off x="838200" y="1066800"/>
            <a:ext cx="8305800" cy="5181600"/>
          </a:xfrm>
        </p:spPr>
        <p:txBody>
          <a:bodyPr/>
          <a:lstStyle/>
          <a:p>
            <a:pPr>
              <a:buFont typeface="Monotype Sorts" pitchFamily="2" charset="2"/>
              <a:buNone/>
            </a:pPr>
            <a:r>
              <a:rPr lang="en-US" dirty="0"/>
              <a:t>        Tour                                          Cost</a:t>
            </a:r>
            <a:r>
              <a:rPr lang="en-US" u="sng" dirty="0"/>
              <a:t>                   </a:t>
            </a:r>
          </a:p>
          <a:p>
            <a:pPr>
              <a:buFont typeface="Monotype Sorts" pitchFamily="2" charset="2"/>
              <a:buNone/>
            </a:pPr>
            <a:r>
              <a:rPr lang="en-US" dirty="0" err="1"/>
              <a:t>a</a:t>
            </a:r>
            <a:r>
              <a:rPr lang="en-US" dirty="0" err="1">
                <a:cs typeface="Times New Roman" pitchFamily="18" charset="0"/>
              </a:rPr>
              <a:t>→b→c→d→a</a:t>
            </a:r>
            <a:r>
              <a:rPr lang="en-US" dirty="0">
                <a:cs typeface="Times New Roman" pitchFamily="18" charset="0"/>
              </a:rPr>
              <a:t>                         2+3+7+5 = 17</a:t>
            </a:r>
          </a:p>
          <a:p>
            <a:pPr>
              <a:buFont typeface="Monotype Sorts" pitchFamily="2" charset="2"/>
              <a:buNone/>
            </a:pPr>
            <a:r>
              <a:rPr lang="en-US" dirty="0" err="1"/>
              <a:t>a</a:t>
            </a:r>
            <a:r>
              <a:rPr lang="en-US" dirty="0" err="1">
                <a:cs typeface="Times New Roman" pitchFamily="18" charset="0"/>
              </a:rPr>
              <a:t>→b→d→c→a</a:t>
            </a:r>
            <a:r>
              <a:rPr lang="en-US" dirty="0">
                <a:cs typeface="Times New Roman" pitchFamily="18" charset="0"/>
              </a:rPr>
              <a:t>                         2+4+7+8 = 21</a:t>
            </a:r>
          </a:p>
          <a:p>
            <a:pPr>
              <a:buFont typeface="Monotype Sorts" pitchFamily="2" charset="2"/>
              <a:buNone/>
            </a:pPr>
            <a:r>
              <a:rPr lang="en-US" dirty="0" err="1"/>
              <a:t>a</a:t>
            </a:r>
            <a:r>
              <a:rPr lang="en-US" dirty="0" err="1">
                <a:cs typeface="Times New Roman" pitchFamily="18" charset="0"/>
              </a:rPr>
              <a:t>→c→b→d→a</a:t>
            </a:r>
            <a:r>
              <a:rPr lang="en-US" dirty="0">
                <a:cs typeface="Times New Roman" pitchFamily="18" charset="0"/>
              </a:rPr>
              <a:t>                         8+3+4+5 = 20</a:t>
            </a:r>
          </a:p>
          <a:p>
            <a:pPr>
              <a:buFont typeface="Monotype Sorts" pitchFamily="2" charset="2"/>
              <a:buNone/>
            </a:pPr>
            <a:r>
              <a:rPr lang="en-US" dirty="0" err="1"/>
              <a:t>a</a:t>
            </a:r>
            <a:r>
              <a:rPr lang="en-US" dirty="0" err="1">
                <a:cs typeface="Times New Roman" pitchFamily="18" charset="0"/>
              </a:rPr>
              <a:t>→c→d→b→a</a:t>
            </a:r>
            <a:r>
              <a:rPr lang="en-US" dirty="0">
                <a:cs typeface="Times New Roman" pitchFamily="18" charset="0"/>
              </a:rPr>
              <a:t>                         8+7+4+2 = 21</a:t>
            </a:r>
          </a:p>
          <a:p>
            <a:pPr>
              <a:buFont typeface="Monotype Sorts" pitchFamily="2" charset="2"/>
              <a:buNone/>
            </a:pPr>
            <a:r>
              <a:rPr lang="en-US" dirty="0" err="1"/>
              <a:t>a</a:t>
            </a:r>
            <a:r>
              <a:rPr lang="en-US" dirty="0" err="1">
                <a:cs typeface="Times New Roman" pitchFamily="18" charset="0"/>
              </a:rPr>
              <a:t>→d→b→c→a</a:t>
            </a:r>
            <a:r>
              <a:rPr lang="en-US" dirty="0">
                <a:cs typeface="Times New Roman" pitchFamily="18" charset="0"/>
              </a:rPr>
              <a:t>                         5+4+3+8 = 20</a:t>
            </a:r>
          </a:p>
          <a:p>
            <a:pPr>
              <a:buFont typeface="Monotype Sorts" pitchFamily="2" charset="2"/>
              <a:buNone/>
            </a:pPr>
            <a:r>
              <a:rPr lang="en-US" dirty="0" err="1"/>
              <a:t>a</a:t>
            </a:r>
            <a:r>
              <a:rPr lang="en-US" dirty="0" err="1">
                <a:cs typeface="Times New Roman" pitchFamily="18" charset="0"/>
              </a:rPr>
              <a:t>→d→c→b→a</a:t>
            </a:r>
            <a:r>
              <a:rPr lang="en-US" dirty="0">
                <a:cs typeface="Times New Roman" pitchFamily="18" charset="0"/>
              </a:rPr>
              <a:t>                         5+7+3+2 = 17</a:t>
            </a:r>
          </a:p>
          <a:p>
            <a:pPr>
              <a:buFont typeface="Monotype Sorts" pitchFamily="2" charset="2"/>
              <a:buNone/>
            </a:pPr>
            <a:endParaRPr lang="en-US" i="1" dirty="0">
              <a:cs typeface="Times New Roman" pitchFamily="18" charset="0"/>
            </a:endParaRPr>
          </a:p>
          <a:p>
            <a:pPr>
              <a:lnSpc>
                <a:spcPct val="70000"/>
              </a:lnSpc>
              <a:buFont typeface="Monotype Sorts" pitchFamily="2" charset="2"/>
              <a:buNone/>
            </a:pPr>
            <a:r>
              <a:rPr lang="en-US" dirty="0">
                <a:cs typeface="Times New Roman" pitchFamily="18" charset="0"/>
              </a:rPr>
              <a:t>Have we considered all tours?  </a:t>
            </a:r>
          </a:p>
          <a:p>
            <a:pPr>
              <a:lnSpc>
                <a:spcPct val="70000"/>
              </a:lnSpc>
              <a:buFont typeface="Monotype Sorts" pitchFamily="2" charset="2"/>
              <a:buNone/>
            </a:pPr>
            <a:r>
              <a:rPr lang="en-US" dirty="0">
                <a:cs typeface="Times New Roman" pitchFamily="18" charset="0"/>
              </a:rPr>
              <a:t>	Do we need to consider more?</a:t>
            </a:r>
          </a:p>
          <a:p>
            <a:pPr>
              <a:lnSpc>
                <a:spcPct val="70000"/>
              </a:lnSpc>
              <a:buFont typeface="Monotype Sorts" pitchFamily="2" charset="2"/>
              <a:buNone/>
            </a:pPr>
            <a:r>
              <a:rPr lang="en-US" dirty="0">
                <a:cs typeface="Times New Roman" pitchFamily="18" charset="0"/>
              </a:rPr>
              <a:t>    Any way to consider fewer?</a:t>
            </a:r>
          </a:p>
          <a:p>
            <a:pPr>
              <a:lnSpc>
                <a:spcPct val="70000"/>
              </a:lnSpc>
              <a:buFont typeface="Monotype Sorts" pitchFamily="2" charset="2"/>
              <a:buNone/>
            </a:pPr>
            <a:endParaRPr lang="en-US" dirty="0">
              <a:cs typeface="Times New Roman" pitchFamily="18" charset="0"/>
            </a:endParaRPr>
          </a:p>
          <a:p>
            <a:pPr>
              <a:lnSpc>
                <a:spcPct val="70000"/>
              </a:lnSpc>
              <a:buFont typeface="Monotype Sorts" pitchFamily="2" charset="2"/>
              <a:buNone/>
            </a:pPr>
            <a:r>
              <a:rPr lang="en-US" dirty="0">
                <a:cs typeface="Times New Roman" pitchFamily="18" charset="0"/>
              </a:rPr>
              <a:t>Efficiency: Number of tours = number of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5B90AC4E-FADD-4EE1-81D5-730901C886C6}" type="slidenum">
              <a:rPr lang="en-US"/>
              <a:pPr/>
              <a:t>19</a:t>
            </a:fld>
            <a:endParaRPr lang="en-US"/>
          </a:p>
        </p:txBody>
      </p:sp>
      <p:sp>
        <p:nvSpPr>
          <p:cNvPr id="246786" name="Rectangle 2"/>
          <p:cNvSpPr>
            <a:spLocks noGrp="1" noChangeArrowheads="1"/>
          </p:cNvSpPr>
          <p:nvPr>
            <p:ph type="title"/>
          </p:nvPr>
        </p:nvSpPr>
        <p:spPr>
          <a:xfrm>
            <a:off x="609600" y="152400"/>
            <a:ext cx="8305800" cy="685800"/>
          </a:xfrm>
        </p:spPr>
        <p:txBody>
          <a:bodyPr/>
          <a:lstStyle/>
          <a:p>
            <a:r>
              <a:rPr lang="en-US"/>
              <a:t>TSP by Exhaustive Search</a:t>
            </a:r>
          </a:p>
        </p:txBody>
      </p:sp>
      <p:sp>
        <p:nvSpPr>
          <p:cNvPr id="246787" name="Rectangle 3"/>
          <p:cNvSpPr>
            <a:spLocks noGrp="1" noChangeArrowheads="1"/>
          </p:cNvSpPr>
          <p:nvPr>
            <p:ph type="body" idx="1"/>
          </p:nvPr>
        </p:nvSpPr>
        <p:spPr>
          <a:xfrm>
            <a:off x="838200" y="1066800"/>
            <a:ext cx="8305800" cy="5181600"/>
          </a:xfrm>
        </p:spPr>
        <p:txBody>
          <a:bodyPr/>
          <a:lstStyle/>
          <a:p>
            <a:pPr>
              <a:buFont typeface="Monotype Sorts" pitchFamily="2" charset="2"/>
              <a:buNone/>
            </a:pPr>
            <a:r>
              <a:rPr lang="en-US" dirty="0"/>
              <a:t>        Tour                                          Cost</a:t>
            </a:r>
            <a:r>
              <a:rPr lang="en-US" u="sng" dirty="0"/>
              <a:t>                   </a:t>
            </a:r>
          </a:p>
          <a:p>
            <a:pPr>
              <a:buFont typeface="Monotype Sorts" pitchFamily="2" charset="2"/>
              <a:buNone/>
            </a:pPr>
            <a:r>
              <a:rPr lang="en-US" dirty="0" err="1"/>
              <a:t>a</a:t>
            </a:r>
            <a:r>
              <a:rPr lang="en-US" dirty="0" err="1">
                <a:cs typeface="Times New Roman" pitchFamily="18" charset="0"/>
              </a:rPr>
              <a:t>→b→c→d→a</a:t>
            </a:r>
            <a:r>
              <a:rPr lang="en-US" dirty="0">
                <a:cs typeface="Times New Roman" pitchFamily="18" charset="0"/>
              </a:rPr>
              <a:t>                         2+3+7+5 = 17</a:t>
            </a:r>
          </a:p>
          <a:p>
            <a:pPr>
              <a:buFont typeface="Monotype Sorts" pitchFamily="2" charset="2"/>
              <a:buNone/>
            </a:pPr>
            <a:r>
              <a:rPr lang="en-US" dirty="0" err="1"/>
              <a:t>a</a:t>
            </a:r>
            <a:r>
              <a:rPr lang="en-US" dirty="0" err="1">
                <a:cs typeface="Times New Roman" pitchFamily="18" charset="0"/>
              </a:rPr>
              <a:t>→b→d→c→a</a:t>
            </a:r>
            <a:r>
              <a:rPr lang="en-US" dirty="0">
                <a:cs typeface="Times New Roman" pitchFamily="18" charset="0"/>
              </a:rPr>
              <a:t>                         2+4+7+8 = 21</a:t>
            </a:r>
          </a:p>
          <a:p>
            <a:pPr>
              <a:buFont typeface="Monotype Sorts" pitchFamily="2" charset="2"/>
              <a:buNone/>
            </a:pPr>
            <a:r>
              <a:rPr lang="en-US" dirty="0" err="1"/>
              <a:t>a</a:t>
            </a:r>
            <a:r>
              <a:rPr lang="en-US" dirty="0" err="1">
                <a:cs typeface="Times New Roman" pitchFamily="18" charset="0"/>
              </a:rPr>
              <a:t>→c→b→d→a</a:t>
            </a:r>
            <a:r>
              <a:rPr lang="en-US" dirty="0">
                <a:cs typeface="Times New Roman" pitchFamily="18" charset="0"/>
              </a:rPr>
              <a:t>                         8+3+4+5 = 20</a:t>
            </a:r>
          </a:p>
          <a:p>
            <a:pPr>
              <a:buFont typeface="Monotype Sorts" pitchFamily="2" charset="2"/>
              <a:buNone/>
            </a:pPr>
            <a:r>
              <a:rPr lang="en-US" dirty="0" err="1"/>
              <a:t>a</a:t>
            </a:r>
            <a:r>
              <a:rPr lang="en-US" dirty="0" err="1">
                <a:cs typeface="Times New Roman" pitchFamily="18" charset="0"/>
              </a:rPr>
              <a:t>→c→d→b→a</a:t>
            </a:r>
            <a:r>
              <a:rPr lang="en-US" dirty="0">
                <a:cs typeface="Times New Roman" pitchFamily="18" charset="0"/>
              </a:rPr>
              <a:t>                         8+7+4+2 = 21</a:t>
            </a:r>
          </a:p>
          <a:p>
            <a:pPr>
              <a:buFont typeface="Monotype Sorts" pitchFamily="2" charset="2"/>
              <a:buNone/>
            </a:pPr>
            <a:r>
              <a:rPr lang="en-US" dirty="0" err="1"/>
              <a:t>a</a:t>
            </a:r>
            <a:r>
              <a:rPr lang="en-US" dirty="0" err="1">
                <a:cs typeface="Times New Roman" pitchFamily="18" charset="0"/>
              </a:rPr>
              <a:t>→d→b→c→a</a:t>
            </a:r>
            <a:r>
              <a:rPr lang="en-US" dirty="0">
                <a:cs typeface="Times New Roman" pitchFamily="18" charset="0"/>
              </a:rPr>
              <a:t>                         5+4+3+8 = 20</a:t>
            </a:r>
          </a:p>
          <a:p>
            <a:pPr>
              <a:buFont typeface="Monotype Sorts" pitchFamily="2" charset="2"/>
              <a:buNone/>
            </a:pPr>
            <a:r>
              <a:rPr lang="en-US" dirty="0" err="1"/>
              <a:t>a</a:t>
            </a:r>
            <a:r>
              <a:rPr lang="en-US" dirty="0" err="1">
                <a:cs typeface="Times New Roman" pitchFamily="18" charset="0"/>
              </a:rPr>
              <a:t>→d→c→b→a</a:t>
            </a:r>
            <a:r>
              <a:rPr lang="en-US" dirty="0">
                <a:cs typeface="Times New Roman" pitchFamily="18" charset="0"/>
              </a:rPr>
              <a:t>                         5+7+3+2 = 17</a:t>
            </a:r>
          </a:p>
          <a:p>
            <a:pPr>
              <a:buFont typeface="Monotype Sorts" pitchFamily="2" charset="2"/>
              <a:buNone/>
            </a:pPr>
            <a:endParaRPr lang="en-US" i="1" dirty="0">
              <a:cs typeface="Times New Roman" pitchFamily="18" charset="0"/>
            </a:endParaRPr>
          </a:p>
          <a:p>
            <a:pPr>
              <a:lnSpc>
                <a:spcPct val="70000"/>
              </a:lnSpc>
              <a:buFont typeface="Monotype Sorts" pitchFamily="2" charset="2"/>
              <a:buNone/>
            </a:pPr>
            <a:r>
              <a:rPr lang="en-US" dirty="0">
                <a:cs typeface="Times New Roman" pitchFamily="18" charset="0"/>
              </a:rPr>
              <a:t>Have we considered all tours?  Start elsewhere: b-c-d-a-b</a:t>
            </a:r>
          </a:p>
          <a:p>
            <a:pPr>
              <a:lnSpc>
                <a:spcPct val="70000"/>
              </a:lnSpc>
              <a:buFont typeface="Monotype Sorts" pitchFamily="2" charset="2"/>
              <a:buNone/>
            </a:pPr>
            <a:r>
              <a:rPr lang="en-US" dirty="0">
                <a:cs typeface="Times New Roman" pitchFamily="18" charset="0"/>
              </a:rPr>
              <a:t>	Do we need to consider more? No</a:t>
            </a:r>
          </a:p>
          <a:p>
            <a:pPr>
              <a:lnSpc>
                <a:spcPct val="70000"/>
              </a:lnSpc>
              <a:buFont typeface="Monotype Sorts" pitchFamily="2" charset="2"/>
              <a:buNone/>
            </a:pPr>
            <a:r>
              <a:rPr lang="en-US" dirty="0">
                <a:cs typeface="Times New Roman" pitchFamily="18" charset="0"/>
              </a:rPr>
              <a:t>    Any way to consider fewer? Yes: Reverse</a:t>
            </a:r>
          </a:p>
          <a:p>
            <a:pPr>
              <a:lnSpc>
                <a:spcPct val="70000"/>
              </a:lnSpc>
              <a:buFont typeface="Monotype Sorts" pitchFamily="2" charset="2"/>
              <a:buNone/>
            </a:pPr>
            <a:endParaRPr lang="en-US" dirty="0">
              <a:cs typeface="Times New Roman" pitchFamily="18" charset="0"/>
            </a:endParaRPr>
          </a:p>
          <a:p>
            <a:pPr>
              <a:lnSpc>
                <a:spcPct val="70000"/>
              </a:lnSpc>
              <a:buFont typeface="Monotype Sorts" pitchFamily="2" charset="2"/>
              <a:buNone/>
            </a:pPr>
            <a:r>
              <a:rPr lang="en-US" dirty="0">
                <a:cs typeface="Times New Roman" pitchFamily="18" charset="0"/>
              </a:rPr>
              <a:t>Efficiency: # tours = O(# permutations of </a:t>
            </a:r>
            <a:r>
              <a:rPr lang="en-US" dirty="0" err="1">
                <a:cs typeface="Times New Roman" pitchFamily="18" charset="0"/>
              </a:rPr>
              <a:t>b,c,d</a:t>
            </a:r>
            <a:r>
              <a:rPr lang="en-US" dirty="0">
                <a:cs typeface="Times New Roman" pitchFamily="18" charset="0"/>
              </a:rPr>
              <a:t>) = O(n!)</a:t>
            </a:r>
          </a:p>
        </p:txBody>
      </p:sp>
    </p:spTree>
    <p:extLst>
      <p:ext uri="{BB962C8B-B14F-4D97-AF65-F5344CB8AC3E}">
        <p14:creationId xmlns:p14="http://schemas.microsoft.com/office/powerpoint/2010/main" val="3781687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8" name="Slide Number Placeholder 5"/>
          <p:cNvSpPr>
            <a:spLocks noGrp="1"/>
          </p:cNvSpPr>
          <p:nvPr>
            <p:ph type="sldNum" sz="quarter" idx="12"/>
          </p:nvPr>
        </p:nvSpPr>
        <p:spPr/>
        <p:txBody>
          <a:bodyPr/>
          <a:lstStyle/>
          <a:p>
            <a:fld id="{B23FF266-E8FE-4908-A262-744FFC91FF6C}" type="slidenum">
              <a:rPr lang="en-US"/>
              <a:pPr/>
              <a:t>2</a:t>
            </a:fld>
            <a:endParaRPr lang="en-US"/>
          </a:p>
        </p:txBody>
      </p:sp>
      <p:sp>
        <p:nvSpPr>
          <p:cNvPr id="269314" name="Rectangle 2"/>
          <p:cNvSpPr>
            <a:spLocks noGrp="1" noChangeArrowheads="1"/>
          </p:cNvSpPr>
          <p:nvPr>
            <p:ph type="title"/>
          </p:nvPr>
        </p:nvSpPr>
        <p:spPr>
          <a:xfrm>
            <a:off x="609600" y="228600"/>
            <a:ext cx="8382000" cy="609600"/>
          </a:xfrm>
        </p:spPr>
        <p:txBody>
          <a:bodyPr/>
          <a:lstStyle/>
          <a:p>
            <a:r>
              <a:rPr lang="en-US" sz="4000" dirty="0"/>
              <a:t>Sorting by Brute Force</a:t>
            </a:r>
            <a:endParaRPr lang="en-US" dirty="0"/>
          </a:p>
        </p:txBody>
      </p:sp>
      <p:sp>
        <p:nvSpPr>
          <p:cNvPr id="269315" name="Rectangle 3"/>
          <p:cNvSpPr>
            <a:spLocks noGrp="1" noChangeArrowheads="1"/>
          </p:cNvSpPr>
          <p:nvPr>
            <p:ph type="body" idx="1"/>
          </p:nvPr>
        </p:nvSpPr>
        <p:spPr>
          <a:xfrm>
            <a:off x="609600" y="1266825"/>
            <a:ext cx="8534400" cy="4905375"/>
          </a:xfrm>
        </p:spPr>
        <p:txBody>
          <a:bodyPr/>
          <a:lstStyle/>
          <a:p>
            <a:pPr>
              <a:buFont typeface="Monotype Sorts" pitchFamily="2" charset="2"/>
              <a:buNone/>
            </a:pPr>
            <a:r>
              <a:rPr lang="en-US" i="1" u="sng" dirty="0"/>
              <a:t>Use definition of sorted and obvious algorithm?</a:t>
            </a:r>
          </a:p>
          <a:p>
            <a:pPr>
              <a:buFont typeface="Monotype Sorts" pitchFamily="2" charset="2"/>
              <a:buNone/>
            </a:pPr>
            <a:r>
              <a:rPr lang="en-US" i="1" u="sng" dirty="0"/>
              <a:t>Selection Sort</a:t>
            </a:r>
            <a:r>
              <a:rPr lang="en-US" b="0" dirty="0"/>
              <a:t>   </a:t>
            </a:r>
            <a:r>
              <a:rPr lang="en-US" dirty="0"/>
              <a:t>Scan the array to find its smallest element and swap it with the first element.  Then, starting with the second element, scan the elements to the right of it to find the smallest among them and swap it with the second elements.  Generally, on pass </a:t>
            </a:r>
            <a:r>
              <a:rPr lang="en-US" i="1" dirty="0" err="1"/>
              <a:t>i</a:t>
            </a:r>
            <a:r>
              <a:rPr lang="en-US" i="1" dirty="0"/>
              <a:t> </a:t>
            </a:r>
            <a:r>
              <a:rPr lang="en-US" dirty="0"/>
              <a:t>(0 </a:t>
            </a:r>
            <a:r>
              <a:rPr lang="en-US" dirty="0">
                <a:sym typeface="Symbol" pitchFamily="18" charset="2"/>
              </a:rPr>
              <a:t> </a:t>
            </a:r>
            <a:r>
              <a:rPr lang="en-US" i="1" dirty="0" err="1">
                <a:sym typeface="Symbol" pitchFamily="18" charset="2"/>
              </a:rPr>
              <a:t>i</a:t>
            </a:r>
            <a:r>
              <a:rPr lang="en-US" i="1" dirty="0">
                <a:sym typeface="Symbol" pitchFamily="18" charset="2"/>
              </a:rPr>
              <a:t> </a:t>
            </a:r>
            <a:r>
              <a:rPr lang="en-US" dirty="0">
                <a:sym typeface="Symbol" pitchFamily="18" charset="2"/>
              </a:rPr>
              <a:t> </a:t>
            </a:r>
            <a:r>
              <a:rPr lang="en-US" i="1" dirty="0">
                <a:sym typeface="Symbol" pitchFamily="18" charset="2"/>
              </a:rPr>
              <a:t>n-</a:t>
            </a:r>
            <a:r>
              <a:rPr lang="en-US" dirty="0">
                <a:sym typeface="Symbol" pitchFamily="18" charset="2"/>
              </a:rPr>
              <a:t>2), find the smallest element in </a:t>
            </a:r>
            <a:r>
              <a:rPr lang="en-US" i="1" dirty="0">
                <a:sym typeface="Symbol" pitchFamily="18" charset="2"/>
              </a:rPr>
              <a:t>A</a:t>
            </a:r>
            <a:r>
              <a:rPr lang="en-US" dirty="0">
                <a:sym typeface="Symbol" pitchFamily="18" charset="2"/>
              </a:rPr>
              <a:t>[</a:t>
            </a:r>
            <a:r>
              <a:rPr lang="en-US" i="1" dirty="0">
                <a:sym typeface="Symbol" pitchFamily="18" charset="2"/>
              </a:rPr>
              <a:t>i..n-</a:t>
            </a:r>
            <a:r>
              <a:rPr lang="en-US" dirty="0">
                <a:sym typeface="Symbol" pitchFamily="18" charset="2"/>
              </a:rPr>
              <a:t>1] and swap it with </a:t>
            </a:r>
            <a:r>
              <a:rPr lang="en-US" i="1" dirty="0">
                <a:sym typeface="Symbol" pitchFamily="18" charset="2"/>
              </a:rPr>
              <a:t>A</a:t>
            </a:r>
            <a:r>
              <a:rPr lang="en-US" dirty="0">
                <a:sym typeface="Symbol" pitchFamily="18" charset="2"/>
              </a:rPr>
              <a:t>[</a:t>
            </a:r>
            <a:r>
              <a:rPr lang="en-US" i="1" dirty="0" err="1">
                <a:sym typeface="Symbol" pitchFamily="18" charset="2"/>
              </a:rPr>
              <a:t>i</a:t>
            </a:r>
            <a:r>
              <a:rPr lang="en-US" dirty="0">
                <a:sym typeface="Symbol" pitchFamily="18" charset="2"/>
              </a:rPr>
              <a:t>]:</a:t>
            </a:r>
            <a:br>
              <a:rPr lang="en-US" dirty="0">
                <a:sym typeface="Symbol" pitchFamily="18" charset="2"/>
              </a:rPr>
            </a:br>
            <a:br>
              <a:rPr lang="en-US" dirty="0">
                <a:sym typeface="Symbol" pitchFamily="18" charset="2"/>
              </a:rPr>
            </a:br>
            <a:r>
              <a:rPr lang="en-US" dirty="0"/>
              <a:t> </a:t>
            </a:r>
            <a:r>
              <a:rPr lang="en-US" i="1" dirty="0">
                <a:sym typeface="Symbol" pitchFamily="18" charset="2"/>
              </a:rPr>
              <a:t>A</a:t>
            </a:r>
            <a:r>
              <a:rPr lang="en-US" dirty="0">
                <a:sym typeface="Symbol" pitchFamily="18" charset="2"/>
              </a:rPr>
              <a:t>[0]     .   .   .    </a:t>
            </a:r>
            <a:r>
              <a:rPr lang="en-US" i="1" dirty="0">
                <a:sym typeface="Symbol" pitchFamily="18" charset="2"/>
              </a:rPr>
              <a:t>A</a:t>
            </a:r>
            <a:r>
              <a:rPr lang="en-US" dirty="0">
                <a:sym typeface="Symbol" pitchFamily="18" charset="2"/>
              </a:rPr>
              <a:t>[</a:t>
            </a:r>
            <a:r>
              <a:rPr lang="en-US" i="1" dirty="0">
                <a:sym typeface="Symbol" pitchFamily="18" charset="2"/>
              </a:rPr>
              <a:t>i</a:t>
            </a:r>
            <a:r>
              <a:rPr lang="en-US" dirty="0">
                <a:sym typeface="Symbol" pitchFamily="18" charset="2"/>
              </a:rPr>
              <a:t>-1]  |  </a:t>
            </a:r>
            <a:r>
              <a:rPr lang="en-US" i="1" dirty="0">
                <a:sym typeface="Symbol" pitchFamily="18" charset="2"/>
              </a:rPr>
              <a:t>A</a:t>
            </a:r>
            <a:r>
              <a:rPr lang="en-US" dirty="0">
                <a:sym typeface="Symbol" pitchFamily="18" charset="2"/>
              </a:rPr>
              <a:t>[</a:t>
            </a:r>
            <a:r>
              <a:rPr lang="en-US" i="1" dirty="0" err="1">
                <a:sym typeface="Symbol" pitchFamily="18" charset="2"/>
              </a:rPr>
              <a:t>i</a:t>
            </a:r>
            <a:r>
              <a:rPr lang="en-US" dirty="0">
                <a:sym typeface="Symbol" pitchFamily="18" charset="2"/>
              </a:rPr>
              <a:t>],  .   .   .  , </a:t>
            </a:r>
            <a:r>
              <a:rPr lang="en-US" i="1" dirty="0">
                <a:sym typeface="Symbol" pitchFamily="18" charset="2"/>
              </a:rPr>
              <a:t>A</a:t>
            </a:r>
            <a:r>
              <a:rPr lang="en-US" dirty="0">
                <a:sym typeface="Symbol" pitchFamily="18" charset="2"/>
              </a:rPr>
              <a:t>[</a:t>
            </a:r>
            <a:r>
              <a:rPr lang="en-US" i="1" dirty="0">
                <a:sym typeface="Symbol" pitchFamily="18" charset="2"/>
              </a:rPr>
              <a:t>min</a:t>
            </a:r>
            <a:r>
              <a:rPr lang="en-US" dirty="0">
                <a:sym typeface="Symbol" pitchFamily="18" charset="2"/>
              </a:rPr>
              <a:t>], .   .   ., </a:t>
            </a:r>
            <a:r>
              <a:rPr lang="en-US" i="1" dirty="0">
                <a:sym typeface="Symbol" pitchFamily="18" charset="2"/>
              </a:rPr>
              <a:t>A</a:t>
            </a:r>
            <a:r>
              <a:rPr lang="en-US" dirty="0">
                <a:sym typeface="Symbol" pitchFamily="18" charset="2"/>
              </a:rPr>
              <a:t>[</a:t>
            </a:r>
            <a:r>
              <a:rPr lang="en-US" i="1" dirty="0">
                <a:sym typeface="Symbol" pitchFamily="18" charset="2"/>
              </a:rPr>
              <a:t>n</a:t>
            </a:r>
            <a:r>
              <a:rPr lang="en-US" dirty="0">
                <a:sym typeface="Symbol" pitchFamily="18" charset="2"/>
              </a:rPr>
              <a:t>-1]        </a:t>
            </a:r>
          </a:p>
          <a:p>
            <a:pPr>
              <a:buFont typeface="Monotype Sorts" pitchFamily="2" charset="2"/>
              <a:buNone/>
            </a:pPr>
            <a:r>
              <a:rPr lang="en-US" dirty="0">
                <a:sym typeface="Symbol" pitchFamily="18" charset="2"/>
              </a:rPr>
              <a:t>        </a:t>
            </a:r>
            <a:r>
              <a:rPr lang="en-US" sz="2000" dirty="0">
                <a:sym typeface="Symbol" pitchFamily="18" charset="2"/>
              </a:rPr>
              <a:t>in their final positions</a:t>
            </a:r>
          </a:p>
          <a:p>
            <a:pPr>
              <a:buFont typeface="Monotype Sorts" pitchFamily="2" charset="2"/>
              <a:buNone/>
            </a:pPr>
            <a:endParaRPr lang="en-US" i="1" dirty="0">
              <a:sym typeface="Symbol" pitchFamily="18" charset="2"/>
            </a:endParaRPr>
          </a:p>
          <a:p>
            <a:pPr>
              <a:buFont typeface="Monotype Sorts" pitchFamily="2" charset="2"/>
              <a:buNone/>
            </a:pPr>
            <a:r>
              <a:rPr lang="en-US" dirty="0">
                <a:sym typeface="Symbol" pitchFamily="18" charset="2"/>
              </a:rPr>
              <a:t>Example: 7   3   2   5</a:t>
            </a:r>
          </a:p>
        </p:txBody>
      </p:sp>
      <p:sp>
        <p:nvSpPr>
          <p:cNvPr id="269316" name="Line 4"/>
          <p:cNvSpPr>
            <a:spLocks noChangeShapeType="1"/>
          </p:cNvSpPr>
          <p:nvPr/>
        </p:nvSpPr>
        <p:spPr bwMode="auto">
          <a:xfrm>
            <a:off x="3886200" y="4419600"/>
            <a:ext cx="2819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9317" name="Line 5"/>
          <p:cNvSpPr>
            <a:spLocks noChangeShapeType="1"/>
          </p:cNvSpPr>
          <p:nvPr/>
        </p:nvSpPr>
        <p:spPr bwMode="auto">
          <a:xfrm flipV="1">
            <a:off x="3886200" y="4191000"/>
            <a:ext cx="0" cy="22860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9318" name="Line 6"/>
          <p:cNvSpPr>
            <a:spLocks noChangeShapeType="1"/>
          </p:cNvSpPr>
          <p:nvPr/>
        </p:nvSpPr>
        <p:spPr bwMode="auto">
          <a:xfrm flipV="1">
            <a:off x="6705600" y="4191000"/>
            <a:ext cx="0" cy="22860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99E46AEC-7301-474E-9F84-A5637EB5CE5A}" type="slidenum">
              <a:rPr lang="en-US"/>
              <a:pPr/>
              <a:t>20</a:t>
            </a:fld>
            <a:endParaRPr lang="en-US"/>
          </a:p>
        </p:txBody>
      </p:sp>
      <p:sp>
        <p:nvSpPr>
          <p:cNvPr id="247810" name="Rectangle 2"/>
          <p:cNvSpPr>
            <a:spLocks noGrp="1" noChangeArrowheads="1"/>
          </p:cNvSpPr>
          <p:nvPr>
            <p:ph type="title"/>
          </p:nvPr>
        </p:nvSpPr>
        <p:spPr/>
        <p:txBody>
          <a:bodyPr/>
          <a:lstStyle/>
          <a:p>
            <a:r>
              <a:rPr lang="en-US" dirty="0">
                <a:solidFill>
                  <a:srgbClr val="FFFF99"/>
                </a:solidFill>
              </a:rPr>
              <a:t>Example 2: Knapsack Problem</a:t>
            </a:r>
          </a:p>
        </p:txBody>
      </p:sp>
      <p:sp>
        <p:nvSpPr>
          <p:cNvPr id="247811" name="Rectangle 3"/>
          <p:cNvSpPr>
            <a:spLocks noGrp="1" noChangeArrowheads="1"/>
          </p:cNvSpPr>
          <p:nvPr>
            <p:ph type="body" idx="1"/>
          </p:nvPr>
        </p:nvSpPr>
        <p:spPr>
          <a:xfrm>
            <a:off x="533400" y="1066800"/>
            <a:ext cx="8610600" cy="5791200"/>
          </a:xfrm>
        </p:spPr>
        <p:txBody>
          <a:bodyPr/>
          <a:lstStyle/>
          <a:p>
            <a:pPr marL="457200" indent="-457200">
              <a:buFont typeface="Monotype Sorts" pitchFamily="2" charset="2"/>
              <a:buNone/>
            </a:pPr>
            <a:r>
              <a:rPr lang="en-US" dirty="0"/>
              <a:t>Given </a:t>
            </a:r>
            <a:r>
              <a:rPr lang="en-US" i="1" dirty="0"/>
              <a:t>n</a:t>
            </a:r>
            <a:r>
              <a:rPr lang="en-US" dirty="0"/>
              <a:t> items:</a:t>
            </a:r>
          </a:p>
          <a:p>
            <a:pPr marL="838200" lvl="1" indent="-381000"/>
            <a:r>
              <a:rPr lang="en-US" sz="2400" dirty="0"/>
              <a:t>weights:    </a:t>
            </a:r>
            <a:r>
              <a:rPr lang="en-US" sz="2400" i="1" dirty="0"/>
              <a:t>w</a:t>
            </a:r>
            <a:r>
              <a:rPr lang="en-US" sz="2400" baseline="-25000" dirty="0"/>
              <a:t>1   </a:t>
            </a:r>
            <a:r>
              <a:rPr lang="en-US" sz="2400" dirty="0"/>
              <a:t> </a:t>
            </a:r>
            <a:r>
              <a:rPr lang="en-US" sz="2400" i="1" dirty="0"/>
              <a:t>w</a:t>
            </a:r>
            <a:r>
              <a:rPr lang="en-US" sz="2400" i="1" baseline="-25000" dirty="0"/>
              <a:t>2 </a:t>
            </a:r>
            <a:r>
              <a:rPr lang="en-US" sz="2400" i="1" dirty="0"/>
              <a:t> …  </a:t>
            </a:r>
            <a:r>
              <a:rPr lang="en-US" sz="2400" i="1" dirty="0" err="1"/>
              <a:t>w</a:t>
            </a:r>
            <a:r>
              <a:rPr lang="en-US" sz="2400" i="1" baseline="-25000" dirty="0" err="1"/>
              <a:t>n</a:t>
            </a:r>
            <a:endParaRPr lang="en-US" sz="2400" i="1" baseline="-25000" dirty="0"/>
          </a:p>
          <a:p>
            <a:pPr marL="838200" lvl="1" indent="-381000"/>
            <a:r>
              <a:rPr lang="en-US" sz="2400" dirty="0"/>
              <a:t>values:       </a:t>
            </a:r>
            <a:r>
              <a:rPr lang="en-US" sz="2400" i="1" dirty="0"/>
              <a:t>v</a:t>
            </a:r>
            <a:r>
              <a:rPr lang="en-US" sz="2400" baseline="-25000" dirty="0"/>
              <a:t>1    </a:t>
            </a:r>
            <a:r>
              <a:rPr lang="en-US" sz="2400" dirty="0"/>
              <a:t> </a:t>
            </a:r>
            <a:r>
              <a:rPr lang="en-US" sz="2400" i="1" dirty="0"/>
              <a:t>v</a:t>
            </a:r>
            <a:r>
              <a:rPr lang="en-US" sz="2400" i="1" baseline="-25000" dirty="0"/>
              <a:t>2</a:t>
            </a:r>
            <a:r>
              <a:rPr lang="en-US" sz="2400" i="1" dirty="0"/>
              <a:t>  …  </a:t>
            </a:r>
            <a:r>
              <a:rPr lang="en-US" sz="2400" i="1" dirty="0" err="1"/>
              <a:t>v</a:t>
            </a:r>
            <a:r>
              <a:rPr lang="en-US" sz="2400" i="1" baseline="-25000" dirty="0" err="1"/>
              <a:t>n</a:t>
            </a:r>
            <a:endParaRPr lang="en-US" sz="2400" i="1" baseline="-25000" dirty="0"/>
          </a:p>
          <a:p>
            <a:pPr marL="838200" lvl="1" indent="-381000"/>
            <a:r>
              <a:rPr lang="en-US" sz="2400" dirty="0"/>
              <a:t>a knapsack of capacity </a:t>
            </a:r>
            <a:r>
              <a:rPr lang="en-US" sz="2400" i="1" dirty="0"/>
              <a:t>W </a:t>
            </a:r>
            <a:endParaRPr lang="en-US" sz="2400" dirty="0"/>
          </a:p>
          <a:p>
            <a:pPr marL="457200" indent="-457200">
              <a:buFont typeface="Monotype Sorts" pitchFamily="2" charset="2"/>
              <a:buNone/>
            </a:pPr>
            <a:r>
              <a:rPr lang="en-US" dirty="0"/>
              <a:t>Find most valuable subset of the items that fit into the knapsack</a:t>
            </a:r>
          </a:p>
          <a:p>
            <a:pPr marL="457200" indent="-457200">
              <a:buFont typeface="Monotype Sorts" pitchFamily="2" charset="2"/>
              <a:buNone/>
            </a:pPr>
            <a:endParaRPr lang="en-US" sz="1800" dirty="0"/>
          </a:p>
          <a:p>
            <a:pPr marL="457200" indent="-457200">
              <a:buFont typeface="Monotype Sorts" pitchFamily="2" charset="2"/>
              <a:buNone/>
            </a:pPr>
            <a:r>
              <a:rPr lang="en-US" dirty="0"/>
              <a:t>Example:  Knapsack capacity W=16</a:t>
            </a:r>
          </a:p>
          <a:p>
            <a:pPr marL="457200" indent="-457200">
              <a:buFont typeface="Monotype Sorts" pitchFamily="2" charset="2"/>
              <a:buNone/>
            </a:pPr>
            <a:r>
              <a:rPr lang="en-US" u="sng" dirty="0"/>
              <a:t>item   weight       value</a:t>
            </a:r>
          </a:p>
          <a:p>
            <a:pPr marL="457200" indent="-457200">
              <a:buFont typeface="Monotype Sorts" pitchFamily="2" charset="2"/>
              <a:buAutoNum type="arabicPlain"/>
            </a:pPr>
            <a:r>
              <a:rPr lang="en-US" dirty="0"/>
              <a:t>         2              $20</a:t>
            </a:r>
          </a:p>
          <a:p>
            <a:pPr marL="457200" indent="-457200">
              <a:buFont typeface="Monotype Sorts" pitchFamily="2" charset="2"/>
              <a:buAutoNum type="arabicPlain"/>
            </a:pPr>
            <a:r>
              <a:rPr lang="en-US" dirty="0"/>
              <a:t>         5              $30</a:t>
            </a:r>
          </a:p>
          <a:p>
            <a:pPr marL="457200" indent="-457200">
              <a:buFont typeface="Monotype Sorts" pitchFamily="2" charset="2"/>
              <a:buAutoNum type="arabicPlain"/>
            </a:pPr>
            <a:r>
              <a:rPr lang="en-US" dirty="0"/>
              <a:t>       10              $50</a:t>
            </a:r>
          </a:p>
          <a:p>
            <a:pPr marL="457200" indent="-457200">
              <a:buFont typeface="Monotype Sorts" pitchFamily="2" charset="2"/>
              <a:buAutoNum type="arabicPlain"/>
            </a:pPr>
            <a:r>
              <a:rPr lang="en-US" dirty="0"/>
              <a:t>         5              $10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426F2BDD-4105-4163-945B-66E025352F34}" type="slidenum">
              <a:rPr lang="en-US"/>
              <a:pPr/>
              <a:t>21</a:t>
            </a:fld>
            <a:endParaRPr lang="en-US"/>
          </a:p>
        </p:txBody>
      </p:sp>
      <p:sp>
        <p:nvSpPr>
          <p:cNvPr id="248834" name="Rectangle 2"/>
          <p:cNvSpPr>
            <a:spLocks noGrp="1" noChangeArrowheads="1"/>
          </p:cNvSpPr>
          <p:nvPr>
            <p:ph type="title"/>
          </p:nvPr>
        </p:nvSpPr>
        <p:spPr/>
        <p:txBody>
          <a:bodyPr/>
          <a:lstStyle/>
          <a:p>
            <a:r>
              <a:rPr lang="en-US" dirty="0">
                <a:solidFill>
                  <a:srgbClr val="FFFF99"/>
                </a:solidFill>
              </a:rPr>
              <a:t>Knapsack: Exhaustive Search</a:t>
            </a:r>
          </a:p>
        </p:txBody>
      </p:sp>
      <p:sp>
        <p:nvSpPr>
          <p:cNvPr id="248835" name="Rectangle 3"/>
          <p:cNvSpPr>
            <a:spLocks noGrp="1" noChangeArrowheads="1"/>
          </p:cNvSpPr>
          <p:nvPr>
            <p:ph type="body" idx="1"/>
          </p:nvPr>
        </p:nvSpPr>
        <p:spPr>
          <a:xfrm>
            <a:off x="609600" y="1266825"/>
            <a:ext cx="8305800" cy="5362575"/>
          </a:xfrm>
        </p:spPr>
        <p:txBody>
          <a:bodyPr/>
          <a:lstStyle/>
          <a:p>
            <a:pPr marL="457200" indent="-457200">
              <a:lnSpc>
                <a:spcPct val="80000"/>
              </a:lnSpc>
              <a:buFont typeface="Monotype Sorts" pitchFamily="2" charset="2"/>
              <a:buNone/>
            </a:pPr>
            <a:r>
              <a:rPr lang="en-US" u="sng" dirty="0"/>
              <a:t>Subset</a:t>
            </a:r>
            <a:r>
              <a:rPr lang="en-US" i="1" u="sng" dirty="0"/>
              <a:t>   </a:t>
            </a:r>
            <a:r>
              <a:rPr lang="en-US" u="sng" dirty="0"/>
              <a:t>Total weight</a:t>
            </a:r>
            <a:r>
              <a:rPr lang="en-US" i="1" u="sng" dirty="0"/>
              <a:t>     </a:t>
            </a:r>
            <a:r>
              <a:rPr lang="en-US" u="sng" dirty="0"/>
              <a:t>Total value</a:t>
            </a:r>
          </a:p>
          <a:p>
            <a:pPr marL="457200" indent="-457200">
              <a:lnSpc>
                <a:spcPct val="80000"/>
              </a:lnSpc>
              <a:buFont typeface="Monotype Sorts" pitchFamily="2" charset="2"/>
              <a:buNone/>
            </a:pPr>
            <a:r>
              <a:rPr lang="en-US" sz="2000" dirty="0"/>
              <a:t>         {1}               2                  $20</a:t>
            </a:r>
          </a:p>
          <a:p>
            <a:pPr marL="457200" indent="-457200">
              <a:lnSpc>
                <a:spcPct val="80000"/>
              </a:lnSpc>
              <a:buFont typeface="Monotype Sorts" pitchFamily="2" charset="2"/>
              <a:buNone/>
            </a:pPr>
            <a:r>
              <a:rPr lang="en-US" sz="2000" dirty="0"/>
              <a:t>         {2}               5                  $30</a:t>
            </a:r>
          </a:p>
          <a:p>
            <a:pPr marL="457200" indent="-457200">
              <a:lnSpc>
                <a:spcPct val="80000"/>
              </a:lnSpc>
              <a:buFont typeface="Monotype Sorts" pitchFamily="2" charset="2"/>
              <a:buNone/>
            </a:pPr>
            <a:r>
              <a:rPr lang="en-US" sz="2000" dirty="0"/>
              <a:t>         {3}             10                  $50</a:t>
            </a:r>
          </a:p>
          <a:p>
            <a:pPr marL="457200" indent="-457200">
              <a:lnSpc>
                <a:spcPct val="80000"/>
              </a:lnSpc>
              <a:buFont typeface="Monotype Sorts" pitchFamily="2" charset="2"/>
              <a:buNone/>
            </a:pPr>
            <a:r>
              <a:rPr lang="en-US" sz="2000" dirty="0"/>
              <a:t>         {4}               5                  $10</a:t>
            </a:r>
          </a:p>
          <a:p>
            <a:pPr marL="457200" indent="-457200">
              <a:lnSpc>
                <a:spcPct val="80000"/>
              </a:lnSpc>
              <a:buFont typeface="Monotype Sorts" pitchFamily="2" charset="2"/>
              <a:buNone/>
            </a:pPr>
            <a:r>
              <a:rPr lang="en-US" sz="2000" dirty="0"/>
              <a:t>      {1,2}               7                  $50</a:t>
            </a:r>
          </a:p>
          <a:p>
            <a:pPr marL="457200" indent="-457200">
              <a:lnSpc>
                <a:spcPct val="80000"/>
              </a:lnSpc>
              <a:buFont typeface="Monotype Sorts" pitchFamily="2" charset="2"/>
              <a:buNone/>
            </a:pPr>
            <a:r>
              <a:rPr lang="en-US" sz="2000" dirty="0"/>
              <a:t>      {1,3}             12                  $70</a:t>
            </a:r>
          </a:p>
          <a:p>
            <a:pPr marL="457200" indent="-457200">
              <a:lnSpc>
                <a:spcPct val="80000"/>
              </a:lnSpc>
              <a:buFont typeface="Monotype Sorts" pitchFamily="2" charset="2"/>
              <a:buNone/>
            </a:pPr>
            <a:r>
              <a:rPr lang="en-US" sz="2000" dirty="0"/>
              <a:t>      {1,4}              7                   $30</a:t>
            </a:r>
          </a:p>
          <a:p>
            <a:pPr marL="457200" indent="-457200">
              <a:lnSpc>
                <a:spcPct val="80000"/>
              </a:lnSpc>
              <a:buFont typeface="Monotype Sorts" pitchFamily="2" charset="2"/>
              <a:buNone/>
            </a:pPr>
            <a:r>
              <a:rPr lang="en-US" sz="2000" dirty="0"/>
              <a:t>      {2,3}             15                  $80</a:t>
            </a:r>
          </a:p>
          <a:p>
            <a:pPr marL="457200" indent="-457200">
              <a:lnSpc>
                <a:spcPct val="80000"/>
              </a:lnSpc>
              <a:buFont typeface="Monotype Sorts" pitchFamily="2" charset="2"/>
              <a:buNone/>
            </a:pPr>
            <a:r>
              <a:rPr lang="en-US" sz="2000" dirty="0"/>
              <a:t>      {2,4}             10                  $40</a:t>
            </a:r>
          </a:p>
          <a:p>
            <a:pPr marL="457200" indent="-457200">
              <a:lnSpc>
                <a:spcPct val="80000"/>
              </a:lnSpc>
              <a:buFont typeface="Monotype Sorts" pitchFamily="2" charset="2"/>
              <a:buNone/>
            </a:pPr>
            <a:r>
              <a:rPr lang="en-US" sz="2000" dirty="0"/>
              <a:t>      {3,4}             15                  $60</a:t>
            </a:r>
          </a:p>
          <a:p>
            <a:pPr marL="457200" indent="-457200">
              <a:lnSpc>
                <a:spcPct val="80000"/>
              </a:lnSpc>
              <a:buFont typeface="Monotype Sorts" pitchFamily="2" charset="2"/>
              <a:buNone/>
            </a:pPr>
            <a:r>
              <a:rPr lang="en-US" sz="2000" dirty="0"/>
              <a:t>   {1,2,3}             17                  not feasible</a:t>
            </a:r>
          </a:p>
          <a:p>
            <a:pPr marL="457200" indent="-457200">
              <a:lnSpc>
                <a:spcPct val="80000"/>
              </a:lnSpc>
              <a:buFont typeface="Monotype Sorts" pitchFamily="2" charset="2"/>
              <a:buNone/>
            </a:pPr>
            <a:r>
              <a:rPr lang="en-US" sz="2000" dirty="0"/>
              <a:t>   {1,2,4}             12                  $60</a:t>
            </a:r>
          </a:p>
          <a:p>
            <a:pPr marL="457200" indent="-457200">
              <a:lnSpc>
                <a:spcPct val="80000"/>
              </a:lnSpc>
              <a:buFont typeface="Monotype Sorts" pitchFamily="2" charset="2"/>
              <a:buNone/>
            </a:pPr>
            <a:r>
              <a:rPr lang="en-US" sz="2000" dirty="0"/>
              <a:t>   {1,3,4}             17                  not feasible</a:t>
            </a:r>
          </a:p>
          <a:p>
            <a:pPr marL="457200" indent="-457200">
              <a:lnSpc>
                <a:spcPct val="80000"/>
              </a:lnSpc>
              <a:buFont typeface="Monotype Sorts" pitchFamily="2" charset="2"/>
              <a:buNone/>
            </a:pPr>
            <a:r>
              <a:rPr lang="en-US" sz="2000" dirty="0"/>
              <a:t>   {2,3,4}             20                  not feasible</a:t>
            </a:r>
          </a:p>
          <a:p>
            <a:pPr marL="457200" indent="-457200">
              <a:lnSpc>
                <a:spcPct val="80000"/>
              </a:lnSpc>
              <a:buFont typeface="Monotype Sorts" pitchFamily="2" charset="2"/>
              <a:buNone/>
            </a:pPr>
            <a:r>
              <a:rPr lang="en-US" sz="2000" dirty="0"/>
              <a:t>{1,2,3,4}             22                  not feasible</a:t>
            </a:r>
          </a:p>
        </p:txBody>
      </p:sp>
      <p:sp>
        <p:nvSpPr>
          <p:cNvPr id="248836" name="Text Box 4"/>
          <p:cNvSpPr txBox="1">
            <a:spLocks noChangeArrowheads="1"/>
          </p:cNvSpPr>
          <p:nvPr/>
        </p:nvSpPr>
        <p:spPr bwMode="auto">
          <a:xfrm>
            <a:off x="6078164" y="1447800"/>
            <a:ext cx="23038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chemeClr val="hlink"/>
                </a:solidFill>
                <a:effectLst>
                  <a:outerShdw blurRad="38100" dist="38100" dir="2700000" algn="tl">
                    <a:srgbClr val="000000"/>
                  </a:outerShdw>
                </a:effectLst>
              </a:rPr>
              <a:t>Efficiency: how </a:t>
            </a:r>
          </a:p>
          <a:p>
            <a:r>
              <a:rPr lang="en-US" b="1" dirty="0">
                <a:solidFill>
                  <a:schemeClr val="hlink"/>
                </a:solidFill>
                <a:effectLst>
                  <a:outerShdw blurRad="38100" dist="38100" dir="2700000" algn="tl">
                    <a:srgbClr val="000000"/>
                  </a:outerShdw>
                </a:effectLst>
              </a:rPr>
              <a:t>many subsets?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665FFE29-0D54-46ED-BCBD-9273BAF27239}" type="slidenum">
              <a:rPr lang="en-US"/>
              <a:pPr/>
              <a:t>22</a:t>
            </a:fld>
            <a:endParaRPr lang="en-US"/>
          </a:p>
        </p:txBody>
      </p:sp>
      <p:sp>
        <p:nvSpPr>
          <p:cNvPr id="280578" name="Rectangle 2"/>
          <p:cNvSpPr>
            <a:spLocks noGrp="1" noChangeArrowheads="1"/>
          </p:cNvSpPr>
          <p:nvPr>
            <p:ph type="title"/>
          </p:nvPr>
        </p:nvSpPr>
        <p:spPr/>
        <p:txBody>
          <a:bodyPr/>
          <a:lstStyle/>
          <a:p>
            <a:r>
              <a:rPr lang="en-US" sz="3200" dirty="0">
                <a:solidFill>
                  <a:srgbClr val="FFFF99"/>
                </a:solidFill>
              </a:rPr>
              <a:t>Example 3: The Assignment Problem</a:t>
            </a:r>
            <a:endParaRPr lang="en-US" dirty="0">
              <a:solidFill>
                <a:srgbClr val="FFFF99"/>
              </a:solidFill>
            </a:endParaRPr>
          </a:p>
        </p:txBody>
      </p:sp>
      <p:sp>
        <p:nvSpPr>
          <p:cNvPr id="280579" name="Rectangle 3"/>
          <p:cNvSpPr>
            <a:spLocks noGrp="1" noChangeArrowheads="1"/>
          </p:cNvSpPr>
          <p:nvPr>
            <p:ph type="body" idx="1"/>
          </p:nvPr>
        </p:nvSpPr>
        <p:spPr>
          <a:xfrm>
            <a:off x="609600" y="990600"/>
            <a:ext cx="8534400" cy="5715000"/>
          </a:xfrm>
        </p:spPr>
        <p:txBody>
          <a:bodyPr/>
          <a:lstStyle/>
          <a:p>
            <a:pPr marL="0" indent="0">
              <a:buFont typeface="Monotype Sorts" pitchFamily="2" charset="2"/>
              <a:buNone/>
            </a:pPr>
            <a:r>
              <a:rPr lang="en-US" dirty="0"/>
              <a:t>There are </a:t>
            </a:r>
            <a:r>
              <a:rPr lang="en-US" i="1" dirty="0"/>
              <a:t>n </a:t>
            </a:r>
            <a:r>
              <a:rPr lang="en-US" dirty="0"/>
              <a:t>people who need to be assigned to </a:t>
            </a:r>
            <a:r>
              <a:rPr lang="en-US" i="1" dirty="0"/>
              <a:t>n</a:t>
            </a:r>
            <a:r>
              <a:rPr lang="en-US" dirty="0"/>
              <a:t> jobs, one person per job.  The cost of assigning person </a:t>
            </a:r>
            <a:r>
              <a:rPr lang="en-US" i="1" dirty="0" err="1"/>
              <a:t>i</a:t>
            </a:r>
            <a:r>
              <a:rPr lang="en-US" i="1" dirty="0"/>
              <a:t> </a:t>
            </a:r>
            <a:r>
              <a:rPr lang="en-US" dirty="0"/>
              <a:t>to job </a:t>
            </a:r>
            <a:r>
              <a:rPr lang="en-US" i="1" dirty="0"/>
              <a:t>j</a:t>
            </a:r>
            <a:r>
              <a:rPr lang="en-US" dirty="0"/>
              <a:t> is C[</a:t>
            </a:r>
            <a:r>
              <a:rPr lang="en-US" i="1" dirty="0" err="1"/>
              <a:t>i</a:t>
            </a:r>
            <a:r>
              <a:rPr lang="en-US" dirty="0" err="1"/>
              <a:t>,</a:t>
            </a:r>
            <a:r>
              <a:rPr lang="en-US" i="1" dirty="0" err="1"/>
              <a:t>j</a:t>
            </a:r>
            <a:r>
              <a:rPr lang="en-US" dirty="0"/>
              <a:t>].  Find an assignment that minimizes the total cost.</a:t>
            </a:r>
          </a:p>
          <a:p>
            <a:pPr marL="0" indent="0">
              <a:buFont typeface="Monotype Sorts" pitchFamily="2" charset="2"/>
              <a:buNone/>
            </a:pPr>
            <a:endParaRPr lang="en-US" sz="1800" dirty="0"/>
          </a:p>
          <a:p>
            <a:pPr marL="0" indent="0">
              <a:buFont typeface="Monotype Sorts" pitchFamily="2" charset="2"/>
              <a:buNone/>
            </a:pPr>
            <a:r>
              <a:rPr lang="en-US" sz="2000" dirty="0"/>
              <a:t>	     Job 0   Job 1   Job 2   Job 3</a:t>
            </a:r>
          </a:p>
          <a:p>
            <a:pPr marL="0" indent="0">
              <a:buFont typeface="Monotype Sorts" pitchFamily="2" charset="2"/>
              <a:buNone/>
            </a:pPr>
            <a:r>
              <a:rPr lang="en-US" sz="2000" dirty="0"/>
              <a:t>Person 0        9	      2          7         8</a:t>
            </a:r>
          </a:p>
          <a:p>
            <a:pPr marL="0" indent="0">
              <a:buFont typeface="Monotype Sorts" pitchFamily="2" charset="2"/>
              <a:buNone/>
            </a:pPr>
            <a:r>
              <a:rPr lang="en-US" sz="2000" dirty="0"/>
              <a:t>Person 1        6          4          3         7</a:t>
            </a:r>
          </a:p>
          <a:p>
            <a:pPr marL="0" indent="0">
              <a:buFont typeface="Monotype Sorts" pitchFamily="2" charset="2"/>
              <a:buNone/>
            </a:pPr>
            <a:r>
              <a:rPr lang="en-US" sz="2000" dirty="0"/>
              <a:t>Person 2        5          8          1         8</a:t>
            </a:r>
          </a:p>
          <a:p>
            <a:pPr marL="0" indent="0">
              <a:buFont typeface="Monotype Sorts" pitchFamily="2" charset="2"/>
              <a:buNone/>
            </a:pPr>
            <a:r>
              <a:rPr lang="en-US" sz="2000" dirty="0"/>
              <a:t>Person 3        7          6          9         4</a:t>
            </a:r>
          </a:p>
          <a:p>
            <a:pPr marL="0" indent="0">
              <a:buFont typeface="Monotype Sorts" pitchFamily="2" charset="2"/>
              <a:buNone/>
            </a:pPr>
            <a:endParaRPr lang="en-US" sz="1800" dirty="0"/>
          </a:p>
          <a:p>
            <a:pPr marL="0" indent="0">
              <a:buFont typeface="Monotype Sorts" pitchFamily="2" charset="2"/>
              <a:buNone/>
            </a:pPr>
            <a:r>
              <a:rPr lang="en-US" dirty="0"/>
              <a:t>Algorithmic Plan:</a:t>
            </a:r>
            <a:r>
              <a:rPr lang="en-US" b="0" dirty="0"/>
              <a:t> </a:t>
            </a:r>
          </a:p>
          <a:p>
            <a:pPr marL="0" indent="0">
              <a:buFont typeface="Monotype Sorts" pitchFamily="2" charset="2"/>
              <a:buNone/>
            </a:pPr>
            <a:r>
              <a:rPr lang="en-US" b="0" dirty="0"/>
              <a:t>	</a:t>
            </a:r>
            <a:r>
              <a:rPr lang="en-US" dirty="0"/>
              <a:t>Generate all legitimate assignments</a:t>
            </a:r>
          </a:p>
          <a:p>
            <a:pPr marL="0" indent="0">
              <a:buFont typeface="Monotype Sorts" pitchFamily="2" charset="2"/>
              <a:buNone/>
            </a:pPr>
            <a:r>
              <a:rPr lang="en-US" dirty="0"/>
              <a:t>	Compute costs</a:t>
            </a:r>
          </a:p>
          <a:p>
            <a:pPr marL="0" indent="0">
              <a:buFont typeface="Monotype Sorts" pitchFamily="2" charset="2"/>
              <a:buNone/>
            </a:pPr>
            <a:r>
              <a:rPr lang="en-US" dirty="0"/>
              <a:t>	Select  cheapest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1D0E1BD3-58BC-473B-9590-A4E993B1D728}" type="slidenum">
              <a:rPr lang="en-US"/>
              <a:pPr/>
              <a:t>23</a:t>
            </a:fld>
            <a:endParaRPr lang="en-US"/>
          </a:p>
        </p:txBody>
      </p:sp>
      <p:sp>
        <p:nvSpPr>
          <p:cNvPr id="282626" name="Rectangle 2"/>
          <p:cNvSpPr>
            <a:spLocks noGrp="1" noChangeArrowheads="1"/>
          </p:cNvSpPr>
          <p:nvPr>
            <p:ph type="body" idx="1"/>
          </p:nvPr>
        </p:nvSpPr>
        <p:spPr>
          <a:xfrm>
            <a:off x="609600" y="1066800"/>
            <a:ext cx="8305800" cy="5591175"/>
          </a:xfrm>
        </p:spPr>
        <p:txBody>
          <a:bodyPr/>
          <a:lstStyle/>
          <a:p>
            <a:pPr marL="0" indent="0">
              <a:buFont typeface="Monotype Sorts" pitchFamily="2" charset="2"/>
              <a:buNone/>
            </a:pPr>
            <a:r>
              <a:rPr lang="en-US" dirty="0"/>
              <a:t>         </a:t>
            </a:r>
            <a:r>
              <a:rPr lang="en-US" sz="2000" dirty="0"/>
              <a:t>9   2   7   8</a:t>
            </a:r>
            <a:r>
              <a:rPr lang="en-US" dirty="0"/>
              <a:t>	</a:t>
            </a:r>
          </a:p>
          <a:p>
            <a:pPr marL="0" indent="0">
              <a:buFont typeface="Monotype Sorts" pitchFamily="2" charset="2"/>
              <a:buNone/>
            </a:pPr>
            <a:r>
              <a:rPr lang="en-US" sz="2000" dirty="0"/>
              <a:t>           6   4   3   7</a:t>
            </a:r>
            <a:endParaRPr lang="en-US" dirty="0"/>
          </a:p>
          <a:p>
            <a:pPr marL="0" indent="0">
              <a:buFont typeface="Monotype Sorts" pitchFamily="2" charset="2"/>
              <a:buNone/>
            </a:pPr>
            <a:r>
              <a:rPr lang="en-US" dirty="0"/>
              <a:t>         </a:t>
            </a:r>
            <a:r>
              <a:rPr lang="en-US" sz="2000" dirty="0"/>
              <a:t>5   8   1   8</a:t>
            </a:r>
          </a:p>
          <a:p>
            <a:pPr marL="0" indent="0">
              <a:buFont typeface="Monotype Sorts" pitchFamily="2" charset="2"/>
              <a:buNone/>
            </a:pPr>
            <a:r>
              <a:rPr lang="en-US" sz="2000" dirty="0"/>
              <a:t>           7   6   9   4 </a:t>
            </a:r>
          </a:p>
          <a:p>
            <a:pPr marL="0" indent="0">
              <a:buFont typeface="Monotype Sorts" pitchFamily="2" charset="2"/>
              <a:buNone/>
            </a:pPr>
            <a:endParaRPr lang="en-US" sz="1200" dirty="0"/>
          </a:p>
          <a:p>
            <a:pPr marL="0" indent="0">
              <a:buFont typeface="Monotype Sorts" pitchFamily="2" charset="2"/>
              <a:buNone/>
            </a:pPr>
            <a:r>
              <a:rPr lang="en-US" sz="2000" dirty="0"/>
              <a:t>   </a:t>
            </a:r>
            <a:r>
              <a:rPr lang="en-US" sz="2000" u="sng" dirty="0"/>
              <a:t>Assignment</a:t>
            </a:r>
            <a:r>
              <a:rPr lang="en-US" sz="2000" dirty="0"/>
              <a:t> (</a:t>
            </a:r>
            <a:r>
              <a:rPr lang="en-US" sz="2000" dirty="0" err="1"/>
              <a:t>col.#s</a:t>
            </a:r>
            <a:r>
              <a:rPr lang="en-US" sz="2000" dirty="0"/>
              <a:t>)		  </a:t>
            </a:r>
            <a:r>
              <a:rPr lang="en-US" sz="2000" u="sng" dirty="0"/>
              <a:t>Total Cost</a:t>
            </a:r>
            <a:r>
              <a:rPr lang="en-US" sz="2000" dirty="0"/>
              <a:t> </a:t>
            </a:r>
          </a:p>
          <a:p>
            <a:pPr marL="0" indent="0">
              <a:buFont typeface="Monotype Sorts" pitchFamily="2" charset="2"/>
              <a:buNone/>
            </a:pPr>
            <a:r>
              <a:rPr lang="en-US" sz="2000" dirty="0"/>
              <a:t>           1, 2, 3, 4			9+4+1+4=18</a:t>
            </a:r>
          </a:p>
          <a:p>
            <a:pPr marL="0" indent="0">
              <a:buFont typeface="Monotype Sorts" pitchFamily="2" charset="2"/>
              <a:buNone/>
            </a:pPr>
            <a:r>
              <a:rPr lang="en-US" sz="2000" dirty="0"/>
              <a:t>           1, 2, 4, 3			9+4+8+9=30</a:t>
            </a:r>
          </a:p>
          <a:p>
            <a:pPr marL="0" indent="0">
              <a:buFont typeface="Monotype Sorts" pitchFamily="2" charset="2"/>
              <a:buNone/>
            </a:pPr>
            <a:r>
              <a:rPr lang="en-US" sz="2000" dirty="0"/>
              <a:t>           1, 3, 2, 4			9+3+8+4=24</a:t>
            </a:r>
          </a:p>
          <a:p>
            <a:pPr marL="0" indent="0">
              <a:buFont typeface="Monotype Sorts" pitchFamily="2" charset="2"/>
              <a:buNone/>
            </a:pPr>
            <a:r>
              <a:rPr lang="en-US" sz="2000" dirty="0"/>
              <a:t>           1, 3, 4, 2			9+3+8+6=26</a:t>
            </a:r>
          </a:p>
          <a:p>
            <a:pPr marL="0" indent="0">
              <a:buFont typeface="Monotype Sorts" pitchFamily="2" charset="2"/>
              <a:buNone/>
            </a:pPr>
            <a:r>
              <a:rPr lang="en-US" sz="2000" dirty="0"/>
              <a:t>           1, 4, 2, 3			9+7+8+9=33</a:t>
            </a:r>
          </a:p>
          <a:p>
            <a:pPr marL="0" indent="0">
              <a:buFont typeface="Monotype Sorts" pitchFamily="2" charset="2"/>
              <a:buNone/>
            </a:pPr>
            <a:r>
              <a:rPr lang="en-US" sz="2000" dirty="0"/>
              <a:t>           1, 4, 3, 2			9+7+1+6=23</a:t>
            </a:r>
          </a:p>
          <a:p>
            <a:pPr marL="0" indent="0">
              <a:buFont typeface="Monotype Sorts" pitchFamily="2" charset="2"/>
              <a:buNone/>
            </a:pPr>
            <a:r>
              <a:rPr lang="en-US" sz="2000" dirty="0"/>
              <a:t>	…                                          …</a:t>
            </a:r>
          </a:p>
          <a:p>
            <a:pPr marL="0" indent="0">
              <a:buFont typeface="Monotype Sorts" pitchFamily="2" charset="2"/>
              <a:buNone/>
            </a:pPr>
            <a:r>
              <a:rPr lang="en-US" sz="2000" dirty="0"/>
              <a:t>(For this instance, the optimal assignment can be easily found by exploiting the specific features of the numbers given.  It is:                  )</a:t>
            </a:r>
            <a:endParaRPr lang="en-US" dirty="0"/>
          </a:p>
        </p:txBody>
      </p:sp>
      <p:sp>
        <p:nvSpPr>
          <p:cNvPr id="282627" name="Rectangle 3"/>
          <p:cNvSpPr>
            <a:spLocks noGrp="1" noChangeArrowheads="1"/>
          </p:cNvSpPr>
          <p:nvPr>
            <p:ph type="title"/>
          </p:nvPr>
        </p:nvSpPr>
        <p:spPr/>
        <p:txBody>
          <a:bodyPr/>
          <a:lstStyle/>
          <a:p>
            <a:r>
              <a:rPr lang="en-US" sz="3200" dirty="0">
                <a:solidFill>
                  <a:srgbClr val="FFFF99"/>
                </a:solidFill>
              </a:rPr>
              <a:t>Assignment Problem: Exhaustive Search</a:t>
            </a:r>
          </a:p>
        </p:txBody>
      </p:sp>
      <p:sp>
        <p:nvSpPr>
          <p:cNvPr id="282628" name="Text Box 4"/>
          <p:cNvSpPr txBox="1">
            <a:spLocks noChangeArrowheads="1"/>
          </p:cNvSpPr>
          <p:nvPr/>
        </p:nvSpPr>
        <p:spPr bwMode="auto">
          <a:xfrm>
            <a:off x="609600" y="16764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chemeClr val="hlink"/>
                </a:solidFill>
                <a:effectLst>
                  <a:outerShdw blurRad="38100" dist="38100" dir="2700000" algn="tl">
                    <a:srgbClr val="000000"/>
                  </a:outerShdw>
                </a:effectLst>
              </a:rPr>
              <a:t>C =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1D0E1BD3-58BC-473B-9590-A4E993B1D728}" type="slidenum">
              <a:rPr lang="en-US"/>
              <a:pPr/>
              <a:t>24</a:t>
            </a:fld>
            <a:endParaRPr lang="en-US"/>
          </a:p>
        </p:txBody>
      </p:sp>
      <p:sp>
        <p:nvSpPr>
          <p:cNvPr id="282626" name="Rectangle 2"/>
          <p:cNvSpPr>
            <a:spLocks noGrp="1" noChangeArrowheads="1"/>
          </p:cNvSpPr>
          <p:nvPr>
            <p:ph type="body" idx="1"/>
          </p:nvPr>
        </p:nvSpPr>
        <p:spPr>
          <a:xfrm>
            <a:off x="609600" y="1066800"/>
            <a:ext cx="8305800" cy="5591175"/>
          </a:xfrm>
        </p:spPr>
        <p:txBody>
          <a:bodyPr/>
          <a:lstStyle/>
          <a:p>
            <a:pPr marL="0" indent="0">
              <a:buFont typeface="Monotype Sorts" pitchFamily="2" charset="2"/>
              <a:buNone/>
            </a:pPr>
            <a:r>
              <a:rPr lang="en-US" dirty="0"/>
              <a:t>         </a:t>
            </a:r>
            <a:r>
              <a:rPr lang="en-US" sz="2000" dirty="0"/>
              <a:t>9   2   7   8</a:t>
            </a:r>
            <a:r>
              <a:rPr lang="en-US" dirty="0"/>
              <a:t>	</a:t>
            </a:r>
          </a:p>
          <a:p>
            <a:pPr marL="0" indent="0">
              <a:buFont typeface="Monotype Sorts" pitchFamily="2" charset="2"/>
              <a:buNone/>
            </a:pPr>
            <a:r>
              <a:rPr lang="en-US" sz="2000" dirty="0"/>
              <a:t>           6   4   3   7</a:t>
            </a:r>
            <a:endParaRPr lang="en-US" dirty="0"/>
          </a:p>
          <a:p>
            <a:pPr marL="0" indent="0">
              <a:buFont typeface="Monotype Sorts" pitchFamily="2" charset="2"/>
              <a:buNone/>
            </a:pPr>
            <a:r>
              <a:rPr lang="en-US" dirty="0"/>
              <a:t>         </a:t>
            </a:r>
            <a:r>
              <a:rPr lang="en-US" sz="2000" dirty="0"/>
              <a:t>5   8   1   8</a:t>
            </a:r>
          </a:p>
          <a:p>
            <a:pPr marL="0" indent="0">
              <a:buFont typeface="Monotype Sorts" pitchFamily="2" charset="2"/>
              <a:buNone/>
            </a:pPr>
            <a:r>
              <a:rPr lang="en-US" sz="2000" dirty="0"/>
              <a:t>           7   6   9   4 </a:t>
            </a:r>
          </a:p>
          <a:p>
            <a:pPr marL="0" indent="0">
              <a:buFont typeface="Monotype Sorts" pitchFamily="2" charset="2"/>
              <a:buNone/>
            </a:pPr>
            <a:endParaRPr lang="en-US" sz="1200" dirty="0"/>
          </a:p>
          <a:p>
            <a:pPr marL="0" indent="0">
              <a:buFont typeface="Monotype Sorts" pitchFamily="2" charset="2"/>
              <a:buNone/>
            </a:pPr>
            <a:r>
              <a:rPr lang="en-US" sz="2000" dirty="0"/>
              <a:t>   </a:t>
            </a:r>
            <a:r>
              <a:rPr lang="en-US" sz="2000" u="sng" dirty="0"/>
              <a:t>Assignment</a:t>
            </a:r>
            <a:r>
              <a:rPr lang="en-US" sz="2000" dirty="0"/>
              <a:t> (</a:t>
            </a:r>
            <a:r>
              <a:rPr lang="en-US" sz="2000" dirty="0" err="1"/>
              <a:t>col.#s</a:t>
            </a:r>
            <a:r>
              <a:rPr lang="en-US" sz="2000" dirty="0"/>
              <a:t>)		  </a:t>
            </a:r>
            <a:r>
              <a:rPr lang="en-US" sz="2000" u="sng" dirty="0"/>
              <a:t>Total Cost</a:t>
            </a:r>
            <a:r>
              <a:rPr lang="en-US" sz="2000" dirty="0"/>
              <a:t> </a:t>
            </a:r>
          </a:p>
          <a:p>
            <a:pPr marL="0" indent="0">
              <a:buFont typeface="Monotype Sorts" pitchFamily="2" charset="2"/>
              <a:buNone/>
            </a:pPr>
            <a:r>
              <a:rPr lang="en-US" sz="2000" dirty="0"/>
              <a:t>           1, 2, 3, 4			9+4+1+4=18</a:t>
            </a:r>
          </a:p>
          <a:p>
            <a:pPr marL="0" indent="0">
              <a:buFont typeface="Monotype Sorts" pitchFamily="2" charset="2"/>
              <a:buNone/>
            </a:pPr>
            <a:r>
              <a:rPr lang="en-US" sz="2000" dirty="0"/>
              <a:t>           1, 2, 4, 3			9+4+8+9=30</a:t>
            </a:r>
          </a:p>
          <a:p>
            <a:pPr marL="0" indent="0">
              <a:buFont typeface="Monotype Sorts" pitchFamily="2" charset="2"/>
              <a:buNone/>
            </a:pPr>
            <a:r>
              <a:rPr lang="en-US" sz="2000" dirty="0"/>
              <a:t>           1, 3, 2, 4			9+3+8+4=24</a:t>
            </a:r>
          </a:p>
          <a:p>
            <a:pPr marL="0" indent="0">
              <a:buFont typeface="Monotype Sorts" pitchFamily="2" charset="2"/>
              <a:buNone/>
            </a:pPr>
            <a:r>
              <a:rPr lang="en-US" sz="2000" dirty="0"/>
              <a:t>           1, 3, 4, 2			9+3+8+6=26</a:t>
            </a:r>
          </a:p>
          <a:p>
            <a:pPr marL="0" indent="0">
              <a:buFont typeface="Monotype Sorts" pitchFamily="2" charset="2"/>
              <a:buNone/>
            </a:pPr>
            <a:r>
              <a:rPr lang="en-US" sz="2000" dirty="0"/>
              <a:t>           1, 4, 2, 3			9+7+8+9=33</a:t>
            </a:r>
          </a:p>
          <a:p>
            <a:pPr marL="0" indent="0">
              <a:buFont typeface="Monotype Sorts" pitchFamily="2" charset="2"/>
              <a:buNone/>
            </a:pPr>
            <a:r>
              <a:rPr lang="en-US" sz="2000" dirty="0"/>
              <a:t>           1, 4, 3, 2			9+7+1+6=23</a:t>
            </a:r>
          </a:p>
          <a:p>
            <a:pPr marL="0" indent="0">
              <a:buFont typeface="Monotype Sorts" pitchFamily="2" charset="2"/>
              <a:buNone/>
            </a:pPr>
            <a:r>
              <a:rPr lang="en-US" sz="2000" dirty="0"/>
              <a:t>	…                                          …</a:t>
            </a:r>
          </a:p>
          <a:p>
            <a:pPr marL="0" indent="0">
              <a:buNone/>
            </a:pPr>
            <a:r>
              <a:rPr lang="en-US" sz="2000" dirty="0"/>
              <a:t>(For this instance, the optimal assignment can be easily found by exploiting the specific features of the numbers given.  It is: (2, 1, 3, 4)</a:t>
            </a:r>
          </a:p>
        </p:txBody>
      </p:sp>
      <p:sp>
        <p:nvSpPr>
          <p:cNvPr id="282627" name="Rectangle 3"/>
          <p:cNvSpPr>
            <a:spLocks noGrp="1" noChangeArrowheads="1"/>
          </p:cNvSpPr>
          <p:nvPr>
            <p:ph type="title"/>
          </p:nvPr>
        </p:nvSpPr>
        <p:spPr/>
        <p:txBody>
          <a:bodyPr/>
          <a:lstStyle/>
          <a:p>
            <a:r>
              <a:rPr lang="en-US" sz="3200" dirty="0">
                <a:solidFill>
                  <a:srgbClr val="FFFF99"/>
                </a:solidFill>
              </a:rPr>
              <a:t>Assignment Problem: Exhaustive Search</a:t>
            </a:r>
          </a:p>
        </p:txBody>
      </p:sp>
      <p:sp>
        <p:nvSpPr>
          <p:cNvPr id="282628" name="Text Box 4"/>
          <p:cNvSpPr txBox="1">
            <a:spLocks noChangeArrowheads="1"/>
          </p:cNvSpPr>
          <p:nvPr/>
        </p:nvSpPr>
        <p:spPr bwMode="auto">
          <a:xfrm>
            <a:off x="609600" y="16764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chemeClr val="hlink"/>
                </a:solidFill>
                <a:effectLst>
                  <a:outerShdw blurRad="38100" dist="38100" dir="2700000" algn="tl">
                    <a:srgbClr val="000000"/>
                  </a:outerShdw>
                </a:effectLst>
              </a:rPr>
              <a:t>C = </a:t>
            </a:r>
          </a:p>
        </p:txBody>
      </p:sp>
    </p:spTree>
    <p:extLst>
      <p:ext uri="{BB962C8B-B14F-4D97-AF65-F5344CB8AC3E}">
        <p14:creationId xmlns:p14="http://schemas.microsoft.com/office/powerpoint/2010/main" val="379073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665FFE29-0D54-46ED-BCBD-9273BAF27239}" type="slidenum">
              <a:rPr lang="en-US"/>
              <a:pPr/>
              <a:t>25</a:t>
            </a:fld>
            <a:endParaRPr lang="en-US"/>
          </a:p>
        </p:txBody>
      </p:sp>
      <p:sp>
        <p:nvSpPr>
          <p:cNvPr id="280578" name="Rectangle 2"/>
          <p:cNvSpPr>
            <a:spLocks noGrp="1" noChangeArrowheads="1"/>
          </p:cNvSpPr>
          <p:nvPr>
            <p:ph type="title"/>
          </p:nvPr>
        </p:nvSpPr>
        <p:spPr/>
        <p:txBody>
          <a:bodyPr/>
          <a:lstStyle/>
          <a:p>
            <a:r>
              <a:rPr lang="en-US" sz="3200" dirty="0">
                <a:solidFill>
                  <a:srgbClr val="FFFF99"/>
                </a:solidFill>
              </a:rPr>
              <a:t>Example 3: The Assignment Problem</a:t>
            </a:r>
            <a:endParaRPr lang="en-US" dirty="0">
              <a:solidFill>
                <a:srgbClr val="FFFF99"/>
              </a:solidFill>
            </a:endParaRPr>
          </a:p>
        </p:txBody>
      </p:sp>
      <p:sp>
        <p:nvSpPr>
          <p:cNvPr id="280579" name="Rectangle 3"/>
          <p:cNvSpPr>
            <a:spLocks noGrp="1" noChangeArrowheads="1"/>
          </p:cNvSpPr>
          <p:nvPr>
            <p:ph type="body" idx="1"/>
          </p:nvPr>
        </p:nvSpPr>
        <p:spPr>
          <a:xfrm>
            <a:off x="609600" y="1143000"/>
            <a:ext cx="8534400" cy="5715000"/>
          </a:xfrm>
        </p:spPr>
        <p:txBody>
          <a:bodyPr/>
          <a:lstStyle/>
          <a:p>
            <a:pPr marL="0" indent="0">
              <a:buFont typeface="Monotype Sorts" pitchFamily="2" charset="2"/>
              <a:buNone/>
            </a:pPr>
            <a:r>
              <a:rPr lang="en-US" dirty="0"/>
              <a:t>There are </a:t>
            </a:r>
            <a:r>
              <a:rPr lang="en-US" i="1" dirty="0"/>
              <a:t>n </a:t>
            </a:r>
            <a:r>
              <a:rPr lang="en-US" dirty="0"/>
              <a:t>people who need to be assigned to </a:t>
            </a:r>
            <a:r>
              <a:rPr lang="en-US" i="1" dirty="0"/>
              <a:t>n</a:t>
            </a:r>
            <a:r>
              <a:rPr lang="en-US" dirty="0"/>
              <a:t> jobs, one person per job.  The cost of assigning person </a:t>
            </a:r>
            <a:r>
              <a:rPr lang="en-US" i="1" dirty="0" err="1"/>
              <a:t>i</a:t>
            </a:r>
            <a:r>
              <a:rPr lang="en-US" i="1" dirty="0"/>
              <a:t> </a:t>
            </a:r>
            <a:r>
              <a:rPr lang="en-US" dirty="0"/>
              <a:t>to job </a:t>
            </a:r>
            <a:r>
              <a:rPr lang="en-US" i="1" dirty="0"/>
              <a:t>j</a:t>
            </a:r>
            <a:r>
              <a:rPr lang="en-US" dirty="0"/>
              <a:t> is C[</a:t>
            </a:r>
            <a:r>
              <a:rPr lang="en-US" i="1" dirty="0" err="1"/>
              <a:t>i</a:t>
            </a:r>
            <a:r>
              <a:rPr lang="en-US" dirty="0" err="1"/>
              <a:t>,</a:t>
            </a:r>
            <a:r>
              <a:rPr lang="en-US" i="1" dirty="0" err="1"/>
              <a:t>j</a:t>
            </a:r>
            <a:r>
              <a:rPr lang="en-US" dirty="0"/>
              <a:t>].  Find an assignment that minimizes the total cost.</a:t>
            </a:r>
          </a:p>
          <a:p>
            <a:pPr marL="0" indent="0">
              <a:buFont typeface="Monotype Sorts" pitchFamily="2" charset="2"/>
              <a:buNone/>
            </a:pPr>
            <a:endParaRPr lang="en-US" sz="1800" dirty="0"/>
          </a:p>
          <a:p>
            <a:pPr marL="0" indent="0">
              <a:buFont typeface="Monotype Sorts" pitchFamily="2" charset="2"/>
              <a:buNone/>
            </a:pPr>
            <a:r>
              <a:rPr lang="en-US" sz="2000" dirty="0"/>
              <a:t>	     Job 0   Job 1   Job 2   Job 3</a:t>
            </a:r>
          </a:p>
          <a:p>
            <a:pPr marL="0" indent="0">
              <a:buFont typeface="Monotype Sorts" pitchFamily="2" charset="2"/>
              <a:buNone/>
            </a:pPr>
            <a:r>
              <a:rPr lang="en-US" sz="2000" dirty="0"/>
              <a:t>Person 0        9	      2          7         8</a:t>
            </a:r>
          </a:p>
          <a:p>
            <a:pPr marL="0" indent="0">
              <a:buFont typeface="Monotype Sorts" pitchFamily="2" charset="2"/>
              <a:buNone/>
            </a:pPr>
            <a:r>
              <a:rPr lang="en-US" sz="2000" dirty="0"/>
              <a:t>Person 1        6          4          3         7</a:t>
            </a:r>
          </a:p>
          <a:p>
            <a:pPr marL="0" indent="0">
              <a:buFont typeface="Monotype Sorts" pitchFamily="2" charset="2"/>
              <a:buNone/>
            </a:pPr>
            <a:r>
              <a:rPr lang="en-US" sz="2000" dirty="0"/>
              <a:t>Person 2        5          8          1         8</a:t>
            </a:r>
          </a:p>
          <a:p>
            <a:pPr marL="0" indent="0">
              <a:buFont typeface="Monotype Sorts" pitchFamily="2" charset="2"/>
              <a:buNone/>
            </a:pPr>
            <a:r>
              <a:rPr lang="en-US" sz="2000" dirty="0"/>
              <a:t>Person 3        7          6          9         4</a:t>
            </a:r>
          </a:p>
          <a:p>
            <a:pPr marL="0" indent="0">
              <a:buFont typeface="Monotype Sorts" pitchFamily="2" charset="2"/>
              <a:buNone/>
            </a:pPr>
            <a:endParaRPr lang="en-US" sz="1800" dirty="0"/>
          </a:p>
          <a:p>
            <a:pPr marL="0" indent="0">
              <a:buFont typeface="Monotype Sorts" pitchFamily="2" charset="2"/>
              <a:buNone/>
            </a:pPr>
            <a:r>
              <a:rPr lang="en-US" dirty="0"/>
              <a:t>Algorithmic Plan:</a:t>
            </a:r>
            <a:r>
              <a:rPr lang="en-US" b="0" dirty="0"/>
              <a:t> </a:t>
            </a:r>
            <a:r>
              <a:rPr lang="en-US" dirty="0"/>
              <a:t>Generate all legitimate assignments, compute</a:t>
            </a:r>
            <a:br>
              <a:rPr lang="en-US" dirty="0"/>
            </a:br>
            <a:r>
              <a:rPr lang="en-US" dirty="0"/>
              <a:t>                                their costs, and select the cheapest one.</a:t>
            </a:r>
          </a:p>
          <a:p>
            <a:pPr marL="0" indent="0">
              <a:buFont typeface="Monotype Sorts" pitchFamily="2" charset="2"/>
              <a:buNone/>
            </a:pPr>
            <a:r>
              <a:rPr lang="en-US" dirty="0"/>
              <a:t>How many assignments are there?</a:t>
            </a:r>
          </a:p>
          <a:p>
            <a:pPr marL="0" indent="0">
              <a:buFont typeface="Monotype Sorts" pitchFamily="2" charset="2"/>
              <a:buNone/>
            </a:pPr>
            <a:r>
              <a:rPr lang="en-US" dirty="0"/>
              <a:t>Describe </a:t>
            </a:r>
            <a:r>
              <a:rPr lang="en-US" dirty="0" err="1"/>
              <a:t>sol’n</a:t>
            </a:r>
            <a:r>
              <a:rPr lang="en-US" dirty="0"/>
              <a:t> using cost matrix:</a:t>
            </a:r>
            <a:endParaRPr lang="en-US" sz="2000" dirty="0"/>
          </a:p>
        </p:txBody>
      </p:sp>
    </p:spTree>
    <p:extLst>
      <p:ext uri="{BB962C8B-B14F-4D97-AF65-F5344CB8AC3E}">
        <p14:creationId xmlns:p14="http://schemas.microsoft.com/office/powerpoint/2010/main" val="3851839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665FFE29-0D54-46ED-BCBD-9273BAF27239}" type="slidenum">
              <a:rPr lang="en-US"/>
              <a:pPr/>
              <a:t>26</a:t>
            </a:fld>
            <a:endParaRPr lang="en-US"/>
          </a:p>
        </p:txBody>
      </p:sp>
      <p:sp>
        <p:nvSpPr>
          <p:cNvPr id="280578" name="Rectangle 2"/>
          <p:cNvSpPr>
            <a:spLocks noGrp="1" noChangeArrowheads="1"/>
          </p:cNvSpPr>
          <p:nvPr>
            <p:ph type="title"/>
          </p:nvPr>
        </p:nvSpPr>
        <p:spPr/>
        <p:txBody>
          <a:bodyPr/>
          <a:lstStyle/>
          <a:p>
            <a:r>
              <a:rPr lang="en-US" sz="3200" dirty="0">
                <a:solidFill>
                  <a:srgbClr val="FFFF99"/>
                </a:solidFill>
              </a:rPr>
              <a:t>Example 3: The Assignment Problem</a:t>
            </a:r>
            <a:endParaRPr lang="en-US" dirty="0">
              <a:solidFill>
                <a:srgbClr val="FFFF99"/>
              </a:solidFill>
            </a:endParaRPr>
          </a:p>
        </p:txBody>
      </p:sp>
      <p:sp>
        <p:nvSpPr>
          <p:cNvPr id="280579" name="Rectangle 3"/>
          <p:cNvSpPr>
            <a:spLocks noGrp="1" noChangeArrowheads="1"/>
          </p:cNvSpPr>
          <p:nvPr>
            <p:ph type="body" idx="1"/>
          </p:nvPr>
        </p:nvSpPr>
        <p:spPr>
          <a:xfrm>
            <a:off x="609600" y="1143000"/>
            <a:ext cx="8534400" cy="5715000"/>
          </a:xfrm>
        </p:spPr>
        <p:txBody>
          <a:bodyPr/>
          <a:lstStyle/>
          <a:p>
            <a:pPr marL="0" indent="0">
              <a:buFont typeface="Monotype Sorts" pitchFamily="2" charset="2"/>
              <a:buNone/>
            </a:pPr>
            <a:r>
              <a:rPr lang="en-US" dirty="0"/>
              <a:t>There are </a:t>
            </a:r>
            <a:r>
              <a:rPr lang="en-US" i="1" dirty="0"/>
              <a:t>n </a:t>
            </a:r>
            <a:r>
              <a:rPr lang="en-US" dirty="0"/>
              <a:t>people who need to be assigned to </a:t>
            </a:r>
            <a:r>
              <a:rPr lang="en-US" i="1" dirty="0"/>
              <a:t>n</a:t>
            </a:r>
            <a:r>
              <a:rPr lang="en-US" dirty="0"/>
              <a:t> jobs, one person per job.  The cost of assigning person </a:t>
            </a:r>
            <a:r>
              <a:rPr lang="en-US" i="1" dirty="0" err="1"/>
              <a:t>i</a:t>
            </a:r>
            <a:r>
              <a:rPr lang="en-US" i="1" dirty="0"/>
              <a:t> </a:t>
            </a:r>
            <a:r>
              <a:rPr lang="en-US" dirty="0"/>
              <a:t>to job </a:t>
            </a:r>
            <a:r>
              <a:rPr lang="en-US" i="1" dirty="0"/>
              <a:t>j</a:t>
            </a:r>
            <a:r>
              <a:rPr lang="en-US" dirty="0"/>
              <a:t> is C[</a:t>
            </a:r>
            <a:r>
              <a:rPr lang="en-US" i="1" dirty="0" err="1"/>
              <a:t>i</a:t>
            </a:r>
            <a:r>
              <a:rPr lang="en-US" dirty="0" err="1"/>
              <a:t>,</a:t>
            </a:r>
            <a:r>
              <a:rPr lang="en-US" i="1" dirty="0" err="1"/>
              <a:t>j</a:t>
            </a:r>
            <a:r>
              <a:rPr lang="en-US" dirty="0"/>
              <a:t>].  Find an assignment that minimizes the total cost.</a:t>
            </a:r>
          </a:p>
          <a:p>
            <a:pPr marL="0" indent="0">
              <a:buFont typeface="Monotype Sorts" pitchFamily="2" charset="2"/>
              <a:buNone/>
            </a:pPr>
            <a:endParaRPr lang="en-US" sz="1800" dirty="0"/>
          </a:p>
          <a:p>
            <a:pPr marL="0" indent="0">
              <a:buFont typeface="Monotype Sorts" pitchFamily="2" charset="2"/>
              <a:buNone/>
            </a:pPr>
            <a:r>
              <a:rPr lang="en-US" sz="2000" dirty="0"/>
              <a:t>	     Job 0   Job 1   Job 2   Job 3</a:t>
            </a:r>
          </a:p>
          <a:p>
            <a:pPr marL="0" indent="0">
              <a:buFont typeface="Monotype Sorts" pitchFamily="2" charset="2"/>
              <a:buNone/>
            </a:pPr>
            <a:r>
              <a:rPr lang="en-US" sz="2000" dirty="0"/>
              <a:t>Person 0        9	      2          7         8</a:t>
            </a:r>
          </a:p>
          <a:p>
            <a:pPr marL="0" indent="0">
              <a:buFont typeface="Monotype Sorts" pitchFamily="2" charset="2"/>
              <a:buNone/>
            </a:pPr>
            <a:r>
              <a:rPr lang="en-US" sz="2000" dirty="0"/>
              <a:t>Person 1        6          4          3         7</a:t>
            </a:r>
          </a:p>
          <a:p>
            <a:pPr marL="0" indent="0">
              <a:buFont typeface="Monotype Sorts" pitchFamily="2" charset="2"/>
              <a:buNone/>
            </a:pPr>
            <a:r>
              <a:rPr lang="en-US" sz="2000" dirty="0"/>
              <a:t>Person 2        5          8          1         8</a:t>
            </a:r>
          </a:p>
          <a:p>
            <a:pPr marL="0" indent="0">
              <a:buFont typeface="Monotype Sorts" pitchFamily="2" charset="2"/>
              <a:buNone/>
            </a:pPr>
            <a:r>
              <a:rPr lang="en-US" sz="2000" dirty="0"/>
              <a:t>Person 3        7          6          9         4</a:t>
            </a:r>
          </a:p>
          <a:p>
            <a:pPr marL="0" indent="0">
              <a:buFont typeface="Monotype Sorts" pitchFamily="2" charset="2"/>
              <a:buNone/>
            </a:pPr>
            <a:endParaRPr lang="en-US" sz="1800" dirty="0"/>
          </a:p>
          <a:p>
            <a:pPr marL="0" indent="0">
              <a:buFont typeface="Monotype Sorts" pitchFamily="2" charset="2"/>
              <a:buNone/>
            </a:pPr>
            <a:r>
              <a:rPr lang="en-US" dirty="0"/>
              <a:t>Algorithmic Plan:</a:t>
            </a:r>
            <a:r>
              <a:rPr lang="en-US" b="0" dirty="0"/>
              <a:t> </a:t>
            </a:r>
            <a:r>
              <a:rPr lang="en-US" dirty="0"/>
              <a:t>Generate all legitimate assignments, compute</a:t>
            </a:r>
            <a:br>
              <a:rPr lang="en-US" dirty="0"/>
            </a:br>
            <a:r>
              <a:rPr lang="en-US" dirty="0"/>
              <a:t>                                their costs, and select the cheapest one.</a:t>
            </a:r>
          </a:p>
          <a:p>
            <a:pPr marL="0" indent="0">
              <a:buFont typeface="Monotype Sorts" pitchFamily="2" charset="2"/>
              <a:buNone/>
            </a:pPr>
            <a:r>
              <a:rPr lang="en-US" dirty="0"/>
              <a:t>How many assignments are there: permutations of 1..n = n!</a:t>
            </a:r>
          </a:p>
          <a:p>
            <a:pPr marL="0" indent="0">
              <a:buFont typeface="Monotype Sorts" pitchFamily="2" charset="2"/>
              <a:buNone/>
            </a:pPr>
            <a:r>
              <a:rPr lang="en-US" dirty="0" err="1"/>
              <a:t>Sol’n</a:t>
            </a:r>
            <a:r>
              <a:rPr lang="en-US" dirty="0"/>
              <a:t> using cost matrix: select one from each row/col.  Min sum.</a:t>
            </a:r>
            <a:endParaRPr lang="en-US" sz="2000" dirty="0"/>
          </a:p>
        </p:txBody>
      </p:sp>
    </p:spTree>
    <p:extLst>
      <p:ext uri="{BB962C8B-B14F-4D97-AF65-F5344CB8AC3E}">
        <p14:creationId xmlns:p14="http://schemas.microsoft.com/office/powerpoint/2010/main" val="2326863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C1405437-033D-4CCB-B43C-C19422060B41}" type="slidenum">
              <a:rPr lang="en-US"/>
              <a:pPr/>
              <a:t>27</a:t>
            </a:fld>
            <a:endParaRPr lang="en-US"/>
          </a:p>
        </p:txBody>
      </p:sp>
      <p:sp>
        <p:nvSpPr>
          <p:cNvPr id="249858" name="Rectangle 2"/>
          <p:cNvSpPr>
            <a:spLocks noGrp="1" noChangeArrowheads="1"/>
          </p:cNvSpPr>
          <p:nvPr>
            <p:ph type="title"/>
          </p:nvPr>
        </p:nvSpPr>
        <p:spPr/>
        <p:txBody>
          <a:bodyPr/>
          <a:lstStyle/>
          <a:p>
            <a:r>
              <a:rPr lang="en-US"/>
              <a:t>Final Comments on Exhaustive Search</a:t>
            </a:r>
          </a:p>
        </p:txBody>
      </p:sp>
      <p:sp>
        <p:nvSpPr>
          <p:cNvPr id="249859" name="Rectangle 3"/>
          <p:cNvSpPr>
            <a:spLocks noGrp="1" noChangeArrowheads="1"/>
          </p:cNvSpPr>
          <p:nvPr>
            <p:ph type="body" idx="1"/>
          </p:nvPr>
        </p:nvSpPr>
        <p:spPr/>
        <p:txBody>
          <a:bodyPr/>
          <a:lstStyle/>
          <a:p>
            <a:r>
              <a:rPr lang="en-US"/>
              <a:t>Exhaustive-search algorithms run in a realistic amount of time </a:t>
            </a:r>
            <a:r>
              <a:rPr lang="en-US" u="sng"/>
              <a:t>only on very small instances</a:t>
            </a:r>
            <a:r>
              <a:rPr lang="en-US"/>
              <a:t> </a:t>
            </a:r>
          </a:p>
          <a:p>
            <a:endParaRPr lang="en-US"/>
          </a:p>
          <a:p>
            <a:r>
              <a:rPr lang="en-US"/>
              <a:t>In some cases, there are much better alternatives! </a:t>
            </a:r>
          </a:p>
          <a:p>
            <a:pPr lvl="1"/>
            <a:r>
              <a:rPr lang="en-US" sz="2400"/>
              <a:t>Euler circuits</a:t>
            </a:r>
          </a:p>
          <a:p>
            <a:pPr lvl="1"/>
            <a:r>
              <a:rPr lang="en-US" sz="2400"/>
              <a:t>shortest paths</a:t>
            </a:r>
          </a:p>
          <a:p>
            <a:pPr lvl="1"/>
            <a:r>
              <a:rPr lang="en-US" sz="2400"/>
              <a:t>minimum spanning tree</a:t>
            </a:r>
          </a:p>
          <a:p>
            <a:pPr lvl="1"/>
            <a:r>
              <a:rPr lang="en-US" sz="2400"/>
              <a:t>assignment problem</a:t>
            </a:r>
          </a:p>
          <a:p>
            <a:endParaRPr lang="en-US"/>
          </a:p>
          <a:p>
            <a:r>
              <a:rPr lang="en-US"/>
              <a:t>In many cases, exhaustive search or its variation is the only known way to get exact solution</a:t>
            </a:r>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4658CE15-7FCB-4FDB-889B-37205371FA66}" type="slidenum">
              <a:rPr lang="en-US"/>
              <a:pPr/>
              <a:t>28</a:t>
            </a:fld>
            <a:endParaRPr lang="en-US"/>
          </a:p>
        </p:txBody>
      </p:sp>
      <p:sp>
        <p:nvSpPr>
          <p:cNvPr id="305154" name="Rectangle 2"/>
          <p:cNvSpPr>
            <a:spLocks noGrp="1" noChangeArrowheads="1"/>
          </p:cNvSpPr>
          <p:nvPr>
            <p:ph type="title"/>
          </p:nvPr>
        </p:nvSpPr>
        <p:spPr>
          <a:xfrm>
            <a:off x="609600" y="152400"/>
            <a:ext cx="7664450" cy="685800"/>
          </a:xfrm>
        </p:spPr>
        <p:txBody>
          <a:bodyPr/>
          <a:lstStyle/>
          <a:p>
            <a:r>
              <a:rPr lang="en-US" dirty="0"/>
              <a:t>GRAPHS</a:t>
            </a:r>
          </a:p>
        </p:txBody>
      </p:sp>
      <p:sp>
        <p:nvSpPr>
          <p:cNvPr id="305155" name="Rectangle 3"/>
          <p:cNvSpPr>
            <a:spLocks noGrp="1" noChangeArrowheads="1"/>
          </p:cNvSpPr>
          <p:nvPr>
            <p:ph type="body" idx="1"/>
          </p:nvPr>
        </p:nvSpPr>
        <p:spPr/>
        <p:txBody>
          <a:bodyPr/>
          <a:lstStyle/>
          <a:p>
            <a:pPr>
              <a:buFont typeface="Monotype Sorts" pitchFamily="2" charset="2"/>
              <a:buNone/>
            </a:pPr>
            <a:r>
              <a:rPr lang="en-US" dirty="0"/>
              <a:t>Many problem solutions use a graph to represent the data:</a:t>
            </a:r>
          </a:p>
          <a:p>
            <a:pPr>
              <a:buFont typeface="Monotype Sorts" pitchFamily="2" charset="2"/>
              <a:buNone/>
            </a:pPr>
            <a:r>
              <a:rPr lang="en-US" sz="2000" dirty="0"/>
              <a:t>	- TSP</a:t>
            </a:r>
          </a:p>
          <a:p>
            <a:pPr>
              <a:buFont typeface="Monotype Sorts" pitchFamily="2" charset="2"/>
              <a:buNone/>
            </a:pPr>
            <a:r>
              <a:rPr lang="en-US" sz="2000" dirty="0"/>
              <a:t>	- Cities and roads</a:t>
            </a:r>
          </a:p>
          <a:p>
            <a:pPr>
              <a:buFont typeface="Monotype Sorts" pitchFamily="2" charset="2"/>
              <a:buNone/>
            </a:pPr>
            <a:r>
              <a:rPr lang="en-US" sz="2000" dirty="0"/>
              <a:t>	- Network nodes and connections among them</a:t>
            </a:r>
          </a:p>
          <a:p>
            <a:pPr>
              <a:buFont typeface="Monotype Sorts" pitchFamily="2" charset="2"/>
              <a:buNone/>
            </a:pPr>
            <a:r>
              <a:rPr lang="en-US" sz="2000" dirty="0"/>
              <a:t>	- People and friends</a:t>
            </a:r>
          </a:p>
          <a:p>
            <a:pPr>
              <a:buFont typeface="Monotype Sorts" pitchFamily="2" charset="2"/>
              <a:buNone/>
            </a:pPr>
            <a:endParaRPr lang="en-US" sz="1600" dirty="0"/>
          </a:p>
          <a:p>
            <a:pPr>
              <a:buFont typeface="Monotype Sorts" pitchFamily="2" charset="2"/>
              <a:buNone/>
            </a:pPr>
            <a:r>
              <a:rPr lang="en-US" dirty="0"/>
              <a:t>What is a graph? A graph is defined by two sets: </a:t>
            </a:r>
          </a:p>
          <a:p>
            <a:pPr>
              <a:buFont typeface="Monotype Sorts" pitchFamily="2" charset="2"/>
              <a:buNone/>
            </a:pPr>
            <a:r>
              <a:rPr lang="en-US" sz="2000" dirty="0"/>
              <a:t>	- Set of Vertices</a:t>
            </a:r>
          </a:p>
          <a:p>
            <a:pPr>
              <a:buFont typeface="Monotype Sorts" pitchFamily="2" charset="2"/>
              <a:buNone/>
            </a:pPr>
            <a:r>
              <a:rPr lang="en-US" sz="2000" dirty="0"/>
              <a:t>	- Set of Edges that connect the vertices</a:t>
            </a:r>
          </a:p>
          <a:p>
            <a:pPr>
              <a:buFont typeface="Monotype Sorts" pitchFamily="2" charset="2"/>
              <a:buNone/>
            </a:pPr>
            <a:endParaRPr lang="en-US" sz="1800" dirty="0"/>
          </a:p>
          <a:p>
            <a:pPr>
              <a:buFont typeface="Monotype Sorts" pitchFamily="2" charset="2"/>
              <a:buNone/>
            </a:pPr>
            <a:r>
              <a:rPr lang="en-US" dirty="0"/>
              <a:t>We look at two aspects of graphs:</a:t>
            </a:r>
          </a:p>
          <a:p>
            <a:pPr>
              <a:buFont typeface="Monotype Sorts" pitchFamily="2" charset="2"/>
              <a:buNone/>
            </a:pPr>
            <a:r>
              <a:rPr lang="en-US" dirty="0"/>
              <a:t>	- </a:t>
            </a:r>
            <a:r>
              <a:rPr lang="en-US" sz="2000" dirty="0"/>
              <a:t>Standard graph algorithms (</a:t>
            </a:r>
            <a:r>
              <a:rPr lang="en-US" sz="2000" dirty="0" err="1"/>
              <a:t>eg</a:t>
            </a:r>
            <a:r>
              <a:rPr lang="en-US" sz="2000" dirty="0"/>
              <a:t> DFS and BFS in this chapter)</a:t>
            </a:r>
          </a:p>
          <a:p>
            <a:pPr>
              <a:buNone/>
            </a:pPr>
            <a:r>
              <a:rPr lang="en-US" sz="2000" dirty="0"/>
              <a:t>	</a:t>
            </a:r>
            <a:r>
              <a:rPr lang="en-US" dirty="0"/>
              <a:t>- </a:t>
            </a:r>
            <a:r>
              <a:rPr lang="en-US" sz="2000" dirty="0"/>
              <a:t>Solve some problems with graphs</a:t>
            </a:r>
          </a:p>
          <a:p>
            <a:pPr>
              <a:buFont typeface="Monotype Sorts" pitchFamily="2" charset="2"/>
              <a:buNone/>
            </a:pPr>
            <a:endParaRPr lang="en-US" dirty="0"/>
          </a:p>
        </p:txBody>
      </p:sp>
    </p:spTree>
    <p:extLst>
      <p:ext uri="{BB962C8B-B14F-4D97-AF65-F5344CB8AC3E}">
        <p14:creationId xmlns:p14="http://schemas.microsoft.com/office/powerpoint/2010/main" val="2706420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4658CE15-7FCB-4FDB-889B-37205371FA66}" type="slidenum">
              <a:rPr lang="en-US"/>
              <a:pPr/>
              <a:t>29</a:t>
            </a:fld>
            <a:endParaRPr lang="en-US"/>
          </a:p>
        </p:txBody>
      </p:sp>
      <p:sp>
        <p:nvSpPr>
          <p:cNvPr id="305154" name="Rectangle 2"/>
          <p:cNvSpPr>
            <a:spLocks noGrp="1" noChangeArrowheads="1"/>
          </p:cNvSpPr>
          <p:nvPr>
            <p:ph type="title"/>
          </p:nvPr>
        </p:nvSpPr>
        <p:spPr>
          <a:xfrm>
            <a:off x="609600" y="152400"/>
            <a:ext cx="7664450" cy="685800"/>
          </a:xfrm>
        </p:spPr>
        <p:txBody>
          <a:bodyPr/>
          <a:lstStyle/>
          <a:p>
            <a:r>
              <a:rPr lang="en-US"/>
              <a:t>Graph Traversal Algorithms</a:t>
            </a:r>
          </a:p>
        </p:txBody>
      </p:sp>
      <p:sp>
        <p:nvSpPr>
          <p:cNvPr id="305155" name="Rectangle 3"/>
          <p:cNvSpPr>
            <a:spLocks noGrp="1" noChangeArrowheads="1"/>
          </p:cNvSpPr>
          <p:nvPr>
            <p:ph type="body" idx="1"/>
          </p:nvPr>
        </p:nvSpPr>
        <p:spPr/>
        <p:txBody>
          <a:bodyPr/>
          <a:lstStyle/>
          <a:p>
            <a:pPr>
              <a:buFont typeface="Monotype Sorts" pitchFamily="2" charset="2"/>
              <a:buNone/>
            </a:pPr>
            <a:r>
              <a:rPr lang="en-US" dirty="0"/>
              <a:t>Many problems require processing all graph vertices (and edges)  in systematic fashion</a:t>
            </a:r>
          </a:p>
          <a:p>
            <a:endParaRPr lang="en-US" dirty="0"/>
          </a:p>
          <a:p>
            <a:pPr>
              <a:buFont typeface="Monotype Sorts" pitchFamily="2" charset="2"/>
              <a:buNone/>
            </a:pPr>
            <a:r>
              <a:rPr lang="en-US" sz="2800" u="sng" dirty="0"/>
              <a:t>Graph traversal algorithms</a:t>
            </a:r>
            <a:r>
              <a:rPr lang="en-US" sz="2800" dirty="0"/>
              <a:t>:</a:t>
            </a:r>
          </a:p>
          <a:p>
            <a:endParaRPr lang="en-US" sz="2800" dirty="0"/>
          </a:p>
          <a:p>
            <a:pPr lvl="1"/>
            <a:r>
              <a:rPr lang="en-US" sz="2400" dirty="0"/>
              <a:t>Depth-first search (DFS): Visit children first</a:t>
            </a:r>
          </a:p>
          <a:p>
            <a:pPr lvl="1"/>
            <a:endParaRPr lang="en-US" sz="2400" dirty="0"/>
          </a:p>
          <a:p>
            <a:pPr lvl="1"/>
            <a:r>
              <a:rPr lang="en-US" sz="2400" dirty="0"/>
              <a:t>Breadth-first search (BFS): Visit siblings first</a:t>
            </a:r>
          </a:p>
        </p:txBody>
      </p:sp>
    </p:spTree>
    <p:extLst>
      <p:ext uri="{BB962C8B-B14F-4D97-AF65-F5344CB8AC3E}">
        <p14:creationId xmlns:p14="http://schemas.microsoft.com/office/powerpoint/2010/main" val="4226067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6"/>
          <p:cNvSpPr>
            <a:spLocks noGrp="1"/>
          </p:cNvSpPr>
          <p:nvPr>
            <p:ph type="sldNum" sz="quarter" idx="12"/>
          </p:nvPr>
        </p:nvSpPr>
        <p:spPr/>
        <p:txBody>
          <a:bodyPr/>
          <a:lstStyle/>
          <a:p>
            <a:fld id="{FAD56429-0A76-4521-AE7D-48E3DC4114B0}" type="slidenum">
              <a:rPr lang="en-US"/>
              <a:pPr/>
              <a:t>3</a:t>
            </a:fld>
            <a:endParaRPr lang="en-US"/>
          </a:p>
        </p:txBody>
      </p:sp>
      <p:sp>
        <p:nvSpPr>
          <p:cNvPr id="283650" name="Rectangle 2"/>
          <p:cNvSpPr>
            <a:spLocks noGrp="1" noChangeArrowheads="1"/>
          </p:cNvSpPr>
          <p:nvPr>
            <p:ph type="title"/>
          </p:nvPr>
        </p:nvSpPr>
        <p:spPr/>
        <p:txBody>
          <a:bodyPr/>
          <a:lstStyle/>
          <a:p>
            <a:r>
              <a:rPr lang="en-US" sz="4000"/>
              <a:t>Analysis of Selection Sort</a:t>
            </a:r>
            <a:endParaRPr lang="en-US"/>
          </a:p>
        </p:txBody>
      </p:sp>
      <mc:AlternateContent xmlns:mc="http://schemas.openxmlformats.org/markup-compatibility/2006" xmlns:a14="http://schemas.microsoft.com/office/drawing/2010/main">
        <mc:Choice Requires="a14">
          <p:sp>
            <p:nvSpPr>
              <p:cNvPr id="283651" name="Rectangle 3"/>
              <p:cNvSpPr>
                <a:spLocks noGrp="1" noChangeArrowheads="1"/>
              </p:cNvSpPr>
              <p:nvPr>
                <p:ph type="body" sz="half" idx="1"/>
              </p:nvPr>
            </p:nvSpPr>
            <p:spPr>
              <a:xfrm>
                <a:off x="533400" y="4343400"/>
                <a:ext cx="8305800" cy="2133600"/>
              </a:xfrm>
            </p:spPr>
            <p:txBody>
              <a:bodyPr/>
              <a:lstStyle/>
              <a:p>
                <a:pPr marL="0" indent="0">
                  <a:buFont typeface="Monotype Sorts" pitchFamily="2" charset="2"/>
                  <a:buNone/>
                </a:pPr>
                <a:r>
                  <a:rPr lang="en-US" dirty="0">
                    <a:sym typeface="Symbol" pitchFamily="18" charset="2"/>
                  </a:rPr>
                  <a:t>Time efficiency: </a:t>
                </a:r>
                <a14:m>
                  <m:oMath xmlns:m="http://schemas.openxmlformats.org/officeDocument/2006/math">
                    <m:r>
                      <a:rPr lang="en-US" b="1" i="1" smtClean="0">
                        <a:latin typeface="Cambria Math"/>
                        <a:sym typeface="Symbol" pitchFamily="18" charset="2"/>
                      </a:rPr>
                      <m:t>𝑪</m:t>
                    </m:r>
                    <m:d>
                      <m:dPr>
                        <m:ctrlPr>
                          <a:rPr lang="en-US" b="1" i="1" smtClean="0">
                            <a:latin typeface="Cambria Math" panose="02040503050406030204" pitchFamily="18" charset="0"/>
                            <a:sym typeface="Symbol" pitchFamily="18" charset="2"/>
                          </a:rPr>
                        </m:ctrlPr>
                      </m:dPr>
                      <m:e>
                        <m:r>
                          <a:rPr lang="en-US" b="1" i="1" smtClean="0">
                            <a:latin typeface="Cambria Math"/>
                            <a:sym typeface="Symbol" pitchFamily="18" charset="2"/>
                          </a:rPr>
                          <m:t>𝒏</m:t>
                        </m:r>
                      </m:e>
                    </m:d>
                    <m:r>
                      <a:rPr lang="en-US" b="1" i="1" smtClean="0">
                        <a:latin typeface="Cambria Math"/>
                        <a:sym typeface="Symbol" pitchFamily="18" charset="2"/>
                      </a:rPr>
                      <m:t>=</m:t>
                    </m:r>
                    <m:nary>
                      <m:naryPr>
                        <m:chr m:val="∑"/>
                        <m:supHide m:val="on"/>
                        <m:ctrlPr>
                          <a:rPr lang="en-US" b="1" i="1" smtClean="0">
                            <a:latin typeface="Cambria Math" panose="02040503050406030204" pitchFamily="18" charset="0"/>
                            <a:sym typeface="Symbol" pitchFamily="18" charset="2"/>
                          </a:rPr>
                        </m:ctrlPr>
                      </m:naryPr>
                      <m:sub>
                        <m:r>
                          <a:rPr lang="en-US" b="1" i="1" smtClean="0">
                            <a:latin typeface="Cambria Math"/>
                            <a:sym typeface="Symbol" pitchFamily="18" charset="2"/>
                          </a:rPr>
                          <m:t>𝒊</m:t>
                        </m:r>
                        <m:r>
                          <a:rPr lang="en-US" b="1" i="1" smtClean="0">
                            <a:latin typeface="Cambria Math"/>
                            <a:sym typeface="Symbol" pitchFamily="18" charset="2"/>
                          </a:rPr>
                          <m:t>= </m:t>
                        </m:r>
                      </m:sub>
                      <m:sup/>
                      <m:e/>
                    </m:nary>
                    <m:nary>
                      <m:naryPr>
                        <m:chr m:val="∑"/>
                        <m:supHide m:val="on"/>
                        <m:ctrlPr>
                          <a:rPr lang="en-US" b="1" i="1" smtClean="0">
                            <a:latin typeface="Cambria Math" panose="02040503050406030204" pitchFamily="18" charset="0"/>
                            <a:sym typeface="Symbol" pitchFamily="18" charset="2"/>
                          </a:rPr>
                        </m:ctrlPr>
                      </m:naryPr>
                      <m:sub>
                        <m:r>
                          <a:rPr lang="en-US" b="1" i="1" smtClean="0">
                            <a:latin typeface="Cambria Math"/>
                            <a:sym typeface="Symbol" pitchFamily="18" charset="2"/>
                          </a:rPr>
                          <m:t>𝒋</m:t>
                        </m:r>
                        <m:r>
                          <a:rPr lang="en-US" b="1" i="1" smtClean="0">
                            <a:latin typeface="Cambria Math"/>
                            <a:sym typeface="Symbol" pitchFamily="18" charset="2"/>
                          </a:rPr>
                          <m:t>=</m:t>
                        </m:r>
                      </m:sub>
                      <m:sup/>
                      <m:e>
                        <m:r>
                          <a:rPr lang="en-US" b="1" i="1" smtClean="0">
                            <a:latin typeface="Cambria Math"/>
                            <a:sym typeface="Symbol" pitchFamily="18" charset="2"/>
                          </a:rPr>
                          <m:t>𝟏</m:t>
                        </m:r>
                      </m:e>
                    </m:nary>
                  </m:oMath>
                </a14:m>
                <a:endParaRPr lang="en-US" dirty="0">
                  <a:sym typeface="Symbol" pitchFamily="18" charset="2"/>
                </a:endParaRPr>
              </a:p>
              <a:p>
                <a:pPr marL="0" indent="0">
                  <a:buFont typeface="Monotype Sorts" pitchFamily="2" charset="2"/>
                  <a:buNone/>
                </a:pPr>
                <a:endParaRPr lang="en-US" dirty="0">
                  <a:sym typeface="Symbol" pitchFamily="18" charset="2"/>
                </a:endParaRPr>
              </a:p>
              <a:p>
                <a:pPr marL="0" indent="0">
                  <a:buFont typeface="Monotype Sorts" pitchFamily="2" charset="2"/>
                  <a:buNone/>
                </a:pPr>
                <a:r>
                  <a:rPr lang="en-US" dirty="0">
                    <a:sym typeface="Symbol" pitchFamily="18" charset="2"/>
                  </a:rPr>
                  <a:t>Space efficiency: ?</a:t>
                </a:r>
              </a:p>
              <a:p>
                <a:pPr marL="0" indent="0">
                  <a:buFont typeface="Monotype Sorts" pitchFamily="2" charset="2"/>
                  <a:buNone/>
                </a:pPr>
                <a:endParaRPr lang="en-US" dirty="0">
                  <a:sym typeface="Symbol" pitchFamily="18" charset="2"/>
                </a:endParaRPr>
              </a:p>
              <a:p>
                <a:pPr marL="0" indent="0">
                  <a:buFont typeface="Monotype Sorts" pitchFamily="2" charset="2"/>
                  <a:buNone/>
                </a:pPr>
                <a:r>
                  <a:rPr lang="en-US" dirty="0">
                    <a:sym typeface="Symbol" pitchFamily="18" charset="2"/>
                  </a:rPr>
                  <a:t>Stability:</a:t>
                </a:r>
                <a:endParaRPr lang="en-US" i="1" dirty="0">
                  <a:sym typeface="Symbol" pitchFamily="18" charset="2"/>
                </a:endParaRPr>
              </a:p>
            </p:txBody>
          </p:sp>
        </mc:Choice>
        <mc:Fallback xmlns="">
          <p:sp>
            <p:nvSpPr>
              <p:cNvPr id="283651" name="Rectangle 3"/>
              <p:cNvSpPr>
                <a:spLocks noGrp="1" noRot="1" noChangeAspect="1" noMove="1" noResize="1" noEditPoints="1" noAdjustHandles="1" noChangeArrowheads="1" noChangeShapeType="1" noTextEdit="1"/>
              </p:cNvSpPr>
              <p:nvPr>
                <p:ph type="body" sz="half" idx="1"/>
              </p:nvPr>
            </p:nvSpPr>
            <p:spPr>
              <a:xfrm>
                <a:off x="533400" y="4343400"/>
                <a:ext cx="8305800" cy="2133600"/>
              </a:xfrm>
              <a:blipFill rotWithShape="1">
                <a:blip r:embed="rId3"/>
                <a:stretch>
                  <a:fillRect l="-1248" t="-28286" b="-14000"/>
                </a:stretch>
              </a:blipFill>
            </p:spPr>
            <p:txBody>
              <a:bodyPr/>
              <a:lstStyle/>
              <a:p>
                <a:r>
                  <a:rPr lang="en-US">
                    <a:noFill/>
                  </a:rPr>
                  <a:t> </a:t>
                </a:r>
              </a:p>
            </p:txBody>
          </p:sp>
        </mc:Fallback>
      </mc:AlternateContent>
      <p:pic>
        <p:nvPicPr>
          <p:cNvPr id="283652" name="Picture 4" descr="3_1a"/>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685800" y="1143000"/>
            <a:ext cx="6477000" cy="32416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4658CE15-7FCB-4FDB-889B-37205371FA66}" type="slidenum">
              <a:rPr lang="en-US"/>
              <a:pPr/>
              <a:t>30</a:t>
            </a:fld>
            <a:endParaRPr lang="en-US"/>
          </a:p>
        </p:txBody>
      </p:sp>
      <p:sp>
        <p:nvSpPr>
          <p:cNvPr id="305154" name="Rectangle 2"/>
          <p:cNvSpPr>
            <a:spLocks noGrp="1" noChangeArrowheads="1"/>
          </p:cNvSpPr>
          <p:nvPr>
            <p:ph type="title"/>
          </p:nvPr>
        </p:nvSpPr>
        <p:spPr>
          <a:xfrm>
            <a:off x="609600" y="152400"/>
            <a:ext cx="7664450" cy="685800"/>
          </a:xfrm>
        </p:spPr>
        <p:txBody>
          <a:bodyPr/>
          <a:lstStyle/>
          <a:p>
            <a:r>
              <a:rPr lang="en-US" dirty="0"/>
              <a:t>GRAPHS – Definition Expanded</a:t>
            </a:r>
          </a:p>
        </p:txBody>
      </p:sp>
      <p:sp>
        <p:nvSpPr>
          <p:cNvPr id="305155" name="Rectangle 3"/>
          <p:cNvSpPr>
            <a:spLocks noGrp="1" noChangeArrowheads="1"/>
          </p:cNvSpPr>
          <p:nvPr>
            <p:ph type="body" idx="1"/>
          </p:nvPr>
        </p:nvSpPr>
        <p:spPr>
          <a:xfrm>
            <a:off x="609600" y="1143000"/>
            <a:ext cx="8305800" cy="4905375"/>
          </a:xfrm>
        </p:spPr>
        <p:txBody>
          <a:bodyPr/>
          <a:lstStyle/>
          <a:p>
            <a:pPr>
              <a:buFont typeface="Monotype Sorts" pitchFamily="2" charset="2"/>
              <a:buNone/>
            </a:pPr>
            <a:r>
              <a:rPr lang="en-US" dirty="0"/>
              <a:t>Graph consists of two sets:</a:t>
            </a:r>
          </a:p>
          <a:p>
            <a:pPr>
              <a:buFont typeface="Monotype Sorts" pitchFamily="2" charset="2"/>
              <a:buNone/>
            </a:pPr>
            <a:r>
              <a:rPr lang="en-US" dirty="0"/>
              <a:t>	- Set of vertices (aka nodes)</a:t>
            </a:r>
          </a:p>
          <a:p>
            <a:pPr>
              <a:buFont typeface="Monotype Sorts" pitchFamily="2" charset="2"/>
              <a:buNone/>
            </a:pPr>
            <a:r>
              <a:rPr lang="en-US" dirty="0"/>
              <a:t>	- Set of edges that connect vertices</a:t>
            </a:r>
            <a:endParaRPr lang="en-US" sz="1800" dirty="0"/>
          </a:p>
          <a:p>
            <a:pPr>
              <a:buFont typeface="Monotype Sorts" pitchFamily="2" charset="2"/>
              <a:buNone/>
            </a:pPr>
            <a:r>
              <a:rPr lang="en-US" dirty="0"/>
              <a:t>		- Edges may have weights</a:t>
            </a:r>
          </a:p>
          <a:p>
            <a:pPr>
              <a:buFont typeface="Monotype Sorts" pitchFamily="2" charset="2"/>
              <a:buNone/>
            </a:pPr>
            <a:r>
              <a:rPr lang="en-US" dirty="0"/>
              <a:t>		- Edges may have directions:</a:t>
            </a:r>
          </a:p>
          <a:p>
            <a:pPr>
              <a:buFont typeface="Monotype Sorts" pitchFamily="2" charset="2"/>
              <a:buNone/>
            </a:pPr>
            <a:r>
              <a:rPr lang="en-US" dirty="0"/>
              <a:t>			- Undirected graph: edges have no directions</a:t>
            </a:r>
          </a:p>
          <a:p>
            <a:pPr>
              <a:buFont typeface="Monotype Sorts" pitchFamily="2" charset="2"/>
              <a:buNone/>
            </a:pPr>
            <a:r>
              <a:rPr lang="en-US" dirty="0"/>
              <a:t>			- Directed graph: edges have direction</a:t>
            </a:r>
          </a:p>
          <a:p>
            <a:pPr>
              <a:buFont typeface="Monotype Sorts" pitchFamily="2" charset="2"/>
              <a:buNone/>
            </a:pPr>
            <a:r>
              <a:rPr lang="en-US" dirty="0"/>
              <a:t>				- AKA Digraph</a:t>
            </a:r>
          </a:p>
          <a:p>
            <a:pPr>
              <a:buFont typeface="Monotype Sorts" pitchFamily="2" charset="2"/>
              <a:buNone/>
            </a:pPr>
            <a:endParaRPr lang="en-US" sz="1600" dirty="0"/>
          </a:p>
        </p:txBody>
      </p:sp>
    </p:spTree>
    <p:extLst>
      <p:ext uri="{BB962C8B-B14F-4D97-AF65-F5344CB8AC3E}">
        <p14:creationId xmlns:p14="http://schemas.microsoft.com/office/powerpoint/2010/main" val="3087837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4658CE15-7FCB-4FDB-889B-37205371FA66}" type="slidenum">
              <a:rPr lang="en-US"/>
              <a:pPr/>
              <a:t>31</a:t>
            </a:fld>
            <a:endParaRPr lang="en-US"/>
          </a:p>
        </p:txBody>
      </p:sp>
      <p:sp>
        <p:nvSpPr>
          <p:cNvPr id="305154" name="Rectangle 2"/>
          <p:cNvSpPr>
            <a:spLocks noGrp="1" noChangeArrowheads="1"/>
          </p:cNvSpPr>
          <p:nvPr>
            <p:ph type="title"/>
          </p:nvPr>
        </p:nvSpPr>
        <p:spPr>
          <a:xfrm>
            <a:off x="609600" y="152400"/>
            <a:ext cx="7664450" cy="685800"/>
          </a:xfrm>
        </p:spPr>
        <p:txBody>
          <a:bodyPr/>
          <a:lstStyle/>
          <a:p>
            <a:r>
              <a:rPr lang="en-US" dirty="0"/>
              <a:t>GRAPH TERMS </a:t>
            </a:r>
            <a:r>
              <a:rPr lang="en-US" sz="2800" dirty="0"/>
              <a:t>(Chap 1)</a:t>
            </a:r>
            <a:endParaRPr lang="en-US" dirty="0"/>
          </a:p>
        </p:txBody>
      </p:sp>
      <p:sp>
        <p:nvSpPr>
          <p:cNvPr id="305155" name="Rectangle 3"/>
          <p:cNvSpPr>
            <a:spLocks noGrp="1" noChangeArrowheads="1"/>
          </p:cNvSpPr>
          <p:nvPr>
            <p:ph type="body" idx="1"/>
          </p:nvPr>
        </p:nvSpPr>
        <p:spPr>
          <a:xfrm>
            <a:off x="609600" y="1295400"/>
            <a:ext cx="8534400" cy="4905375"/>
          </a:xfrm>
        </p:spPr>
        <p:txBody>
          <a:bodyPr/>
          <a:lstStyle/>
          <a:p>
            <a:pPr>
              <a:buFont typeface="Monotype Sorts" pitchFamily="2" charset="2"/>
              <a:buNone/>
            </a:pPr>
            <a:r>
              <a:rPr lang="en-US" dirty="0"/>
              <a:t>Degree of a node: Number of edges from it (in </a:t>
            </a:r>
            <a:r>
              <a:rPr lang="en-US" dirty="0" err="1"/>
              <a:t>deg</a:t>
            </a:r>
            <a:r>
              <a:rPr lang="en-US" dirty="0"/>
              <a:t> and out </a:t>
            </a:r>
            <a:r>
              <a:rPr lang="en-US" dirty="0" err="1"/>
              <a:t>deg</a:t>
            </a:r>
            <a:r>
              <a:rPr lang="en-US" dirty="0"/>
              <a:t>)</a:t>
            </a:r>
          </a:p>
          <a:p>
            <a:pPr>
              <a:buFont typeface="Monotype Sorts" pitchFamily="2" charset="2"/>
              <a:buNone/>
            </a:pPr>
            <a:r>
              <a:rPr lang="en-US" dirty="0"/>
              <a:t>Path: Sequence of vertices that are connected by edges</a:t>
            </a:r>
          </a:p>
          <a:p>
            <a:pPr lvl="0">
              <a:buNone/>
            </a:pPr>
            <a:r>
              <a:rPr lang="en-US" dirty="0"/>
              <a:t>Cycle: Path that starts and ends at same node</a:t>
            </a:r>
          </a:p>
          <a:p>
            <a:pPr>
              <a:buFont typeface="Monotype Sorts" pitchFamily="2" charset="2"/>
              <a:buNone/>
            </a:pPr>
            <a:r>
              <a:rPr lang="en-US" dirty="0"/>
              <a:t>Connected graph: </a:t>
            </a:r>
          </a:p>
          <a:p>
            <a:pPr>
              <a:buFont typeface="Monotype Sorts" pitchFamily="2" charset="2"/>
              <a:buNone/>
            </a:pPr>
            <a:r>
              <a:rPr lang="en-US" dirty="0"/>
              <a:t>	- every pair of vertices has a </a:t>
            </a:r>
            <a:r>
              <a:rPr lang="en-US" i="1" dirty="0"/>
              <a:t>path</a:t>
            </a:r>
            <a:r>
              <a:rPr lang="en-US" dirty="0"/>
              <a:t> between them</a:t>
            </a:r>
          </a:p>
          <a:p>
            <a:pPr>
              <a:buFont typeface="Monotype Sorts" pitchFamily="2" charset="2"/>
              <a:buNone/>
            </a:pPr>
            <a:r>
              <a:rPr lang="en-US" dirty="0"/>
              <a:t>Complete graph:</a:t>
            </a:r>
          </a:p>
          <a:p>
            <a:pPr>
              <a:buFont typeface="Monotype Sorts" pitchFamily="2" charset="2"/>
              <a:buNone/>
            </a:pPr>
            <a:r>
              <a:rPr lang="en-US" dirty="0"/>
              <a:t>	- every pair of vertices has an </a:t>
            </a:r>
            <a:r>
              <a:rPr lang="en-US" i="1" dirty="0"/>
              <a:t>edge</a:t>
            </a:r>
            <a:r>
              <a:rPr lang="en-US" dirty="0"/>
              <a:t>  between them</a:t>
            </a:r>
            <a:endParaRPr lang="en-US" sz="1800" dirty="0"/>
          </a:p>
          <a:p>
            <a:pPr>
              <a:buNone/>
            </a:pPr>
            <a:r>
              <a:rPr lang="en-US" dirty="0"/>
              <a:t>Tree: connected acyclic graph</a:t>
            </a:r>
          </a:p>
          <a:p>
            <a:pPr>
              <a:buNone/>
            </a:pPr>
            <a:r>
              <a:rPr lang="en-US" dirty="0"/>
              <a:t>	- Tree with n nodes has n-1 edges</a:t>
            </a:r>
          </a:p>
          <a:p>
            <a:pPr>
              <a:buNone/>
            </a:pPr>
            <a:r>
              <a:rPr lang="en-US" dirty="0"/>
              <a:t>     - Root need not be specified</a:t>
            </a:r>
          </a:p>
          <a:p>
            <a:pPr>
              <a:buNone/>
            </a:pPr>
            <a:r>
              <a:rPr lang="en-US" sz="2000" dirty="0"/>
              <a:t>	-  Regular terms: Parent, child, ancestors, </a:t>
            </a:r>
            <a:r>
              <a:rPr lang="en-US" sz="2000" dirty="0" err="1"/>
              <a:t>descendents</a:t>
            </a:r>
            <a:r>
              <a:rPr lang="en-US" sz="2000" dirty="0"/>
              <a:t>, siblings, …</a:t>
            </a:r>
          </a:p>
          <a:p>
            <a:pPr>
              <a:buNone/>
            </a:pPr>
            <a:r>
              <a:rPr lang="en-US" dirty="0"/>
              <a:t>Forest: set of trees (</a:t>
            </a:r>
            <a:r>
              <a:rPr lang="en-US" dirty="0" err="1"/>
              <a:t>ie</a:t>
            </a:r>
            <a:r>
              <a:rPr lang="en-US" dirty="0"/>
              <a:t> not-necessarily-connected acyclic graph)</a:t>
            </a:r>
          </a:p>
        </p:txBody>
      </p:sp>
    </p:spTree>
    <p:extLst>
      <p:ext uri="{BB962C8B-B14F-4D97-AF65-F5344CB8AC3E}">
        <p14:creationId xmlns:p14="http://schemas.microsoft.com/office/powerpoint/2010/main" val="18479790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4658CE15-7FCB-4FDB-889B-37205371FA66}" type="slidenum">
              <a:rPr lang="en-US"/>
              <a:pPr/>
              <a:t>32</a:t>
            </a:fld>
            <a:endParaRPr lang="en-US"/>
          </a:p>
        </p:txBody>
      </p:sp>
      <p:sp>
        <p:nvSpPr>
          <p:cNvPr id="305154" name="Rectangle 2"/>
          <p:cNvSpPr>
            <a:spLocks noGrp="1" noChangeArrowheads="1"/>
          </p:cNvSpPr>
          <p:nvPr>
            <p:ph type="title"/>
          </p:nvPr>
        </p:nvSpPr>
        <p:spPr>
          <a:xfrm>
            <a:off x="609600" y="152400"/>
            <a:ext cx="7664450" cy="685800"/>
          </a:xfrm>
        </p:spPr>
        <p:txBody>
          <a:bodyPr/>
          <a:lstStyle/>
          <a:p>
            <a:r>
              <a:rPr lang="en-US" dirty="0"/>
              <a:t>Graph Implementation</a:t>
            </a:r>
          </a:p>
        </p:txBody>
      </p:sp>
      <p:sp>
        <p:nvSpPr>
          <p:cNvPr id="305155" name="Rectangle 3"/>
          <p:cNvSpPr>
            <a:spLocks noGrp="1" noChangeArrowheads="1"/>
          </p:cNvSpPr>
          <p:nvPr>
            <p:ph type="body" idx="1"/>
          </p:nvPr>
        </p:nvSpPr>
        <p:spPr/>
        <p:txBody>
          <a:bodyPr/>
          <a:lstStyle/>
          <a:p>
            <a:pPr>
              <a:buFont typeface="Monotype Sorts" pitchFamily="2" charset="2"/>
              <a:buNone/>
            </a:pPr>
            <a:endParaRPr lang="en-US" dirty="0"/>
          </a:p>
          <a:p>
            <a:pPr>
              <a:buFont typeface="Monotype Sorts" pitchFamily="2" charset="2"/>
              <a:buNone/>
            </a:pPr>
            <a:r>
              <a:rPr lang="en-US" dirty="0"/>
              <a:t>Adjacency matrix:</a:t>
            </a:r>
          </a:p>
          <a:p>
            <a:pPr>
              <a:buFont typeface="Monotype Sorts" pitchFamily="2" charset="2"/>
              <a:buNone/>
            </a:pPr>
            <a:r>
              <a:rPr lang="en-US" dirty="0"/>
              <a:t>	- Row and column for each vertex</a:t>
            </a:r>
          </a:p>
          <a:p>
            <a:pPr>
              <a:buFont typeface="Monotype Sorts" pitchFamily="2" charset="2"/>
              <a:buNone/>
            </a:pPr>
            <a:r>
              <a:rPr lang="en-US" dirty="0"/>
              <a:t>	- 1 for edge or 0 for no edge</a:t>
            </a:r>
          </a:p>
          <a:p>
            <a:pPr>
              <a:buFont typeface="Monotype Sorts" pitchFamily="2" charset="2"/>
              <a:buNone/>
            </a:pPr>
            <a:r>
              <a:rPr lang="en-US" dirty="0"/>
              <a:t>	- Undirected graph: What is true of the matrix?</a:t>
            </a:r>
          </a:p>
          <a:p>
            <a:pPr>
              <a:buFont typeface="Monotype Sorts" pitchFamily="2" charset="2"/>
              <a:buNone/>
            </a:pPr>
            <a:endParaRPr lang="en-US" dirty="0"/>
          </a:p>
          <a:p>
            <a:pPr>
              <a:buFont typeface="Monotype Sorts" pitchFamily="2" charset="2"/>
              <a:buNone/>
            </a:pPr>
            <a:r>
              <a:rPr lang="en-US" dirty="0"/>
              <a:t>Adjacency lists</a:t>
            </a:r>
          </a:p>
          <a:p>
            <a:pPr>
              <a:buFont typeface="Monotype Sorts" pitchFamily="2" charset="2"/>
              <a:buNone/>
            </a:pPr>
            <a:r>
              <a:rPr lang="en-US" dirty="0"/>
              <a:t>	- Each node has a list of adjacent nodes</a:t>
            </a:r>
          </a:p>
          <a:p>
            <a:pPr>
              <a:buFont typeface="Monotype Sorts" pitchFamily="2" charset="2"/>
              <a:buNone/>
            </a:pPr>
            <a:r>
              <a:rPr lang="en-US" dirty="0"/>
              <a:t>Each has pros and cons.  Performance:</a:t>
            </a:r>
          </a:p>
          <a:p>
            <a:pPr>
              <a:buFont typeface="Monotype Sorts" pitchFamily="2" charset="2"/>
              <a:buNone/>
            </a:pPr>
            <a:r>
              <a:rPr lang="en-US" dirty="0"/>
              <a:t>	- Check if two nodes are adjacent: …</a:t>
            </a:r>
          </a:p>
          <a:p>
            <a:pPr>
              <a:buFont typeface="Monotype Sorts" pitchFamily="2" charset="2"/>
              <a:buNone/>
            </a:pPr>
            <a:r>
              <a:rPr lang="en-US" dirty="0"/>
              <a:t>	</a:t>
            </a:r>
            <a:r>
              <a:rPr lang="en-US"/>
              <a:t>- List </a:t>
            </a:r>
            <a:r>
              <a:rPr lang="en-US" dirty="0"/>
              <a:t>all adjacent nodes: …</a:t>
            </a:r>
          </a:p>
        </p:txBody>
      </p:sp>
    </p:spTree>
    <p:extLst>
      <p:ext uri="{BB962C8B-B14F-4D97-AF65-F5344CB8AC3E}">
        <p14:creationId xmlns:p14="http://schemas.microsoft.com/office/powerpoint/2010/main" val="3599290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779C5A97-1DDE-4A22-9507-BFDE1F9F54EB}" type="slidenum">
              <a:rPr lang="en-US"/>
              <a:pPr/>
              <a:t>33</a:t>
            </a:fld>
            <a:endParaRPr lang="en-US"/>
          </a:p>
        </p:txBody>
      </p:sp>
      <p:sp>
        <p:nvSpPr>
          <p:cNvPr id="307202" name="Rectangle 2"/>
          <p:cNvSpPr>
            <a:spLocks noGrp="1" noChangeArrowheads="1"/>
          </p:cNvSpPr>
          <p:nvPr>
            <p:ph type="title"/>
          </p:nvPr>
        </p:nvSpPr>
        <p:spPr/>
        <p:txBody>
          <a:bodyPr/>
          <a:lstStyle/>
          <a:p>
            <a:r>
              <a:rPr lang="en-US"/>
              <a:t>Depth-First Search (DFS) </a:t>
            </a:r>
          </a:p>
        </p:txBody>
      </p:sp>
      <p:sp>
        <p:nvSpPr>
          <p:cNvPr id="307203" name="Rectangle 3"/>
          <p:cNvSpPr>
            <a:spLocks noGrp="1" noChangeArrowheads="1"/>
          </p:cNvSpPr>
          <p:nvPr>
            <p:ph type="body" idx="1"/>
          </p:nvPr>
        </p:nvSpPr>
        <p:spPr>
          <a:xfrm>
            <a:off x="609600" y="1066800"/>
            <a:ext cx="8534400" cy="5638800"/>
          </a:xfrm>
        </p:spPr>
        <p:txBody>
          <a:bodyPr/>
          <a:lstStyle/>
          <a:p>
            <a:pPr marL="0" indent="0"/>
            <a:r>
              <a:rPr lang="en-US" dirty="0"/>
              <a:t> Visits graph’s vertices by always moving away from last</a:t>
            </a:r>
            <a:br>
              <a:rPr lang="en-US" dirty="0"/>
            </a:br>
            <a:r>
              <a:rPr lang="en-US" dirty="0"/>
              <a:t>    visited vertex to unvisited one</a:t>
            </a:r>
          </a:p>
          <a:p>
            <a:pPr marL="400050" lvl="1" indent="0"/>
            <a:r>
              <a:rPr lang="en-US" dirty="0"/>
              <a:t> Backtracks if no adjacent unvisited vertex is available.</a:t>
            </a:r>
          </a:p>
          <a:p>
            <a:pPr marL="0" indent="0"/>
            <a:r>
              <a:rPr lang="en-US" dirty="0"/>
              <a:t>  Implements backtracking using a stack</a:t>
            </a:r>
          </a:p>
          <a:p>
            <a:pPr marL="623888" lvl="1" indent="-276225"/>
            <a:r>
              <a:rPr lang="en-US" sz="2400" dirty="0"/>
              <a:t>a vertex is pushed when it’s reached for the first time</a:t>
            </a:r>
          </a:p>
          <a:p>
            <a:pPr marL="623888" lvl="1" indent="-276225"/>
            <a:r>
              <a:rPr lang="en-US" sz="2400" dirty="0"/>
              <a:t>a vertex is popped when it becomes a dead end, i.e., when there are no adjacent unvisited vertices</a:t>
            </a:r>
          </a:p>
          <a:p>
            <a:pPr marL="0" indent="0"/>
            <a:r>
              <a:rPr lang="en-US" dirty="0"/>
              <a:t>  Marks edges in tree-like fashion (mark edges as tree edges and back edges [goes back to already discovered </a:t>
            </a:r>
            <a:r>
              <a:rPr lang="en-US" i="1" dirty="0"/>
              <a:t>ancestor</a:t>
            </a:r>
            <a:r>
              <a:rPr lang="en-US" dirty="0"/>
              <a:t> vertex].</a:t>
            </a:r>
          </a:p>
          <a:p>
            <a:pPr marL="400050" lvl="1" indent="0"/>
            <a:r>
              <a:rPr lang="en-US" sz="2400" dirty="0"/>
              <a:t> In a DFS of an undirected graph, each edge becomes either a tree edge or a back edge (back to ancestor in tree)</a:t>
            </a:r>
          </a:p>
          <a:p>
            <a:pPr marL="400050" lvl="1" indent="0"/>
            <a:endParaRPr lang="en-US" sz="1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6"/>
          <p:cNvSpPr>
            <a:spLocks noGrp="1"/>
          </p:cNvSpPr>
          <p:nvPr>
            <p:ph type="sldNum" sz="quarter" idx="12"/>
          </p:nvPr>
        </p:nvSpPr>
        <p:spPr/>
        <p:txBody>
          <a:bodyPr/>
          <a:lstStyle/>
          <a:p>
            <a:fld id="{9449B0E5-2D18-4283-8819-5B1FFA2A2085}" type="slidenum">
              <a:rPr lang="en-US"/>
              <a:pPr/>
              <a:t>34</a:t>
            </a:fld>
            <a:endParaRPr lang="en-US"/>
          </a:p>
        </p:txBody>
      </p:sp>
      <p:sp>
        <p:nvSpPr>
          <p:cNvPr id="309250" name="Rectangle 2"/>
          <p:cNvSpPr>
            <a:spLocks noGrp="1" noChangeArrowheads="1"/>
          </p:cNvSpPr>
          <p:nvPr>
            <p:ph type="title"/>
          </p:nvPr>
        </p:nvSpPr>
        <p:spPr>
          <a:xfrm>
            <a:off x="609600" y="152400"/>
            <a:ext cx="7664450" cy="685800"/>
          </a:xfrm>
        </p:spPr>
        <p:txBody>
          <a:bodyPr/>
          <a:lstStyle/>
          <a:p>
            <a:r>
              <a:rPr lang="en-US"/>
              <a:t>Pseudocode of DFS</a:t>
            </a:r>
          </a:p>
        </p:txBody>
      </p:sp>
      <p:sp>
        <p:nvSpPr>
          <p:cNvPr id="309251" name="Rectangle 3"/>
          <p:cNvSpPr>
            <a:spLocks noGrp="1" noChangeArrowheads="1"/>
          </p:cNvSpPr>
          <p:nvPr>
            <p:ph type="body" sz="half" idx="1"/>
          </p:nvPr>
        </p:nvSpPr>
        <p:spPr>
          <a:xfrm>
            <a:off x="609600" y="1066800"/>
            <a:ext cx="8534400" cy="5057775"/>
          </a:xfrm>
        </p:spPr>
        <p:txBody>
          <a:bodyPr/>
          <a:lstStyle/>
          <a:p>
            <a:pPr>
              <a:buFont typeface="Monotype Sorts" pitchFamily="2" charset="2"/>
              <a:buNone/>
            </a:pPr>
            <a:endParaRPr lang="en-US" sz="2000"/>
          </a:p>
          <a:p>
            <a:pPr>
              <a:buFont typeface="Monotype Sorts" pitchFamily="2" charset="2"/>
              <a:buNone/>
            </a:pPr>
            <a:endParaRPr lang="en-US" sz="2000"/>
          </a:p>
          <a:p>
            <a:pPr>
              <a:buFont typeface="Monotype Sorts" pitchFamily="2" charset="2"/>
              <a:buNone/>
            </a:pPr>
            <a:endParaRPr lang="en-US" sz="2000"/>
          </a:p>
          <a:p>
            <a:pPr>
              <a:buFont typeface="Monotype Sorts" pitchFamily="2" charset="2"/>
              <a:buNone/>
            </a:pPr>
            <a:endParaRPr lang="en-US" sz="2000"/>
          </a:p>
          <a:p>
            <a:pPr lvl="1">
              <a:buFontTx/>
              <a:buNone/>
            </a:pPr>
            <a:endParaRPr lang="en-US" sz="1800">
              <a:ea typeface="Arial Unicode MS" pitchFamily="34" charset="-128"/>
              <a:cs typeface="Arial Unicode MS" pitchFamily="34" charset="-128"/>
            </a:endParaRPr>
          </a:p>
          <a:p>
            <a:pPr lvl="1">
              <a:buFontTx/>
              <a:buNone/>
            </a:pPr>
            <a:endParaRPr lang="en-US" sz="1800">
              <a:ea typeface="Arial Unicode MS" pitchFamily="34" charset="-128"/>
              <a:cs typeface="Arial Unicode MS" pitchFamily="34" charset="-128"/>
            </a:endParaRPr>
          </a:p>
        </p:txBody>
      </p:sp>
      <p:pic>
        <p:nvPicPr>
          <p:cNvPr id="309252" name="Picture 4" descr="5_2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85800" y="1143000"/>
            <a:ext cx="7010400" cy="5376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848600" y="1905000"/>
            <a:ext cx="1143000" cy="461665"/>
          </a:xfrm>
          <a:prstGeom prst="rect">
            <a:avLst/>
          </a:prstGeom>
          <a:noFill/>
        </p:spPr>
        <p:txBody>
          <a:bodyPr wrap="square" rtlCol="0">
            <a:spAutoFit/>
          </a:bodyPr>
          <a:lstStyle/>
          <a:p>
            <a:r>
              <a:rPr lang="en-US" dirty="0"/>
              <a:t>Stack?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37" name="Slide Number Placeholder 5"/>
          <p:cNvSpPr>
            <a:spLocks noGrp="1"/>
          </p:cNvSpPr>
          <p:nvPr>
            <p:ph type="sldNum" sz="quarter" idx="12"/>
          </p:nvPr>
        </p:nvSpPr>
        <p:spPr/>
        <p:txBody>
          <a:bodyPr/>
          <a:lstStyle/>
          <a:p>
            <a:fld id="{7747DD09-921B-4403-85E2-E34D6B283E5D}" type="slidenum">
              <a:rPr lang="en-US"/>
              <a:pPr/>
              <a:t>35</a:t>
            </a:fld>
            <a:endParaRPr lang="en-US"/>
          </a:p>
        </p:txBody>
      </p:sp>
      <p:sp>
        <p:nvSpPr>
          <p:cNvPr id="311298" name="Rectangle 2"/>
          <p:cNvSpPr>
            <a:spLocks noGrp="1" noChangeArrowheads="1"/>
          </p:cNvSpPr>
          <p:nvPr>
            <p:ph type="title"/>
          </p:nvPr>
        </p:nvSpPr>
        <p:spPr>
          <a:xfrm>
            <a:off x="533400" y="228600"/>
            <a:ext cx="8610600" cy="457200"/>
          </a:xfrm>
        </p:spPr>
        <p:txBody>
          <a:bodyPr/>
          <a:lstStyle/>
          <a:p>
            <a:r>
              <a:rPr lang="en-US" sz="3200"/>
              <a:t>Example: DFS traversal of undirected graph</a:t>
            </a:r>
          </a:p>
        </p:txBody>
      </p:sp>
      <p:grpSp>
        <p:nvGrpSpPr>
          <p:cNvPr id="311299" name="Group 3"/>
          <p:cNvGrpSpPr>
            <a:grpSpLocks/>
          </p:cNvGrpSpPr>
          <p:nvPr/>
        </p:nvGrpSpPr>
        <p:grpSpPr bwMode="auto">
          <a:xfrm>
            <a:off x="685800" y="1143000"/>
            <a:ext cx="4800600" cy="1774825"/>
            <a:chOff x="1200" y="1152"/>
            <a:chExt cx="3408" cy="1392"/>
          </a:xfrm>
        </p:grpSpPr>
        <p:sp>
          <p:nvSpPr>
            <p:cNvPr id="311300" name="Oval 4"/>
            <p:cNvSpPr>
              <a:spLocks noChangeArrowheads="1"/>
            </p:cNvSpPr>
            <p:nvPr/>
          </p:nvSpPr>
          <p:spPr bwMode="auto">
            <a:xfrm>
              <a:off x="1200"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a</a:t>
              </a:r>
            </a:p>
          </p:txBody>
        </p:sp>
        <p:sp>
          <p:nvSpPr>
            <p:cNvPr id="311301" name="Oval 5"/>
            <p:cNvSpPr>
              <a:spLocks noChangeArrowheads="1"/>
            </p:cNvSpPr>
            <p:nvPr/>
          </p:nvSpPr>
          <p:spPr bwMode="auto">
            <a:xfrm>
              <a:off x="2208"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b</a:t>
              </a:r>
            </a:p>
          </p:txBody>
        </p:sp>
        <p:sp>
          <p:nvSpPr>
            <p:cNvPr id="311302" name="Oval 6"/>
            <p:cNvSpPr>
              <a:spLocks noChangeArrowheads="1"/>
            </p:cNvSpPr>
            <p:nvPr/>
          </p:nvSpPr>
          <p:spPr bwMode="auto">
            <a:xfrm>
              <a:off x="1200"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e</a:t>
              </a:r>
            </a:p>
          </p:txBody>
        </p:sp>
        <p:sp>
          <p:nvSpPr>
            <p:cNvPr id="311303" name="Oval 7"/>
            <p:cNvSpPr>
              <a:spLocks noChangeArrowheads="1"/>
            </p:cNvSpPr>
            <p:nvPr/>
          </p:nvSpPr>
          <p:spPr bwMode="auto">
            <a:xfrm>
              <a:off x="2208"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f</a:t>
              </a:r>
            </a:p>
          </p:txBody>
        </p:sp>
        <p:sp>
          <p:nvSpPr>
            <p:cNvPr id="311304" name="Line 8"/>
            <p:cNvSpPr>
              <a:spLocks noChangeShapeType="1"/>
            </p:cNvSpPr>
            <p:nvPr/>
          </p:nvSpPr>
          <p:spPr bwMode="auto">
            <a:xfrm>
              <a:off x="1536" y="1392"/>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5" name="Line 9"/>
            <p:cNvSpPr>
              <a:spLocks noChangeShapeType="1"/>
            </p:cNvSpPr>
            <p:nvPr/>
          </p:nvSpPr>
          <p:spPr bwMode="auto">
            <a:xfrm>
              <a:off x="1344"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6" name="Line 10"/>
            <p:cNvSpPr>
              <a:spLocks noChangeShapeType="1"/>
            </p:cNvSpPr>
            <p:nvPr/>
          </p:nvSpPr>
          <p:spPr bwMode="auto">
            <a:xfrm>
              <a:off x="1536"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7" name="Line 11"/>
            <p:cNvSpPr>
              <a:spLocks noChangeShapeType="1"/>
            </p:cNvSpPr>
            <p:nvPr/>
          </p:nvSpPr>
          <p:spPr bwMode="auto">
            <a:xfrm>
              <a:off x="2352"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8" name="Line 12"/>
            <p:cNvSpPr>
              <a:spLocks noChangeShapeType="1"/>
            </p:cNvSpPr>
            <p:nvPr/>
          </p:nvSpPr>
          <p:spPr bwMode="auto">
            <a:xfrm>
              <a:off x="1488" y="1536"/>
              <a:ext cx="720" cy="624"/>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9" name="Text Box 13"/>
            <p:cNvSpPr txBox="1">
              <a:spLocks noChangeArrowheads="1"/>
            </p:cNvSpPr>
            <p:nvPr/>
          </p:nvSpPr>
          <p:spPr bwMode="auto">
            <a:xfrm>
              <a:off x="1229" y="1704"/>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0" name="Text Box 14"/>
            <p:cNvSpPr txBox="1">
              <a:spLocks noChangeArrowheads="1"/>
            </p:cNvSpPr>
            <p:nvPr/>
          </p:nvSpPr>
          <p:spPr bwMode="auto">
            <a:xfrm>
              <a:off x="1756" y="1152"/>
              <a:ext cx="13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1" name="Text Box 15"/>
            <p:cNvSpPr txBox="1">
              <a:spLocks noChangeArrowheads="1"/>
            </p:cNvSpPr>
            <p:nvPr/>
          </p:nvSpPr>
          <p:spPr bwMode="auto">
            <a:xfrm>
              <a:off x="1756" y="2257"/>
              <a:ext cx="130"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2" name="Text Box 16"/>
            <p:cNvSpPr txBox="1">
              <a:spLocks noChangeArrowheads="1"/>
            </p:cNvSpPr>
            <p:nvPr/>
          </p:nvSpPr>
          <p:spPr bwMode="auto">
            <a:xfrm>
              <a:off x="1611" y="1537"/>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3" name="Text Box 17"/>
            <p:cNvSpPr txBox="1">
              <a:spLocks noChangeArrowheads="1"/>
            </p:cNvSpPr>
            <p:nvPr/>
          </p:nvSpPr>
          <p:spPr bwMode="auto">
            <a:xfrm>
              <a:off x="2380" y="1680"/>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4" name="Oval 18"/>
            <p:cNvSpPr>
              <a:spLocks noChangeArrowheads="1"/>
            </p:cNvSpPr>
            <p:nvPr/>
          </p:nvSpPr>
          <p:spPr bwMode="auto">
            <a:xfrm>
              <a:off x="3264"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c</a:t>
              </a:r>
            </a:p>
          </p:txBody>
        </p:sp>
        <p:sp>
          <p:nvSpPr>
            <p:cNvPr id="311315" name="Oval 19"/>
            <p:cNvSpPr>
              <a:spLocks noChangeArrowheads="1"/>
            </p:cNvSpPr>
            <p:nvPr/>
          </p:nvSpPr>
          <p:spPr bwMode="auto">
            <a:xfrm>
              <a:off x="4272"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d</a:t>
              </a:r>
            </a:p>
          </p:txBody>
        </p:sp>
        <p:sp>
          <p:nvSpPr>
            <p:cNvPr id="311316" name="Oval 20"/>
            <p:cNvSpPr>
              <a:spLocks noChangeArrowheads="1"/>
            </p:cNvSpPr>
            <p:nvPr/>
          </p:nvSpPr>
          <p:spPr bwMode="auto">
            <a:xfrm>
              <a:off x="3264"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g</a:t>
              </a:r>
            </a:p>
          </p:txBody>
        </p:sp>
        <p:sp>
          <p:nvSpPr>
            <p:cNvPr id="311317" name="Oval 21"/>
            <p:cNvSpPr>
              <a:spLocks noChangeArrowheads="1"/>
            </p:cNvSpPr>
            <p:nvPr/>
          </p:nvSpPr>
          <p:spPr bwMode="auto">
            <a:xfrm>
              <a:off x="4272"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h</a:t>
              </a:r>
            </a:p>
          </p:txBody>
        </p:sp>
        <p:sp>
          <p:nvSpPr>
            <p:cNvPr id="311318" name="Line 22"/>
            <p:cNvSpPr>
              <a:spLocks noChangeShapeType="1"/>
            </p:cNvSpPr>
            <p:nvPr/>
          </p:nvSpPr>
          <p:spPr bwMode="auto">
            <a:xfrm>
              <a:off x="3408"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19" name="Line 23"/>
            <p:cNvSpPr>
              <a:spLocks noChangeShapeType="1"/>
            </p:cNvSpPr>
            <p:nvPr/>
          </p:nvSpPr>
          <p:spPr bwMode="auto">
            <a:xfrm>
              <a:off x="3600"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20" name="Line 24"/>
            <p:cNvSpPr>
              <a:spLocks noChangeShapeType="1"/>
            </p:cNvSpPr>
            <p:nvPr/>
          </p:nvSpPr>
          <p:spPr bwMode="auto">
            <a:xfrm>
              <a:off x="4416"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21" name="Line 25"/>
            <p:cNvSpPr>
              <a:spLocks noChangeShapeType="1"/>
            </p:cNvSpPr>
            <p:nvPr/>
          </p:nvSpPr>
          <p:spPr bwMode="auto">
            <a:xfrm flipV="1">
              <a:off x="3600" y="1440"/>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22" name="Text Box 26"/>
            <p:cNvSpPr txBox="1">
              <a:spLocks noChangeArrowheads="1"/>
            </p:cNvSpPr>
            <p:nvPr/>
          </p:nvSpPr>
          <p:spPr bwMode="auto">
            <a:xfrm>
              <a:off x="3294" y="1704"/>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3" name="Text Box 27"/>
            <p:cNvSpPr txBox="1">
              <a:spLocks noChangeArrowheads="1"/>
            </p:cNvSpPr>
            <p:nvPr/>
          </p:nvSpPr>
          <p:spPr bwMode="auto">
            <a:xfrm>
              <a:off x="3819" y="1152"/>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4" name="Text Box 28"/>
            <p:cNvSpPr txBox="1">
              <a:spLocks noChangeArrowheads="1"/>
            </p:cNvSpPr>
            <p:nvPr/>
          </p:nvSpPr>
          <p:spPr bwMode="auto">
            <a:xfrm>
              <a:off x="3819" y="2255"/>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5" name="Text Box 29"/>
            <p:cNvSpPr txBox="1">
              <a:spLocks noChangeArrowheads="1"/>
            </p:cNvSpPr>
            <p:nvPr/>
          </p:nvSpPr>
          <p:spPr bwMode="auto">
            <a:xfrm>
              <a:off x="3675" y="1536"/>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6" name="Text Box 30"/>
            <p:cNvSpPr txBox="1">
              <a:spLocks noChangeArrowheads="1"/>
            </p:cNvSpPr>
            <p:nvPr/>
          </p:nvSpPr>
          <p:spPr bwMode="auto">
            <a:xfrm>
              <a:off x="3963" y="1536"/>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7" name="Text Box 31"/>
            <p:cNvSpPr txBox="1">
              <a:spLocks noChangeArrowheads="1"/>
            </p:cNvSpPr>
            <p:nvPr/>
          </p:nvSpPr>
          <p:spPr bwMode="auto">
            <a:xfrm>
              <a:off x="4442" y="1680"/>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8" name="Line 32"/>
            <p:cNvSpPr>
              <a:spLocks noChangeShapeType="1"/>
            </p:cNvSpPr>
            <p:nvPr/>
          </p:nvSpPr>
          <p:spPr bwMode="auto">
            <a:xfrm>
              <a:off x="2544" y="1488"/>
              <a:ext cx="768" cy="672"/>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1329" name="Text Box 33"/>
          <p:cNvSpPr txBox="1">
            <a:spLocks noChangeArrowheads="1"/>
          </p:cNvSpPr>
          <p:nvPr/>
        </p:nvSpPr>
        <p:spPr bwMode="auto">
          <a:xfrm>
            <a:off x="7391400" y="28956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311330" name="Text Box 34"/>
          <p:cNvSpPr txBox="1">
            <a:spLocks noChangeArrowheads="1"/>
          </p:cNvSpPr>
          <p:nvPr/>
        </p:nvSpPr>
        <p:spPr bwMode="auto">
          <a:xfrm>
            <a:off x="685800" y="3200400"/>
            <a:ext cx="2971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a:solidFill>
                  <a:schemeClr val="hlink"/>
                </a:solidFill>
                <a:effectLst>
                  <a:outerShdw blurRad="38100" dist="38100" dir="2700000" algn="tl">
                    <a:srgbClr val="000000"/>
                  </a:outerShdw>
                </a:effectLst>
              </a:rPr>
              <a:t>DFS traversal stack:</a:t>
            </a:r>
          </a:p>
          <a:p>
            <a:pPr>
              <a:spcBef>
                <a:spcPct val="50000"/>
              </a:spcBef>
            </a:pPr>
            <a:endParaRPr lang="en-US" b="1" dirty="0">
              <a:solidFill>
                <a:schemeClr val="hlink"/>
              </a:solidFill>
              <a:effectLst>
                <a:outerShdw blurRad="38100" dist="38100" dir="2700000" algn="tl">
                  <a:srgbClr val="000000"/>
                </a:outerShdw>
              </a:effectLst>
            </a:endParaRPr>
          </a:p>
          <a:p>
            <a:pPr>
              <a:spcBef>
                <a:spcPct val="50000"/>
              </a:spcBef>
            </a:pPr>
            <a:endParaRPr lang="en-US" b="1" dirty="0">
              <a:solidFill>
                <a:schemeClr val="hlink"/>
              </a:solidFill>
              <a:effectLst>
                <a:outerShdw blurRad="38100" dist="38100" dir="2700000" algn="tl">
                  <a:srgbClr val="000000"/>
                </a:outerShdw>
              </a:effectLst>
            </a:endParaRPr>
          </a:p>
          <a:p>
            <a:pPr>
              <a:spcBef>
                <a:spcPct val="50000"/>
              </a:spcBef>
            </a:pPr>
            <a:endParaRPr lang="en-US" b="1" dirty="0">
              <a:solidFill>
                <a:schemeClr val="hlink"/>
              </a:solidFill>
              <a:effectLst>
                <a:outerShdw blurRad="38100" dist="38100" dir="2700000" algn="tl">
                  <a:srgbClr val="000000"/>
                </a:outerShdw>
              </a:effectLst>
            </a:endParaRPr>
          </a:p>
          <a:p>
            <a:pPr>
              <a:spcBef>
                <a:spcPct val="50000"/>
              </a:spcBef>
            </a:pPr>
            <a:r>
              <a:rPr lang="en-US" b="1" dirty="0">
                <a:solidFill>
                  <a:schemeClr val="hlink"/>
                </a:solidFill>
                <a:effectLst>
                  <a:outerShdw blurRad="38100" dist="38100" dir="2700000" algn="tl">
                    <a:srgbClr val="000000"/>
                  </a:outerShdw>
                </a:effectLst>
              </a:rPr>
              <a:t>a</a:t>
            </a:r>
            <a:r>
              <a:rPr lang="en-US" b="1" baseline="-25000" dirty="0">
                <a:solidFill>
                  <a:schemeClr val="hlink"/>
                </a:solidFill>
                <a:effectLst>
                  <a:outerShdw blurRad="38100" dist="38100" dir="2700000" algn="tl">
                    <a:srgbClr val="000000"/>
                  </a:outerShdw>
                </a:effectLst>
              </a:rPr>
              <a:t>1,</a:t>
            </a:r>
          </a:p>
        </p:txBody>
      </p:sp>
      <p:sp>
        <p:nvSpPr>
          <p:cNvPr id="311331" name="Text Box 35"/>
          <p:cNvSpPr txBox="1">
            <a:spLocks noChangeArrowheads="1"/>
          </p:cNvSpPr>
          <p:nvPr/>
        </p:nvSpPr>
        <p:spPr bwMode="auto">
          <a:xfrm>
            <a:off x="5334000" y="32004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chemeClr val="hlink"/>
                </a:solidFill>
                <a:effectLst>
                  <a:outerShdw blurRad="38100" dist="38100" dir="2700000" algn="tl">
                    <a:srgbClr val="000000"/>
                  </a:outerShdw>
                </a:effectLst>
              </a:rPr>
              <a:t>DFS tree: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37" name="Slide Number Placeholder 5"/>
          <p:cNvSpPr>
            <a:spLocks noGrp="1"/>
          </p:cNvSpPr>
          <p:nvPr>
            <p:ph type="sldNum" sz="quarter" idx="12"/>
          </p:nvPr>
        </p:nvSpPr>
        <p:spPr/>
        <p:txBody>
          <a:bodyPr/>
          <a:lstStyle/>
          <a:p>
            <a:fld id="{7747DD09-921B-4403-85E2-E34D6B283E5D}" type="slidenum">
              <a:rPr lang="en-US"/>
              <a:pPr/>
              <a:t>36</a:t>
            </a:fld>
            <a:endParaRPr lang="en-US"/>
          </a:p>
        </p:txBody>
      </p:sp>
      <p:sp>
        <p:nvSpPr>
          <p:cNvPr id="311298" name="Rectangle 2"/>
          <p:cNvSpPr>
            <a:spLocks noGrp="1" noChangeArrowheads="1"/>
          </p:cNvSpPr>
          <p:nvPr>
            <p:ph type="title"/>
          </p:nvPr>
        </p:nvSpPr>
        <p:spPr>
          <a:xfrm>
            <a:off x="533400" y="228600"/>
            <a:ext cx="8610600" cy="457200"/>
          </a:xfrm>
        </p:spPr>
        <p:txBody>
          <a:bodyPr/>
          <a:lstStyle/>
          <a:p>
            <a:r>
              <a:rPr lang="en-US" sz="3200"/>
              <a:t>Example: DFS traversal of undirected graph</a:t>
            </a:r>
          </a:p>
        </p:txBody>
      </p:sp>
      <p:grpSp>
        <p:nvGrpSpPr>
          <p:cNvPr id="311299" name="Group 3"/>
          <p:cNvGrpSpPr>
            <a:grpSpLocks/>
          </p:cNvGrpSpPr>
          <p:nvPr/>
        </p:nvGrpSpPr>
        <p:grpSpPr bwMode="auto">
          <a:xfrm>
            <a:off x="685800" y="1143000"/>
            <a:ext cx="4800600" cy="1774825"/>
            <a:chOff x="1200" y="1152"/>
            <a:chExt cx="3408" cy="1392"/>
          </a:xfrm>
        </p:grpSpPr>
        <p:sp>
          <p:nvSpPr>
            <p:cNvPr id="311300" name="Oval 4"/>
            <p:cNvSpPr>
              <a:spLocks noChangeArrowheads="1"/>
            </p:cNvSpPr>
            <p:nvPr/>
          </p:nvSpPr>
          <p:spPr bwMode="auto">
            <a:xfrm>
              <a:off x="1200"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a</a:t>
              </a:r>
            </a:p>
          </p:txBody>
        </p:sp>
        <p:sp>
          <p:nvSpPr>
            <p:cNvPr id="311301" name="Oval 5"/>
            <p:cNvSpPr>
              <a:spLocks noChangeArrowheads="1"/>
            </p:cNvSpPr>
            <p:nvPr/>
          </p:nvSpPr>
          <p:spPr bwMode="auto">
            <a:xfrm>
              <a:off x="2208"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b</a:t>
              </a:r>
            </a:p>
          </p:txBody>
        </p:sp>
        <p:sp>
          <p:nvSpPr>
            <p:cNvPr id="311302" name="Oval 6"/>
            <p:cNvSpPr>
              <a:spLocks noChangeArrowheads="1"/>
            </p:cNvSpPr>
            <p:nvPr/>
          </p:nvSpPr>
          <p:spPr bwMode="auto">
            <a:xfrm>
              <a:off x="1200"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e</a:t>
              </a:r>
            </a:p>
          </p:txBody>
        </p:sp>
        <p:sp>
          <p:nvSpPr>
            <p:cNvPr id="311303" name="Oval 7"/>
            <p:cNvSpPr>
              <a:spLocks noChangeArrowheads="1"/>
            </p:cNvSpPr>
            <p:nvPr/>
          </p:nvSpPr>
          <p:spPr bwMode="auto">
            <a:xfrm>
              <a:off x="2208"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f</a:t>
              </a:r>
            </a:p>
          </p:txBody>
        </p:sp>
        <p:sp>
          <p:nvSpPr>
            <p:cNvPr id="311304" name="Line 8"/>
            <p:cNvSpPr>
              <a:spLocks noChangeShapeType="1"/>
            </p:cNvSpPr>
            <p:nvPr/>
          </p:nvSpPr>
          <p:spPr bwMode="auto">
            <a:xfrm>
              <a:off x="1536" y="1392"/>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5" name="Line 9"/>
            <p:cNvSpPr>
              <a:spLocks noChangeShapeType="1"/>
            </p:cNvSpPr>
            <p:nvPr/>
          </p:nvSpPr>
          <p:spPr bwMode="auto">
            <a:xfrm>
              <a:off x="1344"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6" name="Line 10"/>
            <p:cNvSpPr>
              <a:spLocks noChangeShapeType="1"/>
            </p:cNvSpPr>
            <p:nvPr/>
          </p:nvSpPr>
          <p:spPr bwMode="auto">
            <a:xfrm>
              <a:off x="1536"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7" name="Line 11"/>
            <p:cNvSpPr>
              <a:spLocks noChangeShapeType="1"/>
            </p:cNvSpPr>
            <p:nvPr/>
          </p:nvSpPr>
          <p:spPr bwMode="auto">
            <a:xfrm>
              <a:off x="2352"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8" name="Line 12"/>
            <p:cNvSpPr>
              <a:spLocks noChangeShapeType="1"/>
            </p:cNvSpPr>
            <p:nvPr/>
          </p:nvSpPr>
          <p:spPr bwMode="auto">
            <a:xfrm>
              <a:off x="1488" y="1536"/>
              <a:ext cx="720" cy="624"/>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09" name="Text Box 13"/>
            <p:cNvSpPr txBox="1">
              <a:spLocks noChangeArrowheads="1"/>
            </p:cNvSpPr>
            <p:nvPr/>
          </p:nvSpPr>
          <p:spPr bwMode="auto">
            <a:xfrm>
              <a:off x="1229" y="1704"/>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0" name="Text Box 14"/>
            <p:cNvSpPr txBox="1">
              <a:spLocks noChangeArrowheads="1"/>
            </p:cNvSpPr>
            <p:nvPr/>
          </p:nvSpPr>
          <p:spPr bwMode="auto">
            <a:xfrm>
              <a:off x="1756" y="1152"/>
              <a:ext cx="13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1" name="Text Box 15"/>
            <p:cNvSpPr txBox="1">
              <a:spLocks noChangeArrowheads="1"/>
            </p:cNvSpPr>
            <p:nvPr/>
          </p:nvSpPr>
          <p:spPr bwMode="auto">
            <a:xfrm>
              <a:off x="1756" y="2257"/>
              <a:ext cx="130"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2" name="Text Box 16"/>
            <p:cNvSpPr txBox="1">
              <a:spLocks noChangeArrowheads="1"/>
            </p:cNvSpPr>
            <p:nvPr/>
          </p:nvSpPr>
          <p:spPr bwMode="auto">
            <a:xfrm>
              <a:off x="1611" y="1537"/>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3" name="Text Box 17"/>
            <p:cNvSpPr txBox="1">
              <a:spLocks noChangeArrowheads="1"/>
            </p:cNvSpPr>
            <p:nvPr/>
          </p:nvSpPr>
          <p:spPr bwMode="auto">
            <a:xfrm>
              <a:off x="2380" y="1680"/>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14" name="Oval 18"/>
            <p:cNvSpPr>
              <a:spLocks noChangeArrowheads="1"/>
            </p:cNvSpPr>
            <p:nvPr/>
          </p:nvSpPr>
          <p:spPr bwMode="auto">
            <a:xfrm>
              <a:off x="3264"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c</a:t>
              </a:r>
            </a:p>
          </p:txBody>
        </p:sp>
        <p:sp>
          <p:nvSpPr>
            <p:cNvPr id="311315" name="Oval 19"/>
            <p:cNvSpPr>
              <a:spLocks noChangeArrowheads="1"/>
            </p:cNvSpPr>
            <p:nvPr/>
          </p:nvSpPr>
          <p:spPr bwMode="auto">
            <a:xfrm>
              <a:off x="4272"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d</a:t>
              </a:r>
            </a:p>
          </p:txBody>
        </p:sp>
        <p:sp>
          <p:nvSpPr>
            <p:cNvPr id="311316" name="Oval 20"/>
            <p:cNvSpPr>
              <a:spLocks noChangeArrowheads="1"/>
            </p:cNvSpPr>
            <p:nvPr/>
          </p:nvSpPr>
          <p:spPr bwMode="auto">
            <a:xfrm>
              <a:off x="3264"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g</a:t>
              </a:r>
            </a:p>
          </p:txBody>
        </p:sp>
        <p:sp>
          <p:nvSpPr>
            <p:cNvPr id="311317" name="Oval 21"/>
            <p:cNvSpPr>
              <a:spLocks noChangeArrowheads="1"/>
            </p:cNvSpPr>
            <p:nvPr/>
          </p:nvSpPr>
          <p:spPr bwMode="auto">
            <a:xfrm>
              <a:off x="4272"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h</a:t>
              </a:r>
            </a:p>
          </p:txBody>
        </p:sp>
        <p:sp>
          <p:nvSpPr>
            <p:cNvPr id="311318" name="Line 22"/>
            <p:cNvSpPr>
              <a:spLocks noChangeShapeType="1"/>
            </p:cNvSpPr>
            <p:nvPr/>
          </p:nvSpPr>
          <p:spPr bwMode="auto">
            <a:xfrm>
              <a:off x="3408"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19" name="Line 23"/>
            <p:cNvSpPr>
              <a:spLocks noChangeShapeType="1"/>
            </p:cNvSpPr>
            <p:nvPr/>
          </p:nvSpPr>
          <p:spPr bwMode="auto">
            <a:xfrm>
              <a:off x="3600"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20" name="Line 24"/>
            <p:cNvSpPr>
              <a:spLocks noChangeShapeType="1"/>
            </p:cNvSpPr>
            <p:nvPr/>
          </p:nvSpPr>
          <p:spPr bwMode="auto">
            <a:xfrm>
              <a:off x="4416"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21" name="Line 25"/>
            <p:cNvSpPr>
              <a:spLocks noChangeShapeType="1"/>
            </p:cNvSpPr>
            <p:nvPr/>
          </p:nvSpPr>
          <p:spPr bwMode="auto">
            <a:xfrm flipV="1">
              <a:off x="3600" y="1440"/>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322" name="Text Box 26"/>
            <p:cNvSpPr txBox="1">
              <a:spLocks noChangeArrowheads="1"/>
            </p:cNvSpPr>
            <p:nvPr/>
          </p:nvSpPr>
          <p:spPr bwMode="auto">
            <a:xfrm>
              <a:off x="3294" y="1704"/>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3" name="Text Box 27"/>
            <p:cNvSpPr txBox="1">
              <a:spLocks noChangeArrowheads="1"/>
            </p:cNvSpPr>
            <p:nvPr/>
          </p:nvSpPr>
          <p:spPr bwMode="auto">
            <a:xfrm>
              <a:off x="3819" y="1152"/>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4" name="Text Box 28"/>
            <p:cNvSpPr txBox="1">
              <a:spLocks noChangeArrowheads="1"/>
            </p:cNvSpPr>
            <p:nvPr/>
          </p:nvSpPr>
          <p:spPr bwMode="auto">
            <a:xfrm>
              <a:off x="3819" y="2255"/>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5" name="Text Box 29"/>
            <p:cNvSpPr txBox="1">
              <a:spLocks noChangeArrowheads="1"/>
            </p:cNvSpPr>
            <p:nvPr/>
          </p:nvSpPr>
          <p:spPr bwMode="auto">
            <a:xfrm>
              <a:off x="3675" y="1536"/>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6" name="Text Box 30"/>
            <p:cNvSpPr txBox="1">
              <a:spLocks noChangeArrowheads="1"/>
            </p:cNvSpPr>
            <p:nvPr/>
          </p:nvSpPr>
          <p:spPr bwMode="auto">
            <a:xfrm>
              <a:off x="3963" y="1536"/>
              <a:ext cx="131" cy="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7" name="Text Box 31"/>
            <p:cNvSpPr txBox="1">
              <a:spLocks noChangeArrowheads="1"/>
            </p:cNvSpPr>
            <p:nvPr/>
          </p:nvSpPr>
          <p:spPr bwMode="auto">
            <a:xfrm>
              <a:off x="4442" y="1680"/>
              <a:ext cx="1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1328" name="Line 32"/>
            <p:cNvSpPr>
              <a:spLocks noChangeShapeType="1"/>
            </p:cNvSpPr>
            <p:nvPr/>
          </p:nvSpPr>
          <p:spPr bwMode="auto">
            <a:xfrm>
              <a:off x="2544" y="1488"/>
              <a:ext cx="768" cy="672"/>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1329" name="Text Box 33"/>
          <p:cNvSpPr txBox="1">
            <a:spLocks noChangeArrowheads="1"/>
          </p:cNvSpPr>
          <p:nvPr/>
        </p:nvSpPr>
        <p:spPr bwMode="auto">
          <a:xfrm>
            <a:off x="7391400" y="28956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311330" name="Text Box 34"/>
          <p:cNvSpPr txBox="1">
            <a:spLocks noChangeArrowheads="1"/>
          </p:cNvSpPr>
          <p:nvPr/>
        </p:nvSpPr>
        <p:spPr bwMode="auto">
          <a:xfrm>
            <a:off x="685800" y="2971800"/>
            <a:ext cx="84582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b="1" dirty="0">
                <a:solidFill>
                  <a:schemeClr val="hlink"/>
                </a:solidFill>
                <a:effectLst>
                  <a:outerShdw blurRad="38100" dist="38100" dir="2700000" algn="tl">
                    <a:srgbClr val="000000"/>
                  </a:outerShdw>
                </a:effectLst>
              </a:rPr>
              <a:t>Nodes pushed: a b f e g c d h</a:t>
            </a:r>
          </a:p>
          <a:p>
            <a:pPr algn="l">
              <a:spcBef>
                <a:spcPct val="50000"/>
              </a:spcBef>
            </a:pPr>
            <a:r>
              <a:rPr lang="en-US" b="1" dirty="0">
                <a:solidFill>
                  <a:schemeClr val="hlink"/>
                </a:solidFill>
                <a:effectLst>
                  <a:outerShdw blurRad="38100" dist="38100" dir="2700000" algn="tl">
                    <a:srgbClr val="000000"/>
                  </a:outerShdw>
                </a:effectLst>
              </a:rPr>
              <a:t>Nodes popped: e f h d c g b a</a:t>
            </a:r>
          </a:p>
          <a:p>
            <a:pPr algn="l">
              <a:spcBef>
                <a:spcPct val="50000"/>
              </a:spcBef>
            </a:pPr>
            <a:r>
              <a:rPr lang="en-US" b="1" dirty="0">
                <a:solidFill>
                  <a:schemeClr val="hlink"/>
                </a:solidFill>
                <a:effectLst>
                  <a:outerShdw blurRad="38100" dist="38100" dir="2700000" algn="tl">
                    <a:srgbClr val="000000"/>
                  </a:outerShdw>
                </a:effectLst>
              </a:rPr>
              <a:t>Tree Edges: each v in </a:t>
            </a:r>
            <a:r>
              <a:rPr lang="en-US" b="1" dirty="0" err="1">
                <a:solidFill>
                  <a:schemeClr val="hlink"/>
                </a:solidFill>
                <a:effectLst>
                  <a:outerShdw blurRad="38100" dist="38100" dir="2700000" algn="tl">
                    <a:srgbClr val="000000"/>
                  </a:outerShdw>
                </a:effectLst>
              </a:rPr>
              <a:t>dfs</a:t>
            </a:r>
            <a:r>
              <a:rPr lang="en-US" b="1" dirty="0">
                <a:solidFill>
                  <a:schemeClr val="hlink"/>
                </a:solidFill>
                <a:effectLst>
                  <a:outerShdw blurRad="38100" dist="38100" dir="2700000" algn="tl">
                    <a:srgbClr val="000000"/>
                  </a:outerShdw>
                </a:effectLst>
              </a:rPr>
              <a:t>(v) defines a tree edge</a:t>
            </a:r>
          </a:p>
          <a:p>
            <a:pPr algn="l">
              <a:spcBef>
                <a:spcPct val="50000"/>
              </a:spcBef>
            </a:pPr>
            <a:r>
              <a:rPr lang="en-US" b="1" dirty="0">
                <a:solidFill>
                  <a:schemeClr val="hlink"/>
                </a:solidFill>
                <a:effectLst>
                  <a:outerShdw blurRad="38100" dist="38100" dir="2700000" algn="tl">
                    <a:srgbClr val="000000"/>
                  </a:outerShdw>
                </a:effectLst>
              </a:rPr>
              <a:t>Back Edge: encountered edge to previously visited </a:t>
            </a:r>
            <a:r>
              <a:rPr lang="en-US" b="1" i="1" dirty="0">
                <a:solidFill>
                  <a:schemeClr val="hlink"/>
                </a:solidFill>
                <a:effectLst>
                  <a:outerShdw blurRad="38100" dist="38100" dir="2700000" algn="tl">
                    <a:srgbClr val="000000"/>
                  </a:outerShdw>
                </a:effectLst>
              </a:rPr>
              <a:t>ancestor</a:t>
            </a:r>
          </a:p>
          <a:p>
            <a:pPr algn="l">
              <a:spcBef>
                <a:spcPct val="50000"/>
              </a:spcBef>
            </a:pPr>
            <a:r>
              <a:rPr lang="en-US" b="1" dirty="0">
                <a:solidFill>
                  <a:schemeClr val="hlink"/>
                </a:solidFill>
                <a:effectLst>
                  <a:outerShdw blurRad="38100" dist="38100" dir="2700000" algn="tl">
                    <a:srgbClr val="000000"/>
                  </a:outerShdw>
                </a:effectLst>
              </a:rPr>
              <a:t>What nodes are on the stack?</a:t>
            </a:r>
          </a:p>
          <a:p>
            <a:pPr algn="l">
              <a:spcBef>
                <a:spcPct val="50000"/>
              </a:spcBef>
            </a:pPr>
            <a:r>
              <a:rPr lang="en-US" b="1" dirty="0">
                <a:solidFill>
                  <a:schemeClr val="hlink"/>
                </a:solidFill>
                <a:effectLst>
                  <a:outerShdw blurRad="38100" dist="38100" dir="2700000" algn="tl">
                    <a:srgbClr val="000000"/>
                  </a:outerShdw>
                </a:effectLst>
              </a:rPr>
              <a:t>Complexity:</a:t>
            </a:r>
          </a:p>
          <a:p>
            <a:pPr>
              <a:spcBef>
                <a:spcPct val="50000"/>
              </a:spcBef>
            </a:pPr>
            <a:endParaRPr lang="en-US" b="1" dirty="0">
              <a:solidFill>
                <a:schemeClr val="hlink"/>
              </a:solidFill>
              <a:effectLst>
                <a:outerShdw blurRad="38100" dist="38100" dir="2700000" algn="tl">
                  <a:srgbClr val="000000"/>
                </a:outerShdw>
              </a:effectLst>
            </a:endParaRPr>
          </a:p>
        </p:txBody>
      </p:sp>
    </p:spTree>
    <p:extLst>
      <p:ext uri="{BB962C8B-B14F-4D97-AF65-F5344CB8AC3E}">
        <p14:creationId xmlns:p14="http://schemas.microsoft.com/office/powerpoint/2010/main" val="3155048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E3D822D0-9DE8-44CC-A43F-4A9E1C78813C}" type="slidenum">
              <a:rPr lang="en-US"/>
              <a:pPr/>
              <a:t>37</a:t>
            </a:fld>
            <a:endParaRPr lang="en-US"/>
          </a:p>
        </p:txBody>
      </p:sp>
      <p:sp>
        <p:nvSpPr>
          <p:cNvPr id="313346" name="Rectangle 2"/>
          <p:cNvSpPr>
            <a:spLocks noGrp="1" noChangeArrowheads="1"/>
          </p:cNvSpPr>
          <p:nvPr>
            <p:ph type="title"/>
          </p:nvPr>
        </p:nvSpPr>
        <p:spPr/>
        <p:txBody>
          <a:bodyPr/>
          <a:lstStyle/>
          <a:p>
            <a:r>
              <a:rPr lang="en-US"/>
              <a:t>Notes on DFS</a:t>
            </a:r>
          </a:p>
        </p:txBody>
      </p:sp>
      <p:sp>
        <p:nvSpPr>
          <p:cNvPr id="313347" name="Rectangle 3"/>
          <p:cNvSpPr>
            <a:spLocks noGrp="1" noChangeArrowheads="1"/>
          </p:cNvSpPr>
          <p:nvPr>
            <p:ph type="body" idx="1"/>
          </p:nvPr>
        </p:nvSpPr>
        <p:spPr>
          <a:xfrm>
            <a:off x="609600" y="1219200"/>
            <a:ext cx="8305800" cy="5334000"/>
          </a:xfrm>
        </p:spPr>
        <p:txBody>
          <a:bodyPr/>
          <a:lstStyle/>
          <a:p>
            <a:r>
              <a:rPr lang="en-US" dirty="0"/>
              <a:t>DFS can be implemented with graphs represented as:</a:t>
            </a:r>
          </a:p>
          <a:p>
            <a:pPr lvl="1"/>
            <a:r>
              <a:rPr lang="en-US" dirty="0"/>
              <a:t>adjacency matrices: </a:t>
            </a:r>
            <a:r>
              <a:rPr lang="el-GR" dirty="0">
                <a:cs typeface="Times New Roman" pitchFamily="18" charset="0"/>
              </a:rPr>
              <a:t>Θ</a:t>
            </a:r>
            <a:r>
              <a:rPr lang="en-US" dirty="0">
                <a:cs typeface="Times New Roman" pitchFamily="18" charset="0"/>
              </a:rPr>
              <a:t>(</a:t>
            </a:r>
            <a:r>
              <a:rPr lang="en-US" i="1" dirty="0">
                <a:cs typeface="Times New Roman" pitchFamily="18" charset="0"/>
              </a:rPr>
              <a:t>V</a:t>
            </a:r>
            <a:r>
              <a:rPr lang="en-US" baseline="30000" dirty="0">
                <a:cs typeface="Times New Roman" pitchFamily="18" charset="0"/>
              </a:rPr>
              <a:t>2</a:t>
            </a:r>
            <a:r>
              <a:rPr lang="en-US" dirty="0">
                <a:cs typeface="Times New Roman" pitchFamily="18" charset="0"/>
              </a:rPr>
              <a:t>)</a:t>
            </a:r>
          </a:p>
          <a:p>
            <a:pPr lvl="1"/>
            <a:r>
              <a:rPr lang="en-US" dirty="0"/>
              <a:t>adjacency lists: </a:t>
            </a:r>
            <a:r>
              <a:rPr lang="el-GR" dirty="0">
                <a:cs typeface="Times New Roman" pitchFamily="18" charset="0"/>
              </a:rPr>
              <a:t>Θ</a:t>
            </a:r>
            <a:r>
              <a:rPr lang="en-US" dirty="0">
                <a:cs typeface="Times New Roman" pitchFamily="18" charset="0"/>
              </a:rPr>
              <a:t>(|</a:t>
            </a:r>
            <a:r>
              <a:rPr lang="en-US" i="1" dirty="0">
                <a:cs typeface="Times New Roman" pitchFamily="18" charset="0"/>
              </a:rPr>
              <a:t>V|</a:t>
            </a:r>
            <a:r>
              <a:rPr lang="en-US" dirty="0">
                <a:cs typeface="Times New Roman" pitchFamily="18" charset="0"/>
              </a:rPr>
              <a:t>+|E|)</a:t>
            </a:r>
          </a:p>
          <a:p>
            <a:pPr lvl="1"/>
            <a:endParaRPr lang="en-US" sz="1600" dirty="0"/>
          </a:p>
          <a:p>
            <a:r>
              <a:rPr lang="en-US" dirty="0"/>
              <a:t>Yields two distinct ordering of vertices:</a:t>
            </a:r>
          </a:p>
          <a:p>
            <a:pPr lvl="1"/>
            <a:r>
              <a:rPr lang="en-US" dirty="0"/>
              <a:t>order in which vertices are first encountered (pushed onto stack)</a:t>
            </a:r>
          </a:p>
          <a:p>
            <a:pPr lvl="1"/>
            <a:r>
              <a:rPr lang="en-US" dirty="0"/>
              <a:t>order in which vertices become dead-ends (popped off stack)</a:t>
            </a:r>
          </a:p>
          <a:p>
            <a:pPr lvl="1"/>
            <a:r>
              <a:rPr lang="en-US" dirty="0"/>
              <a:t>Orderings and edges used by various algorithms </a:t>
            </a:r>
          </a:p>
          <a:p>
            <a:pPr lvl="2"/>
            <a:r>
              <a:rPr lang="en-US" dirty="0"/>
              <a:t>(</a:t>
            </a:r>
            <a:r>
              <a:rPr lang="en-US" dirty="0" err="1"/>
              <a:t>eg</a:t>
            </a:r>
            <a:r>
              <a:rPr lang="en-US" dirty="0"/>
              <a:t> scheduling / topological sort)</a:t>
            </a:r>
          </a:p>
          <a:p>
            <a:r>
              <a:rPr lang="en-US" dirty="0"/>
              <a:t>Applications:</a:t>
            </a:r>
          </a:p>
          <a:p>
            <a:pPr lvl="1"/>
            <a:r>
              <a:rPr lang="en-US" dirty="0"/>
              <a:t>checking connectivity, finding connected components</a:t>
            </a:r>
          </a:p>
          <a:p>
            <a:pPr lvl="1"/>
            <a:r>
              <a:rPr lang="en-US" dirty="0"/>
              <a:t>checking </a:t>
            </a:r>
            <a:r>
              <a:rPr lang="en-US" dirty="0" err="1"/>
              <a:t>acyclicity</a:t>
            </a:r>
            <a:endParaRPr lang="en-US" dirty="0"/>
          </a:p>
          <a:p>
            <a:pPr lvl="1"/>
            <a:r>
              <a:rPr lang="en-US" dirty="0"/>
              <a:t>finding articulation points and </a:t>
            </a:r>
            <a:r>
              <a:rPr lang="en-US" dirty="0" err="1"/>
              <a:t>biconnected</a:t>
            </a:r>
            <a:r>
              <a:rPr lang="en-US" dirty="0"/>
              <a:t> components</a:t>
            </a:r>
          </a:p>
          <a:p>
            <a:pPr lvl="1"/>
            <a:r>
              <a:rPr lang="en-US" dirty="0"/>
              <a:t>searching state-space of problems for solution (AI)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BF0B7E96-85C9-4B4B-AE14-FF7B3CF50495}" type="slidenum">
              <a:rPr lang="en-US"/>
              <a:pPr/>
              <a:t>38</a:t>
            </a:fld>
            <a:endParaRPr lang="en-US"/>
          </a:p>
        </p:txBody>
      </p:sp>
      <p:sp>
        <p:nvSpPr>
          <p:cNvPr id="315394" name="Rectangle 2"/>
          <p:cNvSpPr>
            <a:spLocks noGrp="1" noChangeArrowheads="1"/>
          </p:cNvSpPr>
          <p:nvPr>
            <p:ph type="title"/>
          </p:nvPr>
        </p:nvSpPr>
        <p:spPr/>
        <p:txBody>
          <a:bodyPr/>
          <a:lstStyle/>
          <a:p>
            <a:r>
              <a:rPr lang="en-US"/>
              <a:t>Breadth-first search (BFS)</a:t>
            </a:r>
          </a:p>
        </p:txBody>
      </p:sp>
      <p:sp>
        <p:nvSpPr>
          <p:cNvPr id="315395" name="Rectangle 3"/>
          <p:cNvSpPr>
            <a:spLocks noGrp="1" noChangeArrowheads="1"/>
          </p:cNvSpPr>
          <p:nvPr>
            <p:ph type="body" idx="1"/>
          </p:nvPr>
        </p:nvSpPr>
        <p:spPr/>
        <p:txBody>
          <a:bodyPr/>
          <a:lstStyle/>
          <a:p>
            <a:r>
              <a:rPr lang="en-US" dirty="0"/>
              <a:t>Visits graph vertices by moving across to all the neighbors of last visited vertex</a:t>
            </a:r>
          </a:p>
          <a:p>
            <a:endParaRPr lang="en-US" dirty="0"/>
          </a:p>
          <a:p>
            <a:r>
              <a:rPr lang="en-US" dirty="0"/>
              <a:t>BFS uses a queue (not a stack like DFS)</a:t>
            </a:r>
          </a:p>
          <a:p>
            <a:endParaRPr lang="en-US" dirty="0"/>
          </a:p>
          <a:p>
            <a:r>
              <a:rPr lang="en-US" dirty="0"/>
              <a:t>Similar to level-by-level tree traversal</a:t>
            </a:r>
            <a:br>
              <a:rPr lang="en-US" dirty="0"/>
            </a:br>
            <a:endParaRPr lang="en-US" dirty="0"/>
          </a:p>
          <a:p>
            <a:r>
              <a:rPr lang="en-US" dirty="0"/>
              <a:t>Marks edges in tree-like fashion (mark tree edges and cross edges [goes across to an already discovered </a:t>
            </a:r>
            <a:r>
              <a:rPr lang="en-US" i="1" dirty="0"/>
              <a:t>sibling</a:t>
            </a:r>
            <a:r>
              <a:rPr lang="en-US" dirty="0"/>
              <a:t> vertex]</a:t>
            </a:r>
          </a:p>
          <a:p>
            <a:pPr lvl="1"/>
            <a:r>
              <a:rPr lang="en-US" sz="2400" dirty="0"/>
              <a:t>In a BFS of an undirected graph, each edge becomes either a tree edge or a cross edge (to neither ancestor nor descendant in tree-common ancestor or </a:t>
            </a:r>
            <a:r>
              <a:rPr lang="en-US" sz="2400"/>
              <a:t>other tree)</a:t>
            </a:r>
            <a:endParaRPr lang="en-US" sz="2400" dirty="0"/>
          </a:p>
          <a:p>
            <a:endParaRPr lang="en-US" dirty="0"/>
          </a:p>
          <a:p>
            <a:pPr>
              <a:buFont typeface="Monotype Sorts" pitchFamily="2" charset="2"/>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6"/>
          <p:cNvSpPr>
            <a:spLocks noGrp="1"/>
          </p:cNvSpPr>
          <p:nvPr>
            <p:ph type="sldNum" sz="quarter" idx="12"/>
          </p:nvPr>
        </p:nvSpPr>
        <p:spPr/>
        <p:txBody>
          <a:bodyPr/>
          <a:lstStyle/>
          <a:p>
            <a:fld id="{10B89A46-37D1-4ACB-9638-38C8326283C8}" type="slidenum">
              <a:rPr lang="en-US"/>
              <a:pPr/>
              <a:t>39</a:t>
            </a:fld>
            <a:endParaRPr lang="en-US"/>
          </a:p>
        </p:txBody>
      </p:sp>
      <p:sp>
        <p:nvSpPr>
          <p:cNvPr id="317442" name="Rectangle 2"/>
          <p:cNvSpPr>
            <a:spLocks noGrp="1" noChangeArrowheads="1"/>
          </p:cNvSpPr>
          <p:nvPr>
            <p:ph type="title"/>
          </p:nvPr>
        </p:nvSpPr>
        <p:spPr/>
        <p:txBody>
          <a:bodyPr/>
          <a:lstStyle/>
          <a:p>
            <a:r>
              <a:rPr lang="en-US"/>
              <a:t>Pseudocode of BFS</a:t>
            </a:r>
          </a:p>
        </p:txBody>
      </p:sp>
      <p:sp>
        <p:nvSpPr>
          <p:cNvPr id="317443" name="Text Box 3"/>
          <p:cNvSpPr txBox="1">
            <a:spLocks noGrp="1" noChangeArrowheads="1"/>
          </p:cNvSpPr>
          <p:nvPr>
            <p:ph type="body" sz="half" idx="1"/>
          </p:nvPr>
        </p:nvSpPr>
        <p:spPr>
          <a:noFill/>
          <a:ln/>
          <a:extLst>
            <a:ext uri="{91240B29-F687-4F45-9708-019B960494DF}">
              <a14:hiddenLine xmlns:a14="http://schemas.microsoft.com/office/drawing/2010/main" w="12700" cap="flat" cmpd="sng">
                <a:solidFill>
                  <a:srgbClr val="FF0000"/>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000" b="1">
                <a:solidFill>
                  <a:srgbClr val="FFFF99"/>
                </a:solidFill>
                <a:effectLst>
                  <a:outerShdw blurRad="38100" dist="38100" dir="2700000" algn="tl">
                    <a:srgbClr val="000000"/>
                  </a:outerShdw>
                </a:effectLst>
                <a:latin typeface="Times New Roman" pitchFamily="18" charset="0"/>
              </a:defRPr>
            </a:lvl1pPr>
            <a:lvl2pPr marL="114300">
              <a:defRPr kumimoji="1" b="1">
                <a:solidFill>
                  <a:srgbClr val="FFFF99"/>
                </a:solidFill>
                <a:effectLst>
                  <a:outerShdw blurRad="38100" dist="38100" dir="2700000" algn="tl">
                    <a:srgbClr val="000000"/>
                  </a:outerShdw>
                </a:effectLst>
                <a:latin typeface="Times New Roman" pitchFamily="18" charset="0"/>
              </a:defRPr>
            </a:lvl2pPr>
            <a:lvl3pPr marL="1258888">
              <a:defRPr kumimoji="1" sz="1600" b="1">
                <a:solidFill>
                  <a:srgbClr val="FFFF99"/>
                </a:solidFill>
                <a:effectLst>
                  <a:outerShdw blurRad="38100" dist="38100" dir="2700000" algn="tl">
                    <a:srgbClr val="000000"/>
                  </a:outerShdw>
                </a:effectLst>
                <a:latin typeface="Times New Roman" pitchFamily="18" charset="0"/>
              </a:defRPr>
            </a:lvl3pPr>
            <a:lvl4pPr marL="1601788">
              <a:defRPr kumimoji="1" sz="1600" b="1">
                <a:solidFill>
                  <a:srgbClr val="FFFF99"/>
                </a:solidFill>
                <a:effectLst>
                  <a:outerShdw blurRad="38100" dist="38100" dir="2700000" algn="tl">
                    <a:srgbClr val="000000"/>
                  </a:outerShdw>
                </a:effectLst>
                <a:latin typeface="Times New Roman" pitchFamily="18" charset="0"/>
              </a:defRPr>
            </a:lvl4pPr>
            <a:lvl5pPr>
              <a:defRPr kumimoji="1" sz="1600" b="1">
                <a:solidFill>
                  <a:srgbClr val="FFFF99"/>
                </a:solidFill>
                <a:effectLst>
                  <a:outerShdw blurRad="38100" dist="38100" dir="2700000" algn="tl">
                    <a:srgbClr val="000000"/>
                  </a:outerShdw>
                </a:effectLst>
                <a:latin typeface="Times New Roman" pitchFamily="18" charset="0"/>
              </a:defRPr>
            </a:lvl5pPr>
            <a:lvl6pPr>
              <a:defRPr kumimoji="1" sz="1600" b="1">
                <a:solidFill>
                  <a:srgbClr val="FFFF99"/>
                </a:solidFill>
                <a:effectLst>
                  <a:outerShdw blurRad="38100" dist="38100" dir="2700000" algn="tl">
                    <a:srgbClr val="000000"/>
                  </a:outerShdw>
                </a:effectLst>
                <a:latin typeface="Times New Roman" pitchFamily="18" charset="0"/>
              </a:defRPr>
            </a:lvl6pPr>
            <a:lvl7pPr>
              <a:defRPr kumimoji="1" sz="1600" b="1">
                <a:solidFill>
                  <a:srgbClr val="FFFF99"/>
                </a:solidFill>
                <a:effectLst>
                  <a:outerShdw blurRad="38100" dist="38100" dir="2700000" algn="tl">
                    <a:srgbClr val="000000"/>
                  </a:outerShdw>
                </a:effectLst>
                <a:latin typeface="Times New Roman" pitchFamily="18" charset="0"/>
              </a:defRPr>
            </a:lvl7pPr>
            <a:lvl8pPr>
              <a:defRPr kumimoji="1" sz="1600" b="1">
                <a:solidFill>
                  <a:srgbClr val="FFFF99"/>
                </a:solidFill>
                <a:effectLst>
                  <a:outerShdw blurRad="38100" dist="38100" dir="2700000" algn="tl">
                    <a:srgbClr val="000000"/>
                  </a:outerShdw>
                </a:effectLst>
                <a:latin typeface="Times New Roman" pitchFamily="18" charset="0"/>
              </a:defRPr>
            </a:lvl8pPr>
            <a:lvl9pPr>
              <a:defRPr kumimoji="1" sz="1600" b="1">
                <a:solidFill>
                  <a:srgbClr val="FFFF99"/>
                </a:solidFill>
                <a:effectLst>
                  <a:outerShdw blurRad="38100" dist="38100" dir="2700000" algn="tl">
                    <a:srgbClr val="000000"/>
                  </a:outerShdw>
                </a:effectLst>
                <a:latin typeface="Times New Roman" pitchFamily="18" charset="0"/>
              </a:defRPr>
            </a:lvl9pPr>
          </a:lstStyle>
          <a:p>
            <a:pPr lvl="1" indent="0"/>
            <a:endParaRPr lang="en-US" sz="1800"/>
          </a:p>
          <a:p>
            <a:pPr lvl="1" indent="0">
              <a:buFontTx/>
              <a:buNone/>
            </a:pPr>
            <a:endParaRPr lang="en-US" sz="1800"/>
          </a:p>
          <a:p>
            <a:pPr marL="0" indent="0">
              <a:spcBef>
                <a:spcPct val="0"/>
              </a:spcBef>
              <a:buClrTx/>
              <a:buSzTx/>
              <a:buFontTx/>
              <a:buNone/>
            </a:pPr>
            <a:endParaRPr kumimoji="0" lang="en-US" sz="1800" b="0">
              <a:solidFill>
                <a:schemeClr val="tx1"/>
              </a:solidFill>
              <a:effectLst/>
            </a:endParaRPr>
          </a:p>
        </p:txBody>
      </p:sp>
      <p:pic>
        <p:nvPicPr>
          <p:cNvPr id="317444" name="Picture 4" descr="5_2b"/>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066800" y="1143000"/>
            <a:ext cx="7391400" cy="541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E07271D9-A63B-4636-943C-53A88D41787B}" type="slidenum">
              <a:rPr lang="en-US"/>
              <a:pPr/>
              <a:t>4</a:t>
            </a:fld>
            <a:endParaRPr lang="en-US"/>
          </a:p>
        </p:txBody>
      </p:sp>
      <p:sp>
        <p:nvSpPr>
          <p:cNvPr id="238594" name="Rectangle 2"/>
          <p:cNvSpPr>
            <a:spLocks noGrp="1" noChangeArrowheads="1"/>
          </p:cNvSpPr>
          <p:nvPr>
            <p:ph type="title"/>
          </p:nvPr>
        </p:nvSpPr>
        <p:spPr/>
        <p:txBody>
          <a:bodyPr/>
          <a:lstStyle/>
          <a:p>
            <a:r>
              <a:rPr lang="en-US" dirty="0"/>
              <a:t>String Matching by Brute Force</a:t>
            </a:r>
          </a:p>
        </p:txBody>
      </p:sp>
      <p:sp>
        <p:nvSpPr>
          <p:cNvPr id="238595" name="Rectangle 3"/>
          <p:cNvSpPr>
            <a:spLocks noGrp="1" noChangeArrowheads="1"/>
          </p:cNvSpPr>
          <p:nvPr>
            <p:ph type="body" idx="1"/>
          </p:nvPr>
        </p:nvSpPr>
        <p:spPr>
          <a:xfrm>
            <a:off x="457200" y="1066800"/>
            <a:ext cx="8686800" cy="5286375"/>
          </a:xfrm>
        </p:spPr>
        <p:txBody>
          <a:bodyPr/>
          <a:lstStyle/>
          <a:p>
            <a:pPr marL="457200" indent="-457200"/>
            <a:r>
              <a:rPr lang="en-US" i="1" u="sng" dirty="0"/>
              <a:t>pattern</a:t>
            </a:r>
            <a:r>
              <a:rPr lang="en-US" dirty="0"/>
              <a:t>: a string of </a:t>
            </a:r>
            <a:r>
              <a:rPr lang="en-US" i="1" dirty="0"/>
              <a:t>m</a:t>
            </a:r>
            <a:r>
              <a:rPr lang="en-US" dirty="0"/>
              <a:t> characters to search for</a:t>
            </a:r>
          </a:p>
          <a:p>
            <a:pPr marL="457200" indent="-457200"/>
            <a:r>
              <a:rPr lang="en-US" i="1" u="sng" dirty="0"/>
              <a:t>text</a:t>
            </a:r>
            <a:r>
              <a:rPr lang="en-US" dirty="0"/>
              <a:t>: a (longer) string of </a:t>
            </a:r>
            <a:r>
              <a:rPr lang="en-US" i="1" dirty="0"/>
              <a:t>n</a:t>
            </a:r>
            <a:r>
              <a:rPr lang="en-US" dirty="0"/>
              <a:t> characters to search in</a:t>
            </a:r>
          </a:p>
          <a:p>
            <a:pPr marL="457200" indent="-457200"/>
            <a:r>
              <a:rPr lang="en-US" dirty="0">
                <a:sym typeface="Symbol" pitchFamily="18" charset="2"/>
              </a:rPr>
              <a:t>problem: find first  substring in text that matches pattern</a:t>
            </a:r>
            <a:endParaRPr lang="en-US" dirty="0"/>
          </a:p>
          <a:p>
            <a:pPr marL="457200" indent="-457200"/>
            <a:endParaRPr lang="en-US" dirty="0"/>
          </a:p>
          <a:p>
            <a:pPr marL="457200" indent="-457200">
              <a:buFont typeface="Monotype Sorts" pitchFamily="2" charset="2"/>
              <a:buNone/>
            </a:pPr>
            <a:r>
              <a:rPr lang="en-US" u="sng" dirty="0"/>
              <a:t>Brute-force: Scan text LR, compare chars, looking for pattern, </a:t>
            </a:r>
          </a:p>
          <a:p>
            <a:pPr marL="457200" indent="-457200">
              <a:buFont typeface="Monotype Sorts" pitchFamily="2" charset="2"/>
              <a:buNone/>
            </a:pPr>
            <a:r>
              <a:rPr lang="en-US" dirty="0"/>
              <a:t>Step 1  Align pattern at beginning of text</a:t>
            </a:r>
          </a:p>
          <a:p>
            <a:pPr marL="457200" indent="-457200">
              <a:buFont typeface="Monotype Sorts" pitchFamily="2" charset="2"/>
              <a:buNone/>
            </a:pPr>
            <a:r>
              <a:rPr lang="en-US" dirty="0"/>
              <a:t>Step 2  Moving from left to right, compare each character of</a:t>
            </a:r>
            <a:br>
              <a:rPr lang="en-US" dirty="0"/>
            </a:br>
            <a:r>
              <a:rPr lang="en-US" dirty="0"/>
              <a:t>       pattern to the corresponding character in text until</a:t>
            </a:r>
          </a:p>
          <a:p>
            <a:pPr marL="1371600" lvl="2" indent="-342900"/>
            <a:r>
              <a:rPr lang="en-US" sz="2000" dirty="0"/>
              <a:t>all characters are found to match (successful search); or</a:t>
            </a:r>
          </a:p>
          <a:p>
            <a:pPr marL="1371600" lvl="2" indent="-342900"/>
            <a:r>
              <a:rPr lang="en-US" sz="2000" dirty="0"/>
              <a:t>a mismatch is detected</a:t>
            </a:r>
          </a:p>
          <a:p>
            <a:pPr marL="457200" indent="-457200">
              <a:buFont typeface="Monotype Sorts" pitchFamily="2" charset="2"/>
              <a:buNone/>
            </a:pPr>
            <a:r>
              <a:rPr lang="en-US" dirty="0"/>
              <a:t>Step 3  While pattern is not found and the text is not yet</a:t>
            </a:r>
            <a:br>
              <a:rPr lang="en-US" dirty="0"/>
            </a:br>
            <a:r>
              <a:rPr lang="en-US" dirty="0"/>
              <a:t>       exhausted, realign pattern one position to the right and</a:t>
            </a:r>
            <a:br>
              <a:rPr lang="en-US" dirty="0"/>
            </a:br>
            <a:r>
              <a:rPr lang="en-US" dirty="0"/>
              <a:t>       repeat Step 2</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36" name="Slide Number Placeholder 5"/>
          <p:cNvSpPr>
            <a:spLocks noGrp="1"/>
          </p:cNvSpPr>
          <p:nvPr>
            <p:ph type="sldNum" sz="quarter" idx="12"/>
          </p:nvPr>
        </p:nvSpPr>
        <p:spPr/>
        <p:txBody>
          <a:bodyPr/>
          <a:lstStyle/>
          <a:p>
            <a:fld id="{8DD3A004-0CAA-4F92-8688-4E0EB7E7E260}" type="slidenum">
              <a:rPr lang="en-US"/>
              <a:pPr/>
              <a:t>40</a:t>
            </a:fld>
            <a:endParaRPr lang="en-US"/>
          </a:p>
        </p:txBody>
      </p:sp>
      <p:sp>
        <p:nvSpPr>
          <p:cNvPr id="319490" name="Rectangle 2"/>
          <p:cNvSpPr>
            <a:spLocks noGrp="1" noChangeArrowheads="1"/>
          </p:cNvSpPr>
          <p:nvPr>
            <p:ph type="title"/>
          </p:nvPr>
        </p:nvSpPr>
        <p:spPr>
          <a:xfrm>
            <a:off x="457200" y="0"/>
            <a:ext cx="8305800" cy="685800"/>
          </a:xfrm>
        </p:spPr>
        <p:txBody>
          <a:bodyPr/>
          <a:lstStyle/>
          <a:p>
            <a:r>
              <a:rPr lang="en-US" sz="3200"/>
              <a:t>Example of BFS traversal of undirected graph</a:t>
            </a:r>
          </a:p>
        </p:txBody>
      </p:sp>
      <p:sp>
        <p:nvSpPr>
          <p:cNvPr id="319491" name="Rectangle 3"/>
          <p:cNvSpPr>
            <a:spLocks noGrp="1" noChangeArrowheads="1"/>
          </p:cNvSpPr>
          <p:nvPr>
            <p:ph type="body" idx="1"/>
          </p:nvPr>
        </p:nvSpPr>
        <p:spPr>
          <a:xfrm>
            <a:off x="685800" y="3352800"/>
            <a:ext cx="3048000" cy="533400"/>
          </a:xfrm>
        </p:spPr>
        <p:txBody>
          <a:bodyPr/>
          <a:lstStyle/>
          <a:p>
            <a:pPr>
              <a:buFont typeface="Monotype Sorts" pitchFamily="2" charset="2"/>
              <a:buNone/>
            </a:pPr>
            <a:r>
              <a:rPr lang="en-US"/>
              <a:t>BFS traversal queue:</a:t>
            </a:r>
          </a:p>
        </p:txBody>
      </p:sp>
      <p:grpSp>
        <p:nvGrpSpPr>
          <p:cNvPr id="319492" name="Group 4"/>
          <p:cNvGrpSpPr>
            <a:grpSpLocks/>
          </p:cNvGrpSpPr>
          <p:nvPr/>
        </p:nvGrpSpPr>
        <p:grpSpPr bwMode="auto">
          <a:xfrm>
            <a:off x="685800" y="1371600"/>
            <a:ext cx="4648200" cy="1620838"/>
            <a:chOff x="1200" y="1152"/>
            <a:chExt cx="3408" cy="1428"/>
          </a:xfrm>
        </p:grpSpPr>
        <p:sp>
          <p:nvSpPr>
            <p:cNvPr id="319493" name="Oval 5"/>
            <p:cNvSpPr>
              <a:spLocks noChangeArrowheads="1"/>
            </p:cNvSpPr>
            <p:nvPr/>
          </p:nvSpPr>
          <p:spPr bwMode="auto">
            <a:xfrm>
              <a:off x="1200"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a</a:t>
              </a:r>
            </a:p>
          </p:txBody>
        </p:sp>
        <p:sp>
          <p:nvSpPr>
            <p:cNvPr id="319494" name="Oval 6"/>
            <p:cNvSpPr>
              <a:spLocks noChangeArrowheads="1"/>
            </p:cNvSpPr>
            <p:nvPr/>
          </p:nvSpPr>
          <p:spPr bwMode="auto">
            <a:xfrm>
              <a:off x="2208"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b</a:t>
              </a:r>
            </a:p>
          </p:txBody>
        </p:sp>
        <p:sp>
          <p:nvSpPr>
            <p:cNvPr id="319495" name="Oval 7"/>
            <p:cNvSpPr>
              <a:spLocks noChangeArrowheads="1"/>
            </p:cNvSpPr>
            <p:nvPr/>
          </p:nvSpPr>
          <p:spPr bwMode="auto">
            <a:xfrm>
              <a:off x="1200"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e</a:t>
              </a:r>
            </a:p>
          </p:txBody>
        </p:sp>
        <p:sp>
          <p:nvSpPr>
            <p:cNvPr id="319496" name="Oval 8"/>
            <p:cNvSpPr>
              <a:spLocks noChangeArrowheads="1"/>
            </p:cNvSpPr>
            <p:nvPr/>
          </p:nvSpPr>
          <p:spPr bwMode="auto">
            <a:xfrm>
              <a:off x="2208"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f</a:t>
              </a:r>
            </a:p>
          </p:txBody>
        </p:sp>
        <p:sp>
          <p:nvSpPr>
            <p:cNvPr id="319497" name="Line 9"/>
            <p:cNvSpPr>
              <a:spLocks noChangeShapeType="1"/>
            </p:cNvSpPr>
            <p:nvPr/>
          </p:nvSpPr>
          <p:spPr bwMode="auto">
            <a:xfrm>
              <a:off x="1536" y="1392"/>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498" name="Line 10"/>
            <p:cNvSpPr>
              <a:spLocks noChangeShapeType="1"/>
            </p:cNvSpPr>
            <p:nvPr/>
          </p:nvSpPr>
          <p:spPr bwMode="auto">
            <a:xfrm>
              <a:off x="1344"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499" name="Line 11"/>
            <p:cNvSpPr>
              <a:spLocks noChangeShapeType="1"/>
            </p:cNvSpPr>
            <p:nvPr/>
          </p:nvSpPr>
          <p:spPr bwMode="auto">
            <a:xfrm>
              <a:off x="1536"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00" name="Line 12"/>
            <p:cNvSpPr>
              <a:spLocks noChangeShapeType="1"/>
            </p:cNvSpPr>
            <p:nvPr/>
          </p:nvSpPr>
          <p:spPr bwMode="auto">
            <a:xfrm>
              <a:off x="2352"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01" name="Line 13"/>
            <p:cNvSpPr>
              <a:spLocks noChangeShapeType="1"/>
            </p:cNvSpPr>
            <p:nvPr/>
          </p:nvSpPr>
          <p:spPr bwMode="auto">
            <a:xfrm>
              <a:off x="1488" y="1536"/>
              <a:ext cx="720" cy="624"/>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02" name="Text Box 14"/>
            <p:cNvSpPr txBox="1">
              <a:spLocks noChangeArrowheads="1"/>
            </p:cNvSpPr>
            <p:nvPr/>
          </p:nvSpPr>
          <p:spPr bwMode="auto">
            <a:xfrm>
              <a:off x="1227" y="1704"/>
              <a:ext cx="135"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3" name="Text Box 15"/>
            <p:cNvSpPr txBox="1">
              <a:spLocks noChangeArrowheads="1"/>
            </p:cNvSpPr>
            <p:nvPr/>
          </p:nvSpPr>
          <p:spPr bwMode="auto">
            <a:xfrm>
              <a:off x="1754" y="1152"/>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4" name="Text Box 16"/>
            <p:cNvSpPr txBox="1">
              <a:spLocks noChangeArrowheads="1"/>
            </p:cNvSpPr>
            <p:nvPr/>
          </p:nvSpPr>
          <p:spPr bwMode="auto">
            <a:xfrm>
              <a:off x="1754" y="2256"/>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5" name="Text Box 17"/>
            <p:cNvSpPr txBox="1">
              <a:spLocks noChangeArrowheads="1"/>
            </p:cNvSpPr>
            <p:nvPr/>
          </p:nvSpPr>
          <p:spPr bwMode="auto">
            <a:xfrm>
              <a:off x="1610" y="153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6" name="Text Box 18"/>
            <p:cNvSpPr txBox="1">
              <a:spLocks noChangeArrowheads="1"/>
            </p:cNvSpPr>
            <p:nvPr/>
          </p:nvSpPr>
          <p:spPr bwMode="auto">
            <a:xfrm>
              <a:off x="2378" y="1681"/>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7" name="Oval 19"/>
            <p:cNvSpPr>
              <a:spLocks noChangeArrowheads="1"/>
            </p:cNvSpPr>
            <p:nvPr/>
          </p:nvSpPr>
          <p:spPr bwMode="auto">
            <a:xfrm>
              <a:off x="3264"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c</a:t>
              </a:r>
            </a:p>
          </p:txBody>
        </p:sp>
        <p:sp>
          <p:nvSpPr>
            <p:cNvPr id="319508" name="Oval 20"/>
            <p:cNvSpPr>
              <a:spLocks noChangeArrowheads="1"/>
            </p:cNvSpPr>
            <p:nvPr/>
          </p:nvSpPr>
          <p:spPr bwMode="auto">
            <a:xfrm>
              <a:off x="4272"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d</a:t>
              </a:r>
            </a:p>
          </p:txBody>
        </p:sp>
        <p:sp>
          <p:nvSpPr>
            <p:cNvPr id="319509" name="Oval 21"/>
            <p:cNvSpPr>
              <a:spLocks noChangeArrowheads="1"/>
            </p:cNvSpPr>
            <p:nvPr/>
          </p:nvSpPr>
          <p:spPr bwMode="auto">
            <a:xfrm>
              <a:off x="3264"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g</a:t>
              </a:r>
            </a:p>
          </p:txBody>
        </p:sp>
        <p:sp>
          <p:nvSpPr>
            <p:cNvPr id="319510" name="Oval 22"/>
            <p:cNvSpPr>
              <a:spLocks noChangeArrowheads="1"/>
            </p:cNvSpPr>
            <p:nvPr/>
          </p:nvSpPr>
          <p:spPr bwMode="auto">
            <a:xfrm>
              <a:off x="4272"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h</a:t>
              </a:r>
            </a:p>
          </p:txBody>
        </p:sp>
        <p:sp>
          <p:nvSpPr>
            <p:cNvPr id="319511" name="Line 23"/>
            <p:cNvSpPr>
              <a:spLocks noChangeShapeType="1"/>
            </p:cNvSpPr>
            <p:nvPr/>
          </p:nvSpPr>
          <p:spPr bwMode="auto">
            <a:xfrm>
              <a:off x="3408"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2" name="Line 24"/>
            <p:cNvSpPr>
              <a:spLocks noChangeShapeType="1"/>
            </p:cNvSpPr>
            <p:nvPr/>
          </p:nvSpPr>
          <p:spPr bwMode="auto">
            <a:xfrm>
              <a:off x="3600"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3" name="Line 25"/>
            <p:cNvSpPr>
              <a:spLocks noChangeShapeType="1"/>
            </p:cNvSpPr>
            <p:nvPr/>
          </p:nvSpPr>
          <p:spPr bwMode="auto">
            <a:xfrm>
              <a:off x="4416"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4" name="Line 26"/>
            <p:cNvSpPr>
              <a:spLocks noChangeShapeType="1"/>
            </p:cNvSpPr>
            <p:nvPr/>
          </p:nvSpPr>
          <p:spPr bwMode="auto">
            <a:xfrm flipV="1">
              <a:off x="3600" y="1440"/>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5" name="Text Box 27"/>
            <p:cNvSpPr txBox="1">
              <a:spLocks noChangeArrowheads="1"/>
            </p:cNvSpPr>
            <p:nvPr/>
          </p:nvSpPr>
          <p:spPr bwMode="auto">
            <a:xfrm>
              <a:off x="3292" y="1704"/>
              <a:ext cx="135"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6" name="Text Box 28"/>
            <p:cNvSpPr txBox="1">
              <a:spLocks noChangeArrowheads="1"/>
            </p:cNvSpPr>
            <p:nvPr/>
          </p:nvSpPr>
          <p:spPr bwMode="auto">
            <a:xfrm>
              <a:off x="3818" y="1152"/>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7" name="Text Box 29"/>
            <p:cNvSpPr txBox="1">
              <a:spLocks noChangeArrowheads="1"/>
            </p:cNvSpPr>
            <p:nvPr/>
          </p:nvSpPr>
          <p:spPr bwMode="auto">
            <a:xfrm>
              <a:off x="3818" y="225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8" name="Text Box 30"/>
            <p:cNvSpPr txBox="1">
              <a:spLocks noChangeArrowheads="1"/>
            </p:cNvSpPr>
            <p:nvPr/>
          </p:nvSpPr>
          <p:spPr bwMode="auto">
            <a:xfrm>
              <a:off x="3673" y="153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9" name="Text Box 31"/>
            <p:cNvSpPr txBox="1">
              <a:spLocks noChangeArrowheads="1"/>
            </p:cNvSpPr>
            <p:nvPr/>
          </p:nvSpPr>
          <p:spPr bwMode="auto">
            <a:xfrm>
              <a:off x="3962" y="153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20" name="Text Box 32"/>
            <p:cNvSpPr txBox="1">
              <a:spLocks noChangeArrowheads="1"/>
            </p:cNvSpPr>
            <p:nvPr/>
          </p:nvSpPr>
          <p:spPr bwMode="auto">
            <a:xfrm>
              <a:off x="4442" y="1679"/>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21" name="Line 33"/>
            <p:cNvSpPr>
              <a:spLocks noChangeShapeType="1"/>
            </p:cNvSpPr>
            <p:nvPr/>
          </p:nvSpPr>
          <p:spPr bwMode="auto">
            <a:xfrm>
              <a:off x="2544" y="1488"/>
              <a:ext cx="768" cy="672"/>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9522" name="Rectangle 34"/>
          <p:cNvSpPr>
            <a:spLocks noChangeArrowheads="1"/>
          </p:cNvSpPr>
          <p:nvPr/>
        </p:nvSpPr>
        <p:spPr bwMode="auto">
          <a:xfrm>
            <a:off x="6629400" y="3276600"/>
            <a:ext cx="15240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algn="l">
              <a:spcBef>
                <a:spcPct val="20000"/>
              </a:spcBef>
              <a:buClr>
                <a:srgbClr val="A50021"/>
              </a:buClr>
              <a:buSzPct val="75000"/>
              <a:buFont typeface="Monotype Sorts" pitchFamily="2" charset="2"/>
              <a:buNone/>
            </a:pPr>
            <a:r>
              <a:rPr kumimoji="1" lang="en-US" b="1">
                <a:solidFill>
                  <a:srgbClr val="FFFF99"/>
                </a:solidFill>
                <a:effectLst>
                  <a:outerShdw blurRad="38100" dist="38100" dir="2700000" algn="tl">
                    <a:srgbClr val="000000"/>
                  </a:outerShdw>
                </a:effectLst>
              </a:rPr>
              <a:t>BFS tree: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36" name="Slide Number Placeholder 5"/>
          <p:cNvSpPr>
            <a:spLocks noGrp="1"/>
          </p:cNvSpPr>
          <p:nvPr>
            <p:ph type="sldNum" sz="quarter" idx="12"/>
          </p:nvPr>
        </p:nvSpPr>
        <p:spPr/>
        <p:txBody>
          <a:bodyPr/>
          <a:lstStyle/>
          <a:p>
            <a:fld id="{8DD3A004-0CAA-4F92-8688-4E0EB7E7E260}" type="slidenum">
              <a:rPr lang="en-US"/>
              <a:pPr/>
              <a:t>41</a:t>
            </a:fld>
            <a:endParaRPr lang="en-US"/>
          </a:p>
        </p:txBody>
      </p:sp>
      <p:sp>
        <p:nvSpPr>
          <p:cNvPr id="319490" name="Rectangle 2"/>
          <p:cNvSpPr>
            <a:spLocks noGrp="1" noChangeArrowheads="1"/>
          </p:cNvSpPr>
          <p:nvPr>
            <p:ph type="title"/>
          </p:nvPr>
        </p:nvSpPr>
        <p:spPr>
          <a:xfrm>
            <a:off x="457200" y="0"/>
            <a:ext cx="8305800" cy="685800"/>
          </a:xfrm>
        </p:spPr>
        <p:txBody>
          <a:bodyPr/>
          <a:lstStyle/>
          <a:p>
            <a:r>
              <a:rPr lang="en-US" sz="3200"/>
              <a:t>Example of BFS traversal of undirected graph</a:t>
            </a:r>
          </a:p>
        </p:txBody>
      </p:sp>
      <p:sp>
        <p:nvSpPr>
          <p:cNvPr id="319491" name="Rectangle 3"/>
          <p:cNvSpPr>
            <a:spLocks noGrp="1" noChangeArrowheads="1"/>
          </p:cNvSpPr>
          <p:nvPr>
            <p:ph type="body" idx="1"/>
          </p:nvPr>
        </p:nvSpPr>
        <p:spPr>
          <a:xfrm>
            <a:off x="685800" y="2819400"/>
            <a:ext cx="8305800" cy="3167635"/>
          </a:xfrm>
        </p:spPr>
        <p:txBody>
          <a:bodyPr/>
          <a:lstStyle/>
          <a:p>
            <a:pPr>
              <a:buFont typeface="Monotype Sorts" pitchFamily="2" charset="2"/>
              <a:buNone/>
            </a:pPr>
            <a:r>
              <a:rPr lang="en-US" dirty="0"/>
              <a:t>BFS traversal queue:    a, b e f, g, c h, d</a:t>
            </a:r>
          </a:p>
          <a:p>
            <a:pPr>
              <a:buFont typeface="Monotype Sorts" pitchFamily="2" charset="2"/>
              <a:buNone/>
            </a:pPr>
            <a:r>
              <a:rPr lang="en-US" dirty="0"/>
              <a:t>Level:                             1, 2 2 2, 3, 4 4, 5</a:t>
            </a:r>
          </a:p>
          <a:p>
            <a:pPr>
              <a:buFont typeface="Monotype Sorts" pitchFamily="2" charset="2"/>
              <a:buNone/>
            </a:pPr>
            <a:endParaRPr lang="en-US" dirty="0"/>
          </a:p>
          <a:p>
            <a:pPr>
              <a:buFont typeface="Monotype Sorts" pitchFamily="2" charset="2"/>
              <a:buNone/>
            </a:pPr>
            <a:r>
              <a:rPr lang="en-US" dirty="0"/>
              <a:t>Tree Edges: as </a:t>
            </a:r>
            <a:r>
              <a:rPr lang="en-US" dirty="0" err="1"/>
              <a:t>dfs</a:t>
            </a:r>
            <a:endParaRPr lang="en-US" dirty="0"/>
          </a:p>
          <a:p>
            <a:pPr>
              <a:buFont typeface="Monotype Sorts" pitchFamily="2" charset="2"/>
              <a:buNone/>
            </a:pPr>
            <a:r>
              <a:rPr lang="en-US" dirty="0"/>
              <a:t>Cross Edges: encountered edge to previously visited </a:t>
            </a:r>
            <a:r>
              <a:rPr lang="en-US" i="1" dirty="0"/>
              <a:t>sibling</a:t>
            </a:r>
          </a:p>
          <a:p>
            <a:pPr>
              <a:buFont typeface="Monotype Sorts" pitchFamily="2" charset="2"/>
              <a:buNone/>
            </a:pPr>
            <a:r>
              <a:rPr lang="en-US" i="1" dirty="0"/>
              <a:t>     or sibling’s descendent (</a:t>
            </a:r>
            <a:r>
              <a:rPr lang="en-US" i="1" dirty="0" err="1"/>
              <a:t>eg</a:t>
            </a:r>
            <a:r>
              <a:rPr lang="en-US" i="1" dirty="0"/>
              <a:t> hypothetical edge </a:t>
            </a:r>
            <a:r>
              <a:rPr lang="en-US" dirty="0" err="1"/>
              <a:t>eg</a:t>
            </a:r>
            <a:r>
              <a:rPr lang="en-US" dirty="0"/>
              <a:t>)</a:t>
            </a:r>
          </a:p>
          <a:p>
            <a:pPr>
              <a:buFont typeface="Monotype Sorts" pitchFamily="2" charset="2"/>
              <a:buNone/>
            </a:pPr>
            <a:r>
              <a:rPr lang="en-US" dirty="0"/>
              <a:t>What nodes are on the queue?</a:t>
            </a:r>
          </a:p>
          <a:p>
            <a:pPr>
              <a:buFont typeface="Monotype Sorts" pitchFamily="2" charset="2"/>
              <a:buNone/>
            </a:pPr>
            <a:r>
              <a:rPr lang="en-US" dirty="0"/>
              <a:t>Performance: </a:t>
            </a:r>
          </a:p>
          <a:p>
            <a:pPr>
              <a:buFont typeface="Monotype Sorts" pitchFamily="2" charset="2"/>
              <a:buNone/>
            </a:pPr>
            <a:endParaRPr lang="en-US" dirty="0"/>
          </a:p>
        </p:txBody>
      </p:sp>
      <p:grpSp>
        <p:nvGrpSpPr>
          <p:cNvPr id="319492" name="Group 4"/>
          <p:cNvGrpSpPr>
            <a:grpSpLocks/>
          </p:cNvGrpSpPr>
          <p:nvPr/>
        </p:nvGrpSpPr>
        <p:grpSpPr bwMode="auto">
          <a:xfrm>
            <a:off x="685800" y="1143000"/>
            <a:ext cx="4648200" cy="1620838"/>
            <a:chOff x="1200" y="1152"/>
            <a:chExt cx="3408" cy="1428"/>
          </a:xfrm>
        </p:grpSpPr>
        <p:sp>
          <p:nvSpPr>
            <p:cNvPr id="319493" name="Oval 5"/>
            <p:cNvSpPr>
              <a:spLocks noChangeArrowheads="1"/>
            </p:cNvSpPr>
            <p:nvPr/>
          </p:nvSpPr>
          <p:spPr bwMode="auto">
            <a:xfrm>
              <a:off x="1200"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a</a:t>
              </a:r>
            </a:p>
          </p:txBody>
        </p:sp>
        <p:sp>
          <p:nvSpPr>
            <p:cNvPr id="319494" name="Oval 6"/>
            <p:cNvSpPr>
              <a:spLocks noChangeArrowheads="1"/>
            </p:cNvSpPr>
            <p:nvPr/>
          </p:nvSpPr>
          <p:spPr bwMode="auto">
            <a:xfrm>
              <a:off x="2208"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b</a:t>
              </a:r>
            </a:p>
          </p:txBody>
        </p:sp>
        <p:sp>
          <p:nvSpPr>
            <p:cNvPr id="319495" name="Oval 7"/>
            <p:cNvSpPr>
              <a:spLocks noChangeArrowheads="1"/>
            </p:cNvSpPr>
            <p:nvPr/>
          </p:nvSpPr>
          <p:spPr bwMode="auto">
            <a:xfrm>
              <a:off x="1200"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e</a:t>
              </a:r>
            </a:p>
          </p:txBody>
        </p:sp>
        <p:sp>
          <p:nvSpPr>
            <p:cNvPr id="319496" name="Oval 8"/>
            <p:cNvSpPr>
              <a:spLocks noChangeArrowheads="1"/>
            </p:cNvSpPr>
            <p:nvPr/>
          </p:nvSpPr>
          <p:spPr bwMode="auto">
            <a:xfrm>
              <a:off x="2208"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f</a:t>
              </a:r>
            </a:p>
          </p:txBody>
        </p:sp>
        <p:sp>
          <p:nvSpPr>
            <p:cNvPr id="319497" name="Line 9"/>
            <p:cNvSpPr>
              <a:spLocks noChangeShapeType="1"/>
            </p:cNvSpPr>
            <p:nvPr/>
          </p:nvSpPr>
          <p:spPr bwMode="auto">
            <a:xfrm>
              <a:off x="1536" y="1392"/>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498" name="Line 10"/>
            <p:cNvSpPr>
              <a:spLocks noChangeShapeType="1"/>
            </p:cNvSpPr>
            <p:nvPr/>
          </p:nvSpPr>
          <p:spPr bwMode="auto">
            <a:xfrm>
              <a:off x="1344"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499" name="Line 11"/>
            <p:cNvSpPr>
              <a:spLocks noChangeShapeType="1"/>
            </p:cNvSpPr>
            <p:nvPr/>
          </p:nvSpPr>
          <p:spPr bwMode="auto">
            <a:xfrm>
              <a:off x="1536"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00" name="Line 12"/>
            <p:cNvSpPr>
              <a:spLocks noChangeShapeType="1"/>
            </p:cNvSpPr>
            <p:nvPr/>
          </p:nvSpPr>
          <p:spPr bwMode="auto">
            <a:xfrm>
              <a:off x="2352"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01" name="Line 13"/>
            <p:cNvSpPr>
              <a:spLocks noChangeShapeType="1"/>
            </p:cNvSpPr>
            <p:nvPr/>
          </p:nvSpPr>
          <p:spPr bwMode="auto">
            <a:xfrm>
              <a:off x="1488" y="1536"/>
              <a:ext cx="720" cy="624"/>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02" name="Text Box 14"/>
            <p:cNvSpPr txBox="1">
              <a:spLocks noChangeArrowheads="1"/>
            </p:cNvSpPr>
            <p:nvPr/>
          </p:nvSpPr>
          <p:spPr bwMode="auto">
            <a:xfrm>
              <a:off x="1227" y="1704"/>
              <a:ext cx="135"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3" name="Text Box 15"/>
            <p:cNvSpPr txBox="1">
              <a:spLocks noChangeArrowheads="1"/>
            </p:cNvSpPr>
            <p:nvPr/>
          </p:nvSpPr>
          <p:spPr bwMode="auto">
            <a:xfrm>
              <a:off x="1754" y="1152"/>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4" name="Text Box 16"/>
            <p:cNvSpPr txBox="1">
              <a:spLocks noChangeArrowheads="1"/>
            </p:cNvSpPr>
            <p:nvPr/>
          </p:nvSpPr>
          <p:spPr bwMode="auto">
            <a:xfrm>
              <a:off x="1754" y="2256"/>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5" name="Text Box 17"/>
            <p:cNvSpPr txBox="1">
              <a:spLocks noChangeArrowheads="1"/>
            </p:cNvSpPr>
            <p:nvPr/>
          </p:nvSpPr>
          <p:spPr bwMode="auto">
            <a:xfrm>
              <a:off x="1610" y="153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6" name="Text Box 18"/>
            <p:cNvSpPr txBox="1">
              <a:spLocks noChangeArrowheads="1"/>
            </p:cNvSpPr>
            <p:nvPr/>
          </p:nvSpPr>
          <p:spPr bwMode="auto">
            <a:xfrm>
              <a:off x="2378" y="1681"/>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07" name="Oval 19"/>
            <p:cNvSpPr>
              <a:spLocks noChangeArrowheads="1"/>
            </p:cNvSpPr>
            <p:nvPr/>
          </p:nvSpPr>
          <p:spPr bwMode="auto">
            <a:xfrm>
              <a:off x="3264"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c</a:t>
              </a:r>
            </a:p>
          </p:txBody>
        </p:sp>
        <p:sp>
          <p:nvSpPr>
            <p:cNvPr id="319508" name="Oval 20"/>
            <p:cNvSpPr>
              <a:spLocks noChangeArrowheads="1"/>
            </p:cNvSpPr>
            <p:nvPr/>
          </p:nvSpPr>
          <p:spPr bwMode="auto">
            <a:xfrm>
              <a:off x="4272" y="1248"/>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d</a:t>
              </a:r>
            </a:p>
          </p:txBody>
        </p:sp>
        <p:sp>
          <p:nvSpPr>
            <p:cNvPr id="319509" name="Oval 21"/>
            <p:cNvSpPr>
              <a:spLocks noChangeArrowheads="1"/>
            </p:cNvSpPr>
            <p:nvPr/>
          </p:nvSpPr>
          <p:spPr bwMode="auto">
            <a:xfrm>
              <a:off x="3264"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g</a:t>
              </a:r>
            </a:p>
          </p:txBody>
        </p:sp>
        <p:sp>
          <p:nvSpPr>
            <p:cNvPr id="319510" name="Oval 22"/>
            <p:cNvSpPr>
              <a:spLocks noChangeArrowheads="1"/>
            </p:cNvSpPr>
            <p:nvPr/>
          </p:nvSpPr>
          <p:spPr bwMode="auto">
            <a:xfrm>
              <a:off x="4272" y="2112"/>
              <a:ext cx="336" cy="336"/>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solidFill>
                    <a:schemeClr val="bg2"/>
                  </a:solidFill>
                </a:rPr>
                <a:t>h</a:t>
              </a:r>
            </a:p>
          </p:txBody>
        </p:sp>
        <p:sp>
          <p:nvSpPr>
            <p:cNvPr id="319511" name="Line 23"/>
            <p:cNvSpPr>
              <a:spLocks noChangeShapeType="1"/>
            </p:cNvSpPr>
            <p:nvPr/>
          </p:nvSpPr>
          <p:spPr bwMode="auto">
            <a:xfrm>
              <a:off x="3408"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2" name="Line 24"/>
            <p:cNvSpPr>
              <a:spLocks noChangeShapeType="1"/>
            </p:cNvSpPr>
            <p:nvPr/>
          </p:nvSpPr>
          <p:spPr bwMode="auto">
            <a:xfrm>
              <a:off x="3600" y="2256"/>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3" name="Line 25"/>
            <p:cNvSpPr>
              <a:spLocks noChangeShapeType="1"/>
            </p:cNvSpPr>
            <p:nvPr/>
          </p:nvSpPr>
          <p:spPr bwMode="auto">
            <a:xfrm>
              <a:off x="4416" y="1584"/>
              <a:ext cx="0" cy="528"/>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4" name="Line 26"/>
            <p:cNvSpPr>
              <a:spLocks noChangeShapeType="1"/>
            </p:cNvSpPr>
            <p:nvPr/>
          </p:nvSpPr>
          <p:spPr bwMode="auto">
            <a:xfrm flipV="1">
              <a:off x="3600" y="1440"/>
              <a:ext cx="672"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515" name="Text Box 27"/>
            <p:cNvSpPr txBox="1">
              <a:spLocks noChangeArrowheads="1"/>
            </p:cNvSpPr>
            <p:nvPr/>
          </p:nvSpPr>
          <p:spPr bwMode="auto">
            <a:xfrm>
              <a:off x="3292" y="1704"/>
              <a:ext cx="135"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6" name="Text Box 28"/>
            <p:cNvSpPr txBox="1">
              <a:spLocks noChangeArrowheads="1"/>
            </p:cNvSpPr>
            <p:nvPr/>
          </p:nvSpPr>
          <p:spPr bwMode="auto">
            <a:xfrm>
              <a:off x="3818" y="1152"/>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7" name="Text Box 29"/>
            <p:cNvSpPr txBox="1">
              <a:spLocks noChangeArrowheads="1"/>
            </p:cNvSpPr>
            <p:nvPr/>
          </p:nvSpPr>
          <p:spPr bwMode="auto">
            <a:xfrm>
              <a:off x="3818" y="225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8" name="Text Box 30"/>
            <p:cNvSpPr txBox="1">
              <a:spLocks noChangeArrowheads="1"/>
            </p:cNvSpPr>
            <p:nvPr/>
          </p:nvSpPr>
          <p:spPr bwMode="auto">
            <a:xfrm>
              <a:off x="3673" y="153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19" name="Text Box 31"/>
            <p:cNvSpPr txBox="1">
              <a:spLocks noChangeArrowheads="1"/>
            </p:cNvSpPr>
            <p:nvPr/>
          </p:nvSpPr>
          <p:spPr bwMode="auto">
            <a:xfrm>
              <a:off x="3962" y="1537"/>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20" name="Text Box 32"/>
            <p:cNvSpPr txBox="1">
              <a:spLocks noChangeArrowheads="1"/>
            </p:cNvSpPr>
            <p:nvPr/>
          </p:nvSpPr>
          <p:spPr bwMode="auto">
            <a:xfrm>
              <a:off x="4442" y="1679"/>
              <a:ext cx="135"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a:p>
          </p:txBody>
        </p:sp>
        <p:sp>
          <p:nvSpPr>
            <p:cNvPr id="319521" name="Line 33"/>
            <p:cNvSpPr>
              <a:spLocks noChangeShapeType="1"/>
            </p:cNvSpPr>
            <p:nvPr/>
          </p:nvSpPr>
          <p:spPr bwMode="auto">
            <a:xfrm>
              <a:off x="2544" y="1488"/>
              <a:ext cx="768" cy="672"/>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9522" name="Rectangle 34"/>
          <p:cNvSpPr>
            <a:spLocks noChangeArrowheads="1"/>
          </p:cNvSpPr>
          <p:nvPr/>
        </p:nvSpPr>
        <p:spPr bwMode="auto">
          <a:xfrm>
            <a:off x="6629400" y="3276600"/>
            <a:ext cx="15240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algn="l">
              <a:spcBef>
                <a:spcPct val="20000"/>
              </a:spcBef>
              <a:buClr>
                <a:srgbClr val="A50021"/>
              </a:buClr>
              <a:buSzPct val="75000"/>
              <a:buFont typeface="Monotype Sorts" pitchFamily="2" charset="2"/>
              <a:buNone/>
            </a:pPr>
            <a:endParaRPr kumimoji="1" lang="en-US" b="1" dirty="0">
              <a:solidFill>
                <a:srgbClr val="FFFF99"/>
              </a:solidFill>
              <a:effectLst>
                <a:outerShdw blurRad="38100" dist="38100" dir="2700000" algn="tl">
                  <a:srgbClr val="000000"/>
                </a:outerShdw>
              </a:effectLst>
            </a:endParaRPr>
          </a:p>
        </p:txBody>
      </p:sp>
    </p:spTree>
    <p:extLst>
      <p:ext uri="{BB962C8B-B14F-4D97-AF65-F5344CB8AC3E}">
        <p14:creationId xmlns:p14="http://schemas.microsoft.com/office/powerpoint/2010/main" val="4378858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6AD92E3B-2D47-4DFF-9659-C9BFD1BF4909}" type="slidenum">
              <a:rPr lang="en-US"/>
              <a:pPr/>
              <a:t>42</a:t>
            </a:fld>
            <a:endParaRPr lang="en-US"/>
          </a:p>
        </p:txBody>
      </p:sp>
      <p:sp>
        <p:nvSpPr>
          <p:cNvPr id="321538" name="Rectangle 2"/>
          <p:cNvSpPr>
            <a:spLocks noGrp="1" noChangeArrowheads="1"/>
          </p:cNvSpPr>
          <p:nvPr>
            <p:ph type="title"/>
          </p:nvPr>
        </p:nvSpPr>
        <p:spPr/>
        <p:txBody>
          <a:bodyPr/>
          <a:lstStyle/>
          <a:p>
            <a:r>
              <a:rPr lang="en-US"/>
              <a:t>Notes on BFS</a:t>
            </a:r>
          </a:p>
        </p:txBody>
      </p:sp>
      <p:sp>
        <p:nvSpPr>
          <p:cNvPr id="321539" name="Rectangle 3"/>
          <p:cNvSpPr>
            <a:spLocks noGrp="1" noChangeArrowheads="1"/>
          </p:cNvSpPr>
          <p:nvPr>
            <p:ph type="body" idx="1"/>
          </p:nvPr>
        </p:nvSpPr>
        <p:spPr/>
        <p:txBody>
          <a:bodyPr/>
          <a:lstStyle/>
          <a:p>
            <a:r>
              <a:rPr lang="en-US" dirty="0"/>
              <a:t>BFS has same efficiency as DFS and can be implemented with graphs represented as:</a:t>
            </a:r>
          </a:p>
          <a:p>
            <a:pPr lvl="1"/>
            <a:r>
              <a:rPr lang="en-US" sz="2400" dirty="0"/>
              <a:t>adjacency matrices: </a:t>
            </a:r>
            <a:r>
              <a:rPr lang="el-GR" sz="2400" dirty="0">
                <a:cs typeface="Times New Roman" pitchFamily="18" charset="0"/>
              </a:rPr>
              <a:t>Θ</a:t>
            </a:r>
            <a:r>
              <a:rPr lang="en-US" sz="2400" dirty="0">
                <a:cs typeface="Times New Roman" pitchFamily="18" charset="0"/>
              </a:rPr>
              <a:t>(</a:t>
            </a:r>
            <a:r>
              <a:rPr lang="en-US" sz="2400" i="1" dirty="0">
                <a:cs typeface="Times New Roman" pitchFamily="18" charset="0"/>
              </a:rPr>
              <a:t>V</a:t>
            </a:r>
            <a:r>
              <a:rPr lang="en-US" sz="2400" baseline="30000" dirty="0">
                <a:cs typeface="Times New Roman" pitchFamily="18" charset="0"/>
              </a:rPr>
              <a:t>2</a:t>
            </a:r>
            <a:r>
              <a:rPr lang="en-US" sz="2400" dirty="0">
                <a:cs typeface="Times New Roman" pitchFamily="18" charset="0"/>
              </a:rPr>
              <a:t>)</a:t>
            </a:r>
          </a:p>
          <a:p>
            <a:pPr lvl="1"/>
            <a:r>
              <a:rPr lang="en-US" sz="2400" dirty="0"/>
              <a:t>adjacency lists: </a:t>
            </a:r>
            <a:r>
              <a:rPr lang="el-GR" sz="2400" dirty="0">
                <a:cs typeface="Times New Roman" pitchFamily="18" charset="0"/>
              </a:rPr>
              <a:t>Θ</a:t>
            </a:r>
            <a:r>
              <a:rPr lang="en-US" sz="2400" dirty="0">
                <a:cs typeface="Times New Roman" pitchFamily="18" charset="0"/>
              </a:rPr>
              <a:t>(|</a:t>
            </a:r>
            <a:r>
              <a:rPr lang="en-US" sz="2400" i="1" dirty="0">
                <a:cs typeface="Times New Roman" pitchFamily="18" charset="0"/>
              </a:rPr>
              <a:t>V|</a:t>
            </a:r>
            <a:r>
              <a:rPr lang="en-US" sz="2400" dirty="0">
                <a:cs typeface="Times New Roman" pitchFamily="18" charset="0"/>
              </a:rPr>
              <a:t>+|E|)</a:t>
            </a:r>
          </a:p>
          <a:p>
            <a:pPr lvl="1"/>
            <a:endParaRPr lang="en-US" dirty="0"/>
          </a:p>
          <a:p>
            <a:r>
              <a:rPr lang="en-US" dirty="0"/>
              <a:t>Yields single ordering of vertices (order added/deleted from queue is the same)</a:t>
            </a:r>
            <a:br>
              <a:rPr lang="en-US" dirty="0"/>
            </a:br>
            <a:endParaRPr lang="en-US" dirty="0"/>
          </a:p>
          <a:p>
            <a:r>
              <a:rPr lang="en-US" dirty="0"/>
              <a:t>Applications: same as DFS, but can also find paths from a vertex to all other vertices with the smallest number of edges [How: mark depth from root]</a:t>
            </a:r>
          </a:p>
          <a:p>
            <a:endParaRPr lang="en-US" dirty="0"/>
          </a:p>
          <a:p>
            <a:pPr>
              <a:buFont typeface="Monotype Sorts" pitchFamily="2" charset="2"/>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6AD92E3B-2D47-4DFF-9659-C9BFD1BF4909}" type="slidenum">
              <a:rPr lang="en-US"/>
              <a:pPr/>
              <a:t>43</a:t>
            </a:fld>
            <a:endParaRPr lang="en-US"/>
          </a:p>
        </p:txBody>
      </p:sp>
      <p:sp>
        <p:nvSpPr>
          <p:cNvPr id="321538" name="Rectangle 2"/>
          <p:cNvSpPr>
            <a:spLocks noGrp="1" noChangeArrowheads="1"/>
          </p:cNvSpPr>
          <p:nvPr>
            <p:ph type="title"/>
          </p:nvPr>
        </p:nvSpPr>
        <p:spPr/>
        <p:txBody>
          <a:bodyPr/>
          <a:lstStyle/>
          <a:p>
            <a:r>
              <a:rPr lang="en-US" dirty="0"/>
              <a:t>Brute Force: Review</a:t>
            </a:r>
          </a:p>
        </p:txBody>
      </p:sp>
      <p:sp>
        <p:nvSpPr>
          <p:cNvPr id="321539" name="Rectangle 3"/>
          <p:cNvSpPr>
            <a:spLocks noGrp="1" noChangeArrowheads="1"/>
          </p:cNvSpPr>
          <p:nvPr>
            <p:ph type="body" idx="1"/>
          </p:nvPr>
        </p:nvSpPr>
        <p:spPr/>
        <p:txBody>
          <a:bodyPr/>
          <a:lstStyle/>
          <a:p>
            <a:r>
              <a:rPr lang="en-US" dirty="0"/>
              <a:t>Based on problem statement and definitions</a:t>
            </a:r>
            <a:endParaRPr lang="en-US" sz="2400" dirty="0">
              <a:cs typeface="Times New Roman" pitchFamily="18" charset="0"/>
            </a:endParaRPr>
          </a:p>
          <a:p>
            <a:pPr lvl="1"/>
            <a:endParaRPr lang="en-US" dirty="0"/>
          </a:p>
          <a:p>
            <a:r>
              <a:rPr lang="en-US" dirty="0"/>
              <a:t>Typically slow, but may be only known algorithm</a:t>
            </a:r>
            <a:br>
              <a:rPr lang="en-US" dirty="0"/>
            </a:br>
            <a:endParaRPr lang="en-US" dirty="0"/>
          </a:p>
          <a:p>
            <a:r>
              <a:rPr lang="en-US" dirty="0"/>
              <a:t>Useful to consider first</a:t>
            </a:r>
          </a:p>
          <a:p>
            <a:pPr lvl="1"/>
            <a:r>
              <a:rPr lang="en-US" dirty="0"/>
              <a:t>better algorithm frequently known</a:t>
            </a:r>
          </a:p>
          <a:p>
            <a:endParaRPr lang="en-US" dirty="0"/>
          </a:p>
          <a:p>
            <a:r>
              <a:rPr lang="en-US" dirty="0"/>
              <a:t>Examples:</a:t>
            </a:r>
          </a:p>
          <a:p>
            <a:pPr lvl="1"/>
            <a:r>
              <a:rPr lang="en-US" dirty="0"/>
              <a:t>Sorting and Searching</a:t>
            </a:r>
          </a:p>
          <a:p>
            <a:pPr lvl="1"/>
            <a:r>
              <a:rPr lang="en-US" dirty="0"/>
              <a:t>Exhaustive Search: </a:t>
            </a:r>
          </a:p>
          <a:p>
            <a:pPr lvl="2"/>
            <a:r>
              <a:rPr lang="en-US" dirty="0"/>
              <a:t>Pattern Match, TSP, Knapsack, Assignment, </a:t>
            </a:r>
          </a:p>
          <a:p>
            <a:pPr lvl="1"/>
            <a:r>
              <a:rPr lang="en-US" dirty="0"/>
              <a:t>Graph (DFS, BFS)</a:t>
            </a:r>
          </a:p>
          <a:p>
            <a:endParaRPr lang="en-US" dirty="0"/>
          </a:p>
          <a:p>
            <a:pPr>
              <a:buFont typeface="Monotype Sorts" pitchFamily="2" charset="2"/>
              <a:buNone/>
            </a:pPr>
            <a:endParaRPr lang="en-US" dirty="0"/>
          </a:p>
        </p:txBody>
      </p:sp>
    </p:spTree>
    <p:extLst>
      <p:ext uri="{BB962C8B-B14F-4D97-AF65-F5344CB8AC3E}">
        <p14:creationId xmlns:p14="http://schemas.microsoft.com/office/powerpoint/2010/main" val="18753661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C28A801F-41A3-4834-9187-1991B6FE80E4}" type="slidenum">
              <a:rPr lang="en-US"/>
              <a:pPr/>
              <a:t>44</a:t>
            </a:fld>
            <a:endParaRPr lang="en-US"/>
          </a:p>
        </p:txBody>
      </p:sp>
      <p:sp>
        <p:nvSpPr>
          <p:cNvPr id="277506" name="Rectangle 2"/>
          <p:cNvSpPr>
            <a:spLocks noGrp="1" noChangeArrowheads="1"/>
          </p:cNvSpPr>
          <p:nvPr>
            <p:ph type="title"/>
          </p:nvPr>
        </p:nvSpPr>
        <p:spPr>
          <a:xfrm>
            <a:off x="457200" y="228600"/>
            <a:ext cx="8686800" cy="533400"/>
          </a:xfrm>
        </p:spPr>
        <p:txBody>
          <a:bodyPr/>
          <a:lstStyle/>
          <a:p>
            <a:r>
              <a:rPr lang="en-US"/>
              <a:t>Brute-Force Strengths and Weaknesses</a:t>
            </a:r>
          </a:p>
        </p:txBody>
      </p:sp>
      <p:sp>
        <p:nvSpPr>
          <p:cNvPr id="277507" name="Rectangle 3"/>
          <p:cNvSpPr>
            <a:spLocks noGrp="1" noChangeArrowheads="1"/>
          </p:cNvSpPr>
          <p:nvPr>
            <p:ph type="body" idx="1"/>
          </p:nvPr>
        </p:nvSpPr>
        <p:spPr>
          <a:xfrm>
            <a:off x="304800" y="1143000"/>
            <a:ext cx="8686800" cy="4905375"/>
          </a:xfrm>
        </p:spPr>
        <p:txBody>
          <a:bodyPr/>
          <a:lstStyle/>
          <a:p>
            <a:pPr>
              <a:lnSpc>
                <a:spcPct val="90000"/>
              </a:lnSpc>
            </a:pPr>
            <a:r>
              <a:rPr lang="en-US" u="sng" dirty="0"/>
              <a:t>Strengths</a:t>
            </a:r>
            <a:endParaRPr lang="en-US" dirty="0"/>
          </a:p>
          <a:p>
            <a:pPr lvl="1">
              <a:lnSpc>
                <a:spcPct val="90000"/>
              </a:lnSpc>
            </a:pPr>
            <a:r>
              <a:rPr lang="en-US" sz="2400" dirty="0"/>
              <a:t>Wide applicability</a:t>
            </a:r>
          </a:p>
          <a:p>
            <a:pPr lvl="1">
              <a:lnSpc>
                <a:spcPct val="90000"/>
              </a:lnSpc>
            </a:pPr>
            <a:r>
              <a:rPr lang="en-US" sz="2400" dirty="0"/>
              <a:t>Simplicity</a:t>
            </a:r>
          </a:p>
          <a:p>
            <a:pPr lvl="1">
              <a:lnSpc>
                <a:spcPct val="90000"/>
              </a:lnSpc>
            </a:pPr>
            <a:r>
              <a:rPr lang="en-US" sz="2400" dirty="0"/>
              <a:t>Yields reasonable algorithms for some important problems</a:t>
            </a:r>
            <a:br>
              <a:rPr lang="en-US" sz="2400" dirty="0"/>
            </a:br>
            <a:r>
              <a:rPr lang="en-US" sz="2400" dirty="0"/>
              <a:t>(e.g., matrix multiply, sorting, searching, string matching)</a:t>
            </a:r>
            <a:r>
              <a:rPr lang="en-US" dirty="0"/>
              <a:t> </a:t>
            </a:r>
          </a:p>
          <a:p>
            <a:pPr lvl="1">
              <a:lnSpc>
                <a:spcPct val="90000"/>
              </a:lnSpc>
            </a:pPr>
            <a:r>
              <a:rPr lang="en-US" sz="2400" dirty="0"/>
              <a:t>Algorithm may be good enough for small problem</a:t>
            </a:r>
          </a:p>
          <a:p>
            <a:pPr lvl="1">
              <a:lnSpc>
                <a:spcPct val="90000"/>
              </a:lnSpc>
            </a:pPr>
            <a:r>
              <a:rPr lang="en-US" sz="2400" dirty="0"/>
              <a:t>Improvement may be too hard</a:t>
            </a:r>
          </a:p>
          <a:p>
            <a:pPr lvl="1">
              <a:lnSpc>
                <a:spcPct val="90000"/>
              </a:lnSpc>
            </a:pPr>
            <a:r>
              <a:rPr lang="en-US" sz="2400" dirty="0"/>
              <a:t>Provides yardstick for comparison</a:t>
            </a:r>
          </a:p>
          <a:p>
            <a:pPr lvl="1">
              <a:lnSpc>
                <a:spcPct val="90000"/>
              </a:lnSpc>
            </a:pPr>
            <a:endParaRPr lang="en-US" sz="1800" dirty="0"/>
          </a:p>
          <a:p>
            <a:pPr>
              <a:lnSpc>
                <a:spcPct val="90000"/>
              </a:lnSpc>
            </a:pPr>
            <a:r>
              <a:rPr lang="en-US" u="sng" dirty="0"/>
              <a:t>Weaknesses</a:t>
            </a:r>
            <a:endParaRPr lang="en-US" dirty="0"/>
          </a:p>
          <a:p>
            <a:pPr lvl="1">
              <a:lnSpc>
                <a:spcPct val="90000"/>
              </a:lnSpc>
            </a:pPr>
            <a:r>
              <a:rPr lang="en-US" sz="2400" dirty="0"/>
              <a:t>Rarely yields efficient algorithms </a:t>
            </a:r>
          </a:p>
          <a:p>
            <a:pPr lvl="1">
              <a:lnSpc>
                <a:spcPct val="90000"/>
              </a:lnSpc>
            </a:pPr>
            <a:r>
              <a:rPr lang="en-US" sz="2400" dirty="0"/>
              <a:t>Some brute-force algorithms are unacceptably slow </a:t>
            </a:r>
          </a:p>
          <a:p>
            <a:pPr lvl="1">
              <a:lnSpc>
                <a:spcPct val="90000"/>
              </a:lnSpc>
            </a:pPr>
            <a:r>
              <a:rPr lang="en-US" sz="2400"/>
              <a:t>Not </a:t>
            </a:r>
            <a:r>
              <a:rPr lang="en-US" sz="2400" dirty="0"/>
              <a:t>as constructive as some other design techniques</a:t>
            </a:r>
            <a:br>
              <a:rPr lang="en-US" dirty="0"/>
            </a:br>
            <a:endParaRPr lang="en-US" dirty="0"/>
          </a:p>
        </p:txBody>
      </p:sp>
    </p:spTree>
    <p:extLst>
      <p:ext uri="{BB962C8B-B14F-4D97-AF65-F5344CB8AC3E}">
        <p14:creationId xmlns:p14="http://schemas.microsoft.com/office/powerpoint/2010/main" val="3428487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5"/>
          <p:cNvSpPr>
            <a:spLocks noGrp="1"/>
          </p:cNvSpPr>
          <p:nvPr>
            <p:ph type="sldNum" sz="quarter" idx="12"/>
          </p:nvPr>
        </p:nvSpPr>
        <p:spPr/>
        <p:txBody>
          <a:bodyPr/>
          <a:lstStyle/>
          <a:p>
            <a:fld id="{C642FFE1-54BC-477B-A2C9-8450651DCBB8}" type="slidenum">
              <a:rPr lang="en-US"/>
              <a:pPr/>
              <a:t>5</a:t>
            </a:fld>
            <a:endParaRPr lang="en-US"/>
          </a:p>
        </p:txBody>
      </p:sp>
      <p:sp>
        <p:nvSpPr>
          <p:cNvPr id="239618" name="Rectangle 2"/>
          <p:cNvSpPr>
            <a:spLocks noGrp="1" noChangeArrowheads="1"/>
          </p:cNvSpPr>
          <p:nvPr>
            <p:ph type="title"/>
          </p:nvPr>
        </p:nvSpPr>
        <p:spPr>
          <a:xfrm>
            <a:off x="533400" y="152400"/>
            <a:ext cx="8458200" cy="685800"/>
          </a:xfrm>
        </p:spPr>
        <p:txBody>
          <a:bodyPr/>
          <a:lstStyle/>
          <a:p>
            <a:r>
              <a:rPr lang="en-US"/>
              <a:t>Examples of Brute-Force String Matching</a:t>
            </a:r>
            <a:r>
              <a:rPr lang="en-US" sz="3200"/>
              <a:t> </a:t>
            </a:r>
          </a:p>
        </p:txBody>
      </p:sp>
      <p:sp>
        <p:nvSpPr>
          <p:cNvPr id="239619" name="Rectangle 3"/>
          <p:cNvSpPr>
            <a:spLocks noGrp="1" noChangeArrowheads="1"/>
          </p:cNvSpPr>
          <p:nvPr>
            <p:ph type="body" idx="1"/>
          </p:nvPr>
        </p:nvSpPr>
        <p:spPr>
          <a:xfrm>
            <a:off x="457200" y="1266825"/>
            <a:ext cx="8686800" cy="4981575"/>
          </a:xfrm>
        </p:spPr>
        <p:txBody>
          <a:bodyPr/>
          <a:lstStyle/>
          <a:p>
            <a:pPr marL="457200" indent="-457200">
              <a:buNone/>
            </a:pPr>
            <a:endParaRPr lang="en-US" dirty="0"/>
          </a:p>
          <a:p>
            <a:pPr marL="457200" indent="-457200">
              <a:buNone/>
            </a:pPr>
            <a:r>
              <a:rPr lang="en-US" dirty="0"/>
              <a:t>Pattern:   </a:t>
            </a:r>
            <a:r>
              <a:rPr lang="en-US" dirty="0">
                <a:latin typeface="SimSun" pitchFamily="2" charset="-122"/>
              </a:rPr>
              <a:t> 001011</a:t>
            </a:r>
          </a:p>
          <a:p>
            <a:pPr marL="457200" indent="-457200">
              <a:buNone/>
            </a:pPr>
            <a:r>
              <a:rPr lang="en-US" dirty="0">
                <a:latin typeface="SimSun" pitchFamily="2" charset="-122"/>
              </a:rPr>
              <a:t>T</a:t>
            </a:r>
            <a:r>
              <a:rPr lang="en-US" dirty="0"/>
              <a:t>ext:           </a:t>
            </a:r>
            <a:r>
              <a:rPr lang="en-US" dirty="0">
                <a:latin typeface="SimSun" pitchFamily="2" charset="-122"/>
              </a:rPr>
              <a:t>10010101101001100101111010</a:t>
            </a:r>
            <a:endParaRPr lang="en-US" dirty="0"/>
          </a:p>
          <a:p>
            <a:pPr marL="457200" indent="-457200">
              <a:buNone/>
            </a:pPr>
            <a:endParaRPr lang="en-US" dirty="0"/>
          </a:p>
          <a:p>
            <a:pPr marL="457200" indent="-457200">
              <a:buNone/>
            </a:pPr>
            <a:endParaRPr lang="en-US"/>
          </a:p>
          <a:p>
            <a:pPr marL="457200" indent="-457200">
              <a:buNone/>
            </a:pPr>
            <a:endParaRPr lang="en-US" dirty="0"/>
          </a:p>
          <a:p>
            <a:pPr marL="457200" indent="-457200">
              <a:buNone/>
            </a:pPr>
            <a:r>
              <a:rPr lang="en-US" dirty="0"/>
              <a:t>Pattern: </a:t>
            </a:r>
            <a:r>
              <a:rPr lang="en-US" dirty="0">
                <a:latin typeface="SimSun" pitchFamily="2" charset="-122"/>
              </a:rPr>
              <a:t>happy</a:t>
            </a:r>
          </a:p>
          <a:p>
            <a:pPr marL="457200" indent="-457200">
              <a:buNone/>
            </a:pPr>
            <a:r>
              <a:rPr lang="en-US" dirty="0"/>
              <a:t>Text:      </a:t>
            </a:r>
            <a:r>
              <a:rPr lang="en-US" dirty="0">
                <a:latin typeface="SimSun" pitchFamily="2" charset="-122"/>
              </a:rPr>
              <a:t>It is never too late to have a happy childhood.</a:t>
            </a:r>
          </a:p>
          <a:p>
            <a:pPr marL="457200" indent="-457200">
              <a:buFont typeface="Monotype Sorts" pitchFamily="2" charset="2"/>
              <a:buNone/>
            </a:pPr>
            <a:endParaRPr lang="en-US" dirty="0"/>
          </a:p>
          <a:p>
            <a:pPr marL="457200" indent="-457200">
              <a:buFont typeface="Monotype Sorts" pitchFamily="2" charset="2"/>
              <a:buNone/>
            </a:pPr>
            <a:endParaRPr lang="en-US" dirty="0"/>
          </a:p>
          <a:p>
            <a:pPr marL="457200" indent="-457200">
              <a:buFont typeface="Monotype Sorts" pitchFamily="2" charset="2"/>
              <a:buNone/>
            </a:pPr>
            <a:endParaRPr lang="en-US" dirty="0"/>
          </a:p>
          <a:p>
            <a:pPr marL="457200" indent="-457200">
              <a:buFont typeface="Monotype Sorts" pitchFamily="2" charset="2"/>
              <a:buNone/>
            </a:pPr>
            <a:br>
              <a:rPr lang="en-US" dirty="0">
                <a:latin typeface="SimSun" pitchFamily="2" charset="-122"/>
              </a:rPr>
            </a:br>
            <a:r>
              <a:rPr lang="en-US" dirty="0">
                <a:latin typeface="SimSun" pitchFamily="2" charset="-122"/>
              </a:rPr>
              <a:t>                                        </a:t>
            </a:r>
          </a:p>
          <a:p>
            <a:pPr marL="457200" indent="-457200">
              <a:buFont typeface="Monotype Sorts" pitchFamily="2" charset="2"/>
              <a:buAutoNum type="arabicPeriod"/>
            </a:pPr>
            <a:endParaRPr lang="en-US" dirty="0"/>
          </a:p>
          <a:p>
            <a:pPr marL="457200" indent="-457200">
              <a:buFont typeface="Monotype Sorts" pitchFamily="2" charset="2"/>
              <a:buAutoNum type="arabicPeriod"/>
            </a:pPr>
            <a:endParaRPr lang="en-US" dirty="0"/>
          </a:p>
          <a:p>
            <a:pPr marL="457200" indent="-457200">
              <a:buFont typeface="Monotype Sorts" pitchFamily="2" charset="2"/>
              <a:buAutoNum type="arabicPeriod"/>
            </a:pPr>
            <a:endParaRPr lang="en-US" dirty="0"/>
          </a:p>
          <a:p>
            <a:pPr marL="457200" indent="-457200">
              <a:buFont typeface="Monotype Sorts" pitchFamily="2" charset="2"/>
              <a:buNone/>
            </a:pPr>
            <a:endParaRPr lang="en-US" dirty="0"/>
          </a:p>
          <a:p>
            <a:pPr marL="457200" indent="-457200">
              <a:buFont typeface="Monotype Sorts" pitchFamily="2" charset="2"/>
              <a:buNone/>
            </a:pPr>
            <a:endParaRPr lang="en-US" dirty="0"/>
          </a:p>
          <a:p>
            <a:pPr marL="457200" indent="-457200">
              <a:buFont typeface="Monotype Sorts" pitchFamily="2" charset="2"/>
              <a:buNone/>
            </a:pPr>
            <a:endParaRPr lang="en-US" dirty="0">
              <a:latin typeface="SimSun" pitchFamily="2" charset="-122"/>
            </a:endParaRPr>
          </a:p>
          <a:p>
            <a:pPr marL="457200" indent="-457200">
              <a:buFont typeface="Monotype Sorts" pitchFamily="2" charset="2"/>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6"/>
          <p:cNvSpPr>
            <a:spLocks noGrp="1"/>
          </p:cNvSpPr>
          <p:nvPr>
            <p:ph type="sldNum" sz="quarter" idx="12"/>
          </p:nvPr>
        </p:nvSpPr>
        <p:spPr/>
        <p:txBody>
          <a:bodyPr/>
          <a:lstStyle/>
          <a:p>
            <a:fld id="{2667E62D-31CF-404B-9D1B-06A2C2D346ED}" type="slidenum">
              <a:rPr lang="en-US"/>
              <a:pPr/>
              <a:t>6</a:t>
            </a:fld>
            <a:endParaRPr lang="en-US"/>
          </a:p>
        </p:txBody>
      </p:sp>
      <p:sp>
        <p:nvSpPr>
          <p:cNvPr id="285698" name="Rectangle 2"/>
          <p:cNvSpPr>
            <a:spLocks noGrp="1" noChangeArrowheads="1"/>
          </p:cNvSpPr>
          <p:nvPr>
            <p:ph type="title"/>
          </p:nvPr>
        </p:nvSpPr>
        <p:spPr/>
        <p:txBody>
          <a:bodyPr/>
          <a:lstStyle/>
          <a:p>
            <a:r>
              <a:rPr lang="en-US"/>
              <a:t>Pseudocode and Efficiency  </a:t>
            </a:r>
          </a:p>
        </p:txBody>
      </p:sp>
      <p:sp>
        <p:nvSpPr>
          <p:cNvPr id="285699" name="Rectangle 3"/>
          <p:cNvSpPr>
            <a:spLocks noGrp="1" noChangeArrowheads="1"/>
          </p:cNvSpPr>
          <p:nvPr>
            <p:ph type="body" sz="half" idx="1"/>
          </p:nvPr>
        </p:nvSpPr>
        <p:spPr>
          <a:xfrm>
            <a:off x="609600" y="5486400"/>
            <a:ext cx="6553200" cy="685800"/>
          </a:xfrm>
        </p:spPr>
        <p:txBody>
          <a:bodyPr/>
          <a:lstStyle/>
          <a:p>
            <a:pPr marL="457200" indent="-457200">
              <a:buFont typeface="Monotype Sorts" pitchFamily="2" charset="2"/>
              <a:buNone/>
            </a:pPr>
            <a:r>
              <a:rPr lang="en-US" dirty="0"/>
              <a:t>Efficiency:  </a:t>
            </a:r>
          </a:p>
          <a:p>
            <a:pPr marL="457200" indent="-457200">
              <a:buFont typeface="Monotype Sorts" pitchFamily="2" charset="2"/>
              <a:buNone/>
            </a:pPr>
            <a:r>
              <a:rPr lang="en-US" dirty="0"/>
              <a:t>(Basic op and dataset assumptions?)</a:t>
            </a:r>
          </a:p>
        </p:txBody>
      </p:sp>
      <p:pic>
        <p:nvPicPr>
          <p:cNvPr id="285700" name="Picture 4" descr="3_2b"/>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09600" y="1143000"/>
            <a:ext cx="8382000" cy="4279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7" name="Slide Number Placeholder 5"/>
          <p:cNvSpPr>
            <a:spLocks noGrp="1"/>
          </p:cNvSpPr>
          <p:nvPr>
            <p:ph type="sldNum" sz="quarter" idx="12"/>
          </p:nvPr>
        </p:nvSpPr>
        <p:spPr/>
        <p:txBody>
          <a:bodyPr/>
          <a:lstStyle/>
          <a:p>
            <a:fld id="{233D8892-13D8-4071-8E97-587D2A5436F1}" type="slidenum">
              <a:rPr lang="en-US"/>
              <a:pPr/>
              <a:t>7</a:t>
            </a:fld>
            <a:endParaRPr lang="en-US"/>
          </a:p>
        </p:txBody>
      </p:sp>
      <p:sp>
        <p:nvSpPr>
          <p:cNvPr id="240642" name="Rectangle 2"/>
          <p:cNvSpPr>
            <a:spLocks noGrp="1" noChangeArrowheads="1"/>
          </p:cNvSpPr>
          <p:nvPr>
            <p:ph type="title"/>
          </p:nvPr>
        </p:nvSpPr>
        <p:spPr/>
        <p:txBody>
          <a:bodyPr/>
          <a:lstStyle/>
          <a:p>
            <a:r>
              <a:rPr lang="en-US"/>
              <a:t>Brute-Force Polynomial Evaluation</a:t>
            </a:r>
          </a:p>
        </p:txBody>
      </p:sp>
      <mc:AlternateContent xmlns:mc="http://schemas.openxmlformats.org/markup-compatibility/2006" xmlns:a14="http://schemas.microsoft.com/office/drawing/2010/main">
        <mc:Choice Requires="a14">
          <p:sp>
            <p:nvSpPr>
              <p:cNvPr id="240643" name="Rectangle 3"/>
              <p:cNvSpPr>
                <a:spLocks noGrp="1" noChangeArrowheads="1"/>
              </p:cNvSpPr>
              <p:nvPr>
                <p:ph type="body" idx="1"/>
              </p:nvPr>
            </p:nvSpPr>
            <p:spPr>
              <a:xfrm>
                <a:off x="609600" y="1266825"/>
                <a:ext cx="8305800" cy="5286375"/>
              </a:xfrm>
            </p:spPr>
            <p:txBody>
              <a:bodyPr/>
              <a:lstStyle/>
              <a:p>
                <a:pPr marL="457200" indent="-457200">
                  <a:lnSpc>
                    <a:spcPct val="90000"/>
                  </a:lnSpc>
                  <a:buFont typeface="Monotype Sorts" pitchFamily="2" charset="2"/>
                  <a:buNone/>
                </a:pPr>
                <a:r>
                  <a:rPr lang="en-US" dirty="0"/>
                  <a:t>Problem: Find the value of  polynomial</a:t>
                </a:r>
              </a:p>
              <a:p>
                <a:pPr marL="457200" indent="-457200" algn="ctr">
                  <a:lnSpc>
                    <a:spcPct val="90000"/>
                  </a:lnSpc>
                  <a:buFont typeface="Monotype Sorts" pitchFamily="2" charset="2"/>
                  <a:buNone/>
                </a:pPr>
                <a:r>
                  <a:rPr lang="en-US" dirty="0"/>
                  <a:t> </a:t>
                </a:r>
                <a:r>
                  <a:rPr lang="en-US" i="1" dirty="0"/>
                  <a:t>p</a:t>
                </a:r>
                <a:r>
                  <a:rPr lang="en-US" dirty="0"/>
                  <a:t>(</a:t>
                </a:r>
                <a:r>
                  <a:rPr lang="en-US" i="1" dirty="0"/>
                  <a:t>x</a:t>
                </a:r>
                <a:r>
                  <a:rPr lang="en-US" dirty="0"/>
                  <a:t>) = </a:t>
                </a:r>
                <a:r>
                  <a:rPr lang="en-US" i="1" dirty="0" err="1"/>
                  <a:t>a</a:t>
                </a:r>
                <a:r>
                  <a:rPr lang="en-US" i="1" baseline="-25000" dirty="0" err="1"/>
                  <a:t>n</a:t>
                </a:r>
                <a:r>
                  <a:rPr lang="en-US" i="1" dirty="0" err="1"/>
                  <a:t>x</a:t>
                </a:r>
                <a:r>
                  <a:rPr lang="en-US" i="1" baseline="30000" dirty="0" err="1"/>
                  <a:t>n</a:t>
                </a:r>
                <a:r>
                  <a:rPr lang="en-US" baseline="30000" dirty="0"/>
                  <a:t> </a:t>
                </a:r>
                <a:r>
                  <a:rPr lang="en-US" dirty="0"/>
                  <a:t>+ </a:t>
                </a:r>
                <a:r>
                  <a:rPr lang="en-US" i="1" dirty="0"/>
                  <a:t>a</a:t>
                </a:r>
                <a:r>
                  <a:rPr lang="en-US" i="1" baseline="-25000" dirty="0"/>
                  <a:t>n</a:t>
                </a:r>
                <a:r>
                  <a:rPr lang="en-US" baseline="-25000" dirty="0"/>
                  <a:t>-1</a:t>
                </a:r>
                <a:r>
                  <a:rPr lang="en-US" i="1" dirty="0"/>
                  <a:t>x</a:t>
                </a:r>
                <a:r>
                  <a:rPr lang="en-US" i="1" baseline="30000" dirty="0"/>
                  <a:t>n</a:t>
                </a:r>
                <a:r>
                  <a:rPr lang="en-US" baseline="30000" dirty="0"/>
                  <a:t>-1 </a:t>
                </a:r>
                <a:r>
                  <a:rPr lang="en-US" dirty="0"/>
                  <a:t>+… +</a:t>
                </a:r>
                <a:r>
                  <a:rPr lang="en-US" i="1" dirty="0"/>
                  <a:t> a</a:t>
                </a:r>
                <a:r>
                  <a:rPr lang="en-US" baseline="-25000" dirty="0"/>
                  <a:t>1</a:t>
                </a:r>
                <a:r>
                  <a:rPr lang="en-US" i="1" dirty="0"/>
                  <a:t>x</a:t>
                </a:r>
                <a:r>
                  <a:rPr lang="en-US" baseline="30000" dirty="0"/>
                  <a:t>1 </a:t>
                </a:r>
                <a:r>
                  <a:rPr lang="en-US" dirty="0"/>
                  <a:t>+ </a:t>
                </a:r>
                <a:r>
                  <a:rPr lang="en-US" i="1" dirty="0"/>
                  <a:t>a</a:t>
                </a:r>
                <a:r>
                  <a:rPr lang="en-US" baseline="-25000" dirty="0"/>
                  <a:t>0                                                 </a:t>
                </a:r>
              </a:p>
              <a:p>
                <a:pPr marL="457200" indent="-457200">
                  <a:lnSpc>
                    <a:spcPct val="90000"/>
                  </a:lnSpc>
                  <a:buFont typeface="Monotype Sorts" pitchFamily="2" charset="2"/>
                  <a:buNone/>
                </a:pPr>
                <a:r>
                  <a:rPr lang="en-US" baseline="-25000" dirty="0"/>
                  <a:t> </a:t>
                </a:r>
                <a:r>
                  <a:rPr lang="en-US" dirty="0"/>
                  <a:t>at a point </a:t>
                </a:r>
                <a:r>
                  <a:rPr lang="en-US" i="1" dirty="0"/>
                  <a:t>x</a:t>
                </a:r>
                <a:r>
                  <a:rPr lang="en-US" dirty="0"/>
                  <a:t> = </a:t>
                </a:r>
                <a:r>
                  <a:rPr lang="en-US" i="1" dirty="0"/>
                  <a:t>x</a:t>
                </a:r>
                <a:r>
                  <a:rPr lang="en-US" baseline="-25000" dirty="0"/>
                  <a:t>0</a:t>
                </a:r>
              </a:p>
              <a:p>
                <a:pPr marL="457200" indent="-457200">
                  <a:lnSpc>
                    <a:spcPct val="90000"/>
                  </a:lnSpc>
                  <a:buFont typeface="Monotype Sorts" pitchFamily="2" charset="2"/>
                  <a:buNone/>
                </a:pPr>
                <a:endParaRPr lang="en-US" baseline="-25000" dirty="0"/>
              </a:p>
              <a:p>
                <a:pPr marL="457200" indent="-457200">
                  <a:lnSpc>
                    <a:spcPct val="90000"/>
                  </a:lnSpc>
                  <a:buFont typeface="Monotype Sorts" pitchFamily="2" charset="2"/>
                  <a:buNone/>
                </a:pPr>
                <a:r>
                  <a:rPr lang="en-US" u="sng" dirty="0"/>
                  <a:t>Brute-force algorithm</a:t>
                </a:r>
              </a:p>
              <a:p>
                <a:pPr marL="457200" indent="-457200">
                  <a:lnSpc>
                    <a:spcPct val="90000"/>
                  </a:lnSpc>
                </a:pPr>
                <a:endParaRPr lang="en-US" dirty="0"/>
              </a:p>
              <a:p>
                <a:pPr marL="457200" indent="-457200">
                  <a:lnSpc>
                    <a:spcPct val="90000"/>
                  </a:lnSpc>
                </a:pPr>
                <a:endParaRPr lang="en-US" dirty="0"/>
              </a:p>
              <a:p>
                <a:pPr marL="457200" indent="-457200">
                  <a:lnSpc>
                    <a:spcPct val="90000"/>
                  </a:lnSpc>
                </a:pPr>
                <a:endParaRPr lang="en-US" dirty="0"/>
              </a:p>
              <a:p>
                <a:pPr marL="457200" indent="-457200">
                  <a:lnSpc>
                    <a:spcPct val="90000"/>
                  </a:lnSpc>
                </a:pPr>
                <a:endParaRPr lang="en-US" dirty="0"/>
              </a:p>
              <a:p>
                <a:pPr marL="457200" indent="-457200">
                  <a:lnSpc>
                    <a:spcPct val="90000"/>
                  </a:lnSpc>
                </a:pPr>
                <a:endParaRPr lang="en-US" dirty="0"/>
              </a:p>
              <a:p>
                <a:pPr marL="457200" indent="-457200">
                  <a:lnSpc>
                    <a:spcPct val="90000"/>
                  </a:lnSpc>
                </a:pPr>
                <a:endParaRPr lang="en-US" dirty="0"/>
              </a:p>
              <a:p>
                <a:pPr marL="457200" indent="-457200">
                  <a:lnSpc>
                    <a:spcPct val="90000"/>
                  </a:lnSpc>
                </a:pPr>
                <a:endParaRPr lang="en-US" dirty="0"/>
              </a:p>
              <a:p>
                <a:pPr marL="457200" indent="-457200">
                  <a:lnSpc>
                    <a:spcPct val="90000"/>
                  </a:lnSpc>
                  <a:buFont typeface="Monotype Sorts" pitchFamily="2" charset="2"/>
                  <a:buNone/>
                </a:pPr>
                <a:r>
                  <a:rPr lang="en-US" dirty="0"/>
                  <a:t>Efficiency: A(n)= ?.  M(n)=</a:t>
                </a:r>
                <a14:m>
                  <m:oMath xmlns:m="http://schemas.openxmlformats.org/officeDocument/2006/math">
                    <m:nary>
                      <m:naryPr>
                        <m:chr m:val="∑"/>
                        <m:supHide m:val="on"/>
                        <m:ctrlPr>
                          <a:rPr lang="en-US" b="1" i="1" smtClean="0">
                            <a:latin typeface="Cambria Math" panose="02040503050406030204" pitchFamily="18" charset="0"/>
                          </a:rPr>
                        </m:ctrlPr>
                      </m:naryPr>
                      <m:sub>
                        <m:r>
                          <a:rPr lang="en-US" b="1" i="1" smtClean="0">
                            <a:latin typeface="Cambria Math"/>
                          </a:rPr>
                          <m:t>𝒊</m:t>
                        </m:r>
                        <m:r>
                          <a:rPr lang="en-US" b="1" i="1" smtClean="0">
                            <a:latin typeface="Cambria Math"/>
                          </a:rPr>
                          <m:t>=</m:t>
                        </m:r>
                      </m:sub>
                      <m:sup/>
                      <m:e/>
                    </m:nary>
                  </m:oMath>
                </a14:m>
                <a:endParaRPr lang="en-US" dirty="0"/>
              </a:p>
            </p:txBody>
          </p:sp>
        </mc:Choice>
        <mc:Fallback xmlns="">
          <p:sp>
            <p:nvSpPr>
              <p:cNvPr id="240643" name="Rectangle 3"/>
              <p:cNvSpPr>
                <a:spLocks noGrp="1" noRot="1" noChangeAspect="1" noMove="1" noResize="1" noEditPoints="1" noAdjustHandles="1" noChangeArrowheads="1" noChangeShapeType="1" noTextEdit="1"/>
              </p:cNvSpPr>
              <p:nvPr>
                <p:ph type="body" idx="1"/>
              </p:nvPr>
            </p:nvSpPr>
            <p:spPr>
              <a:xfrm>
                <a:off x="609600" y="1266825"/>
                <a:ext cx="8305800" cy="5286375"/>
              </a:xfrm>
              <a:blipFill rotWithShape="1">
                <a:blip r:embed="rId3"/>
                <a:stretch>
                  <a:fillRect l="-1174" t="-1730" r="-9024" b="-14648"/>
                </a:stretch>
              </a:blipFill>
            </p:spPr>
            <p:txBody>
              <a:bodyPr/>
              <a:lstStyle/>
              <a:p>
                <a:r>
                  <a:rPr lang="en-US">
                    <a:noFill/>
                  </a:rPr>
                  <a:t> </a:t>
                </a:r>
              </a:p>
            </p:txBody>
          </p:sp>
        </mc:Fallback>
      </mc:AlternateContent>
      <p:sp>
        <p:nvSpPr>
          <p:cNvPr id="240644" name="Text Box 4"/>
          <p:cNvSpPr txBox="1">
            <a:spLocks noChangeArrowheads="1"/>
          </p:cNvSpPr>
          <p:nvPr/>
        </p:nvSpPr>
        <p:spPr bwMode="auto">
          <a:xfrm>
            <a:off x="1066800" y="3200400"/>
            <a:ext cx="5791200" cy="2282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FF66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sz="2400">
                <a:solidFill>
                  <a:schemeClr val="tx1"/>
                </a:solidFill>
                <a:latin typeface="Times New Roman" pitchFamily="18" charset="0"/>
              </a:defRPr>
            </a:lvl1pPr>
            <a:lvl2pPr marL="114300" indent="342900"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kumimoji="1" lang="en-US" i="1">
                <a:solidFill>
                  <a:srgbClr val="FFFF99"/>
                </a:solidFill>
                <a:effectLst>
                  <a:outerShdw blurRad="38100" dist="38100" dir="2700000" algn="tl">
                    <a:srgbClr val="000000"/>
                  </a:outerShdw>
                </a:effectLst>
              </a:rPr>
              <a:t>p</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t> </a:t>
            </a:r>
            <a:r>
              <a:rPr kumimoji="1" lang="en-US">
                <a:solidFill>
                  <a:srgbClr val="FFFF99"/>
                </a:solidFill>
                <a:effectLst>
                  <a:outerShdw blurRad="38100" dist="38100" dir="2700000" algn="tl">
                    <a:srgbClr val="000000"/>
                  </a:outerShdw>
                </a:effectLst>
              </a:rPr>
              <a:t>0.0</a:t>
            </a:r>
          </a:p>
          <a:p>
            <a:r>
              <a:rPr kumimoji="1" lang="en-US" b="1">
                <a:solidFill>
                  <a:srgbClr val="FFFF99"/>
                </a:solidFill>
                <a:effectLst>
                  <a:outerShdw blurRad="38100" dist="38100" dir="2700000" algn="tl">
                    <a:srgbClr val="000000"/>
                  </a:outerShdw>
                </a:effectLst>
              </a:rPr>
              <a:t>for</a:t>
            </a:r>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i</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n</a:t>
            </a:r>
            <a:r>
              <a:rPr kumimoji="1" lang="en-US">
                <a:solidFill>
                  <a:srgbClr val="FFFF99"/>
                </a:solidFill>
                <a:effectLst>
                  <a:outerShdw blurRad="38100" dist="38100" dir="2700000" algn="tl">
                    <a:srgbClr val="000000"/>
                  </a:outerShdw>
                </a:effectLst>
              </a:rPr>
              <a:t> </a:t>
            </a:r>
            <a:r>
              <a:rPr kumimoji="1" lang="en-US" b="1">
                <a:solidFill>
                  <a:srgbClr val="FFFF99"/>
                </a:solidFill>
                <a:effectLst>
                  <a:outerShdw blurRad="38100" dist="38100" dir="2700000" algn="tl">
                    <a:srgbClr val="000000"/>
                  </a:outerShdw>
                </a:effectLst>
              </a:rPr>
              <a:t>downto</a:t>
            </a:r>
            <a:r>
              <a:rPr kumimoji="1" lang="en-US">
                <a:solidFill>
                  <a:srgbClr val="FFFF99"/>
                </a:solidFill>
                <a:effectLst>
                  <a:outerShdw blurRad="38100" dist="38100" dir="2700000" algn="tl">
                    <a:srgbClr val="000000"/>
                  </a:outerShdw>
                </a:effectLst>
              </a:rPr>
              <a:t> 0 </a:t>
            </a:r>
            <a:r>
              <a:rPr kumimoji="1" lang="en-US" b="1">
                <a:solidFill>
                  <a:srgbClr val="FFFF99"/>
                </a:solidFill>
                <a:effectLst>
                  <a:outerShdw blurRad="38100" dist="38100" dir="2700000" algn="tl">
                    <a:srgbClr val="000000"/>
                  </a:outerShdw>
                </a:effectLst>
              </a:rPr>
              <a:t>do</a:t>
            </a:r>
          </a:p>
          <a:p>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power</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solidFill>
                  <a:srgbClr val="FFFF99"/>
                </a:solidFill>
                <a:effectLst>
                  <a:outerShdw blurRad="38100" dist="38100" dir="2700000" algn="tl">
                    <a:srgbClr val="000000"/>
                  </a:outerShdw>
                </a:effectLst>
              </a:rPr>
              <a:t> 1</a:t>
            </a:r>
          </a:p>
          <a:p>
            <a:pPr lvl="1"/>
            <a:r>
              <a:rPr kumimoji="1" lang="en-US">
                <a:solidFill>
                  <a:srgbClr val="FFFF99"/>
                </a:solidFill>
                <a:effectLst>
                  <a:outerShdw blurRad="38100" dist="38100" dir="2700000" algn="tl">
                    <a:srgbClr val="000000"/>
                  </a:outerShdw>
                </a:effectLst>
              </a:rPr>
              <a:t>      </a:t>
            </a:r>
            <a:r>
              <a:rPr kumimoji="1" lang="en-US" b="1">
                <a:solidFill>
                  <a:srgbClr val="FFFF99"/>
                </a:solidFill>
                <a:effectLst>
                  <a:outerShdw blurRad="38100" dist="38100" dir="2700000" algn="tl">
                    <a:srgbClr val="000000"/>
                  </a:outerShdw>
                </a:effectLst>
              </a:rPr>
              <a:t>for</a:t>
            </a:r>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j</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solidFill>
                  <a:srgbClr val="FFFF99"/>
                </a:solidFill>
                <a:effectLst>
                  <a:outerShdw blurRad="38100" dist="38100" dir="2700000" algn="tl">
                    <a:srgbClr val="000000"/>
                  </a:outerShdw>
                </a:effectLst>
              </a:rPr>
              <a:t> 1 </a:t>
            </a:r>
            <a:r>
              <a:rPr kumimoji="1" lang="en-US" b="1">
                <a:solidFill>
                  <a:srgbClr val="FFFF99"/>
                </a:solidFill>
                <a:effectLst>
                  <a:outerShdw blurRad="38100" dist="38100" dir="2700000" algn="tl">
                    <a:srgbClr val="000000"/>
                  </a:outerShdw>
                </a:effectLst>
              </a:rPr>
              <a:t>to</a:t>
            </a:r>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i</a:t>
            </a:r>
            <a:r>
              <a:rPr kumimoji="1" lang="en-US">
                <a:solidFill>
                  <a:srgbClr val="FFFF99"/>
                </a:solidFill>
                <a:effectLst>
                  <a:outerShdw blurRad="38100" dist="38100" dir="2700000" algn="tl">
                    <a:srgbClr val="000000"/>
                  </a:outerShdw>
                </a:effectLst>
              </a:rPr>
              <a:t> </a:t>
            </a:r>
            <a:r>
              <a:rPr kumimoji="1" lang="en-US" b="1">
                <a:solidFill>
                  <a:srgbClr val="FFFF99"/>
                </a:solidFill>
                <a:effectLst>
                  <a:outerShdw blurRad="38100" dist="38100" dir="2700000" algn="tl">
                    <a:srgbClr val="000000"/>
                  </a:outerShdw>
                </a:effectLst>
              </a:rPr>
              <a:t>do	//compute </a:t>
            </a:r>
            <a:r>
              <a:rPr kumimoji="1" lang="en-US" b="1" i="1">
                <a:solidFill>
                  <a:srgbClr val="FFFF99"/>
                </a:solidFill>
                <a:effectLst>
                  <a:outerShdw blurRad="38100" dist="38100" dir="2700000" algn="tl">
                    <a:srgbClr val="000000"/>
                  </a:outerShdw>
                </a:effectLst>
              </a:rPr>
              <a:t>x</a:t>
            </a:r>
            <a:r>
              <a:rPr kumimoji="1" lang="en-US" b="1" i="1" baseline="30000">
                <a:solidFill>
                  <a:srgbClr val="FFFF99"/>
                </a:solidFill>
                <a:effectLst>
                  <a:outerShdw blurRad="38100" dist="38100" dir="2700000" algn="tl">
                    <a:srgbClr val="000000"/>
                  </a:outerShdw>
                </a:effectLst>
              </a:rPr>
              <a:t>i</a:t>
            </a:r>
            <a:r>
              <a:rPr kumimoji="1" lang="en-US"/>
              <a:t> </a:t>
            </a:r>
            <a:r>
              <a:rPr kumimoji="1" lang="en-US" b="1">
                <a:solidFill>
                  <a:srgbClr val="FFFF99"/>
                </a:solidFill>
                <a:effectLst>
                  <a:outerShdw blurRad="38100" dist="38100" dir="2700000" algn="tl">
                    <a:srgbClr val="000000"/>
                  </a:outerShdw>
                </a:effectLst>
              </a:rPr>
              <a:t> </a:t>
            </a:r>
          </a:p>
          <a:p>
            <a:pPr lvl="1"/>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power</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power</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t> </a:t>
            </a:r>
            <a:r>
              <a:rPr kumimoji="1" lang="en-US" i="1">
                <a:solidFill>
                  <a:srgbClr val="FFFF99"/>
                </a:solidFill>
                <a:effectLst>
                  <a:outerShdw blurRad="38100" dist="38100" dir="2700000" algn="tl">
                    <a:srgbClr val="000000"/>
                  </a:outerShdw>
                </a:effectLst>
              </a:rPr>
              <a:t>x</a:t>
            </a:r>
          </a:p>
          <a:p>
            <a:pPr lvl="1"/>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p</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t> </a:t>
            </a:r>
            <a:r>
              <a:rPr kumimoji="1" lang="en-US" i="1">
                <a:solidFill>
                  <a:srgbClr val="FFFF99"/>
                </a:solidFill>
                <a:effectLst>
                  <a:outerShdw blurRad="38100" dist="38100" dir="2700000" algn="tl">
                    <a:srgbClr val="000000"/>
                  </a:outerShdw>
                </a:effectLst>
              </a:rPr>
              <a:t>p</a:t>
            </a:r>
            <a:r>
              <a:rPr kumimoji="1" lang="en-US">
                <a:solidFill>
                  <a:srgbClr val="FFFF99"/>
                </a:solidFill>
                <a:effectLst>
                  <a:outerShdw blurRad="38100" dist="38100" dir="2700000" algn="tl">
                    <a:srgbClr val="000000"/>
                  </a:outerShdw>
                </a:effectLst>
              </a:rPr>
              <a:t> + </a:t>
            </a:r>
            <a:r>
              <a:rPr kumimoji="1" lang="en-US" i="1">
                <a:solidFill>
                  <a:srgbClr val="FFFF99"/>
                </a:solidFill>
                <a:effectLst>
                  <a:outerShdw blurRad="38100" dist="38100" dir="2700000" algn="tl">
                    <a:srgbClr val="000000"/>
                  </a:outerShdw>
                </a:effectLst>
              </a:rPr>
              <a:t>a</a:t>
            </a:r>
            <a:r>
              <a:rPr kumimoji="1" lang="en-US">
                <a:solidFill>
                  <a:srgbClr val="FFFF99"/>
                </a:solidFill>
                <a:effectLst>
                  <a:outerShdw blurRad="38100" dist="38100" dir="2700000" algn="tl">
                    <a:srgbClr val="000000"/>
                  </a:outerShdw>
                </a:effectLst>
              </a:rPr>
              <a:t>[</a:t>
            </a:r>
            <a:r>
              <a:rPr kumimoji="1" lang="en-US" i="1">
                <a:solidFill>
                  <a:srgbClr val="FFFF99"/>
                </a:solidFill>
                <a:effectLst>
                  <a:outerShdw blurRad="38100" dist="38100" dir="2700000" algn="tl">
                    <a:srgbClr val="000000"/>
                  </a:outerShdw>
                </a:effectLst>
              </a:rPr>
              <a:t>i</a:t>
            </a:r>
            <a:r>
              <a:rPr kumimoji="1" lang="en-US">
                <a:solidFill>
                  <a:srgbClr val="FFFF99"/>
                </a:solidFill>
                <a:effectLst>
                  <a:outerShdw blurRad="38100" dist="38100" dir="2700000" algn="tl">
                    <a:srgbClr val="000000"/>
                  </a:outerShdw>
                </a:effectLst>
              </a:rPr>
              <a:t>] </a:t>
            </a:r>
            <a:r>
              <a:rPr kumimoji="1" lang="en-US">
                <a:solidFill>
                  <a:srgbClr val="FFFF99"/>
                </a:solidFill>
                <a:effectLst>
                  <a:outerShdw blurRad="38100" dist="38100" dir="2700000" algn="tl">
                    <a:srgbClr val="000000"/>
                  </a:outerShdw>
                </a:effectLst>
                <a:sym typeface="Symbol" pitchFamily="18" charset="2"/>
              </a:rPr>
              <a:t></a:t>
            </a:r>
            <a:r>
              <a:rPr kumimoji="1" lang="en-US">
                <a:solidFill>
                  <a:srgbClr val="FFFF99"/>
                </a:solidFill>
                <a:effectLst>
                  <a:outerShdw blurRad="38100" dist="38100" dir="2700000" algn="tl">
                    <a:srgbClr val="000000"/>
                  </a:outerShdw>
                </a:effectLst>
              </a:rPr>
              <a:t> </a:t>
            </a:r>
            <a:r>
              <a:rPr kumimoji="1" lang="en-US" i="1">
                <a:solidFill>
                  <a:srgbClr val="FFFF99"/>
                </a:solidFill>
                <a:effectLst>
                  <a:outerShdw blurRad="38100" dist="38100" dir="2700000" algn="tl">
                    <a:srgbClr val="000000"/>
                  </a:outerShdw>
                </a:effectLst>
              </a:rPr>
              <a:t>power</a:t>
            </a:r>
          </a:p>
        </p:txBody>
      </p:sp>
      <p:sp>
        <p:nvSpPr>
          <p:cNvPr id="240645" name="Text Box 5"/>
          <p:cNvSpPr txBox="1">
            <a:spLocks noChangeArrowheads="1"/>
          </p:cNvSpPr>
          <p:nvPr/>
        </p:nvSpPr>
        <p:spPr bwMode="auto">
          <a:xfrm>
            <a:off x="1143000" y="5334000"/>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a:solidFill>
                  <a:srgbClr val="FFFF99"/>
                </a:solidFill>
                <a:effectLst>
                  <a:outerShdw blurRad="38100" dist="38100" dir="2700000" algn="tl">
                    <a:srgbClr val="000000"/>
                  </a:outerShdw>
                </a:effectLst>
              </a:rPr>
              <a:t>return</a:t>
            </a:r>
            <a:r>
              <a:rPr lang="en-US" b="1"/>
              <a:t> </a:t>
            </a:r>
            <a:r>
              <a:rPr kumimoji="1" lang="en-US" i="1">
                <a:solidFill>
                  <a:srgbClr val="FFFF99"/>
                </a:solidFill>
                <a:effectLst>
                  <a:outerShdw blurRad="38100" dist="38100" dir="2700000" algn="tl">
                    <a:srgbClr val="000000"/>
                  </a:outerShdw>
                </a:effectLst>
              </a:rPr>
              <a:t>p</a:t>
            </a:r>
            <a:r>
              <a:rPr kumimoji="1" 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6" name="Slide Number Placeholder 5"/>
          <p:cNvSpPr>
            <a:spLocks noGrp="1"/>
          </p:cNvSpPr>
          <p:nvPr>
            <p:ph type="sldNum" sz="quarter" idx="12"/>
          </p:nvPr>
        </p:nvSpPr>
        <p:spPr/>
        <p:txBody>
          <a:bodyPr/>
          <a:lstStyle/>
          <a:p>
            <a:fld id="{E01D27D2-139F-4B68-915D-FD3916777955}" type="slidenum">
              <a:rPr lang="en-US"/>
              <a:pPr/>
              <a:t>8</a:t>
            </a:fld>
            <a:endParaRPr lang="en-US"/>
          </a:p>
        </p:txBody>
      </p:sp>
      <p:sp>
        <p:nvSpPr>
          <p:cNvPr id="241666" name="Rectangle 2"/>
          <p:cNvSpPr>
            <a:spLocks noGrp="1" noChangeArrowheads="1"/>
          </p:cNvSpPr>
          <p:nvPr>
            <p:ph type="title"/>
          </p:nvPr>
        </p:nvSpPr>
        <p:spPr>
          <a:xfrm>
            <a:off x="609600" y="152400"/>
            <a:ext cx="8382000" cy="685800"/>
          </a:xfrm>
        </p:spPr>
        <p:txBody>
          <a:bodyPr/>
          <a:lstStyle/>
          <a:p>
            <a:r>
              <a:rPr lang="en-US" dirty="0"/>
              <a:t>Polynomial Evaluation: Improvement</a:t>
            </a:r>
          </a:p>
        </p:txBody>
      </p:sp>
      <mc:AlternateContent xmlns:mc="http://schemas.openxmlformats.org/markup-compatibility/2006" xmlns:a14="http://schemas.microsoft.com/office/drawing/2010/main">
        <mc:Choice Requires="a14">
          <p:sp>
            <p:nvSpPr>
              <p:cNvPr id="241667" name="Rectangle 3"/>
              <p:cNvSpPr>
                <a:spLocks noGrp="1" noChangeArrowheads="1"/>
              </p:cNvSpPr>
              <p:nvPr>
                <p:ph type="body" idx="1"/>
              </p:nvPr>
            </p:nvSpPr>
            <p:spPr>
              <a:xfrm>
                <a:off x="609600" y="1295400"/>
                <a:ext cx="8305800" cy="5562600"/>
              </a:xfrm>
            </p:spPr>
            <p:txBody>
              <a:bodyPr/>
              <a:lstStyle/>
              <a:p>
                <a:pPr>
                  <a:buFont typeface="Monotype Sorts" pitchFamily="2" charset="2"/>
                  <a:buNone/>
                </a:pPr>
                <a:r>
                  <a:rPr lang="en-US" dirty="0"/>
                  <a:t>Improve by evaluating from right to left (Horner’s Method):</a:t>
                </a:r>
              </a:p>
              <a:p>
                <a:pPr>
                  <a:buFont typeface="Monotype Sorts" pitchFamily="2" charset="2"/>
                  <a:buNone/>
                </a:pPr>
                <a:r>
                  <a:rPr lang="en-US" dirty="0"/>
                  <a:t>      </a:t>
                </a:r>
                <a14:m>
                  <m:oMath xmlns:m="http://schemas.openxmlformats.org/officeDocument/2006/math">
                    <m:r>
                      <a:rPr lang="en-US" b="1" i="0" smtClean="0">
                        <a:latin typeface="Cambria Math"/>
                      </a:rPr>
                      <m:t>  </m:t>
                    </m:r>
                    <m:r>
                      <a:rPr lang="en-US" b="1" i="1" smtClean="0">
                        <a:latin typeface="Cambria Math"/>
                      </a:rPr>
                      <m:t>𝒂</m:t>
                    </m:r>
                    <m:sSup>
                      <m:sSupPr>
                        <m:ctrlPr>
                          <a:rPr lang="en-US" b="1" i="1" smtClean="0">
                            <a:latin typeface="Cambria Math" panose="02040503050406030204" pitchFamily="18" charset="0"/>
                          </a:rPr>
                        </m:ctrlPr>
                      </m:sSupPr>
                      <m:e>
                        <m:r>
                          <a:rPr lang="en-US" b="1" i="1" smtClean="0">
                            <a:latin typeface="Cambria Math"/>
                          </a:rPr>
                          <m:t>𝒙</m:t>
                        </m:r>
                      </m:e>
                      <m:sup>
                        <m:r>
                          <a:rPr lang="en-US" b="1" i="1" smtClean="0">
                            <a:latin typeface="Cambria Math"/>
                          </a:rPr>
                          <m:t>𝟑</m:t>
                        </m:r>
                      </m:sup>
                    </m:sSup>
                    <m:r>
                      <a:rPr lang="en-US" b="1" i="1" smtClean="0">
                        <a:latin typeface="Cambria Math"/>
                      </a:rPr>
                      <m:t>+</m:t>
                    </m:r>
                    <m:r>
                      <a:rPr lang="en-US" b="1" i="1" smtClean="0">
                        <a:latin typeface="Cambria Math"/>
                      </a:rPr>
                      <m:t>𝒃</m:t>
                    </m:r>
                    <m:sSup>
                      <m:sSupPr>
                        <m:ctrlPr>
                          <a:rPr lang="en-US" b="1" i="1" smtClean="0">
                            <a:latin typeface="Cambria Math" panose="02040503050406030204" pitchFamily="18" charset="0"/>
                          </a:rPr>
                        </m:ctrlPr>
                      </m:sSupPr>
                      <m:e>
                        <m:r>
                          <a:rPr lang="en-US" b="1" i="1" smtClean="0">
                            <a:latin typeface="Cambria Math"/>
                          </a:rPr>
                          <m:t>𝒙</m:t>
                        </m:r>
                      </m:e>
                      <m:sup>
                        <m:r>
                          <a:rPr lang="en-US" b="1" i="1" smtClean="0">
                            <a:latin typeface="Cambria Math"/>
                          </a:rPr>
                          <m:t>𝟐</m:t>
                        </m:r>
                      </m:sup>
                    </m:sSup>
                    <m:r>
                      <a:rPr lang="en-US" b="1" i="1" smtClean="0">
                        <a:latin typeface="Cambria Math"/>
                      </a:rPr>
                      <m:t>+</m:t>
                    </m:r>
                    <m:r>
                      <a:rPr lang="en-US" b="1" i="1" smtClean="0">
                        <a:latin typeface="Cambria Math"/>
                      </a:rPr>
                      <m:t>𝒄𝒙</m:t>
                    </m:r>
                    <m:r>
                      <a:rPr lang="en-US" b="1" i="1" smtClean="0">
                        <a:latin typeface="Cambria Math"/>
                      </a:rPr>
                      <m:t>+</m:t>
                    </m:r>
                    <m:r>
                      <a:rPr lang="en-US" b="1" i="1" smtClean="0">
                        <a:latin typeface="Cambria Math"/>
                      </a:rPr>
                      <m:t>𝒅</m:t>
                    </m:r>
                    <m:r>
                      <a:rPr lang="en-US" b="1" i="1" smtClean="0">
                        <a:latin typeface="Cambria Math"/>
                      </a:rPr>
                      <m:t>=</m:t>
                    </m:r>
                    <m:r>
                      <a:rPr lang="en-US" b="1" i="1" smtClean="0">
                        <a:latin typeface="Cambria Math"/>
                      </a:rPr>
                      <m:t>𝒙</m:t>
                    </m:r>
                    <m:r>
                      <a:rPr lang="en-US" b="1" i="1" smtClean="0">
                        <a:latin typeface="Cambria Math"/>
                      </a:rPr>
                      <m:t>(</m:t>
                    </m:r>
                    <m:r>
                      <a:rPr lang="en-US" b="1" i="1" smtClean="0">
                        <a:latin typeface="Cambria Math"/>
                      </a:rPr>
                      <m:t>𝒙</m:t>
                    </m:r>
                    <m:d>
                      <m:dPr>
                        <m:ctrlPr>
                          <a:rPr lang="en-US" b="1" i="1" smtClean="0">
                            <a:latin typeface="Cambria Math" panose="02040503050406030204" pitchFamily="18" charset="0"/>
                          </a:rPr>
                        </m:ctrlPr>
                      </m:dPr>
                      <m:e>
                        <m:r>
                          <a:rPr lang="en-US" b="1" i="1" smtClean="0">
                            <a:latin typeface="Cambria Math"/>
                          </a:rPr>
                          <m:t>𝒙</m:t>
                        </m:r>
                        <m:d>
                          <m:dPr>
                            <m:ctrlPr>
                              <a:rPr lang="en-US" b="1" i="1" smtClean="0">
                                <a:latin typeface="Cambria Math" panose="02040503050406030204" pitchFamily="18" charset="0"/>
                              </a:rPr>
                            </m:ctrlPr>
                          </m:dPr>
                          <m:e>
                            <m:r>
                              <a:rPr lang="en-US" b="1" i="1" smtClean="0">
                                <a:latin typeface="Cambria Math"/>
                              </a:rPr>
                              <m:t>𝒂𝒙</m:t>
                            </m:r>
                            <m:r>
                              <a:rPr lang="en-US" b="1" i="1" smtClean="0">
                                <a:latin typeface="Cambria Math"/>
                              </a:rPr>
                              <m:t>+</m:t>
                            </m:r>
                            <m:r>
                              <a:rPr lang="en-US" b="1" i="1" smtClean="0">
                                <a:latin typeface="Cambria Math"/>
                              </a:rPr>
                              <m:t>𝒃</m:t>
                            </m:r>
                          </m:e>
                        </m:d>
                        <m:r>
                          <a:rPr lang="en-US" b="1" i="1" smtClean="0">
                            <a:latin typeface="Cambria Math"/>
                          </a:rPr>
                          <m:t>+</m:t>
                        </m:r>
                        <m:r>
                          <a:rPr lang="en-US" b="1" i="1" smtClean="0">
                            <a:latin typeface="Cambria Math"/>
                          </a:rPr>
                          <m:t>𝒄</m:t>
                        </m:r>
                      </m:e>
                    </m:d>
                    <m:r>
                      <a:rPr lang="en-US" b="1" i="1" smtClean="0">
                        <a:latin typeface="Cambria Math"/>
                      </a:rPr>
                      <m:t>+</m:t>
                    </m:r>
                    <m:r>
                      <a:rPr lang="en-US" b="1" i="1" smtClean="0">
                        <a:latin typeface="Cambria Math"/>
                      </a:rPr>
                      <m:t>𝒅</m:t>
                    </m:r>
                  </m:oMath>
                </a14:m>
                <a:endParaRPr lang="en-US" dirty="0"/>
              </a:p>
              <a:p>
                <a:pPr>
                  <a:buFont typeface="Monotype Sorts" pitchFamily="2" charset="2"/>
                  <a:buNone/>
                </a:pPr>
                <a:endParaRPr lang="en-US" u="sng" dirty="0"/>
              </a:p>
              <a:p>
                <a:pPr>
                  <a:buFont typeface="Monotype Sorts" pitchFamily="2" charset="2"/>
                  <a:buNone/>
                </a:pPr>
                <a:r>
                  <a:rPr lang="en-US" u="sng" dirty="0"/>
                  <a:t>Better brute-force algorithm</a:t>
                </a:r>
                <a:r>
                  <a:rPr lang="en-US" dirty="0"/>
                  <a:t> </a:t>
                </a:r>
              </a:p>
              <a:p>
                <a:endParaRPr lang="en-US" dirty="0"/>
              </a:p>
              <a:p>
                <a:endParaRPr lang="en-US" dirty="0"/>
              </a:p>
              <a:p>
                <a:endParaRPr lang="en-US" dirty="0"/>
              </a:p>
              <a:p>
                <a:endParaRPr lang="en-US" dirty="0"/>
              </a:p>
              <a:p>
                <a:pPr marL="0" indent="0">
                  <a:buNone/>
                </a:pPr>
                <a:endParaRPr lang="en-US" dirty="0"/>
              </a:p>
              <a:p>
                <a:pPr>
                  <a:buNone/>
                </a:pPr>
                <a:r>
                  <a:rPr lang="en-US" dirty="0"/>
                  <a:t>Efficiency: A(n)= ?.  M(n)=</a:t>
                </a:r>
                <a14:m>
                  <m:oMath xmlns:m="http://schemas.openxmlformats.org/officeDocument/2006/math">
                    <m:nary>
                      <m:naryPr>
                        <m:chr m:val="∑"/>
                        <m:supHide m:val="on"/>
                        <m:ctrlPr>
                          <a:rPr lang="en-US" i="1">
                            <a:latin typeface="Cambria Math" panose="02040503050406030204" pitchFamily="18" charset="0"/>
                          </a:rPr>
                        </m:ctrlPr>
                      </m:naryPr>
                      <m:sub>
                        <m:r>
                          <a:rPr lang="en-US" i="1">
                            <a:latin typeface="Cambria Math"/>
                          </a:rPr>
                          <m:t>𝒊</m:t>
                        </m:r>
                        <m:r>
                          <a:rPr lang="en-US" i="1">
                            <a:latin typeface="Cambria Math"/>
                          </a:rPr>
                          <m:t>=</m:t>
                        </m:r>
                      </m:sub>
                      <m:sup/>
                      <m:e/>
                    </m:nary>
                  </m:oMath>
                </a14:m>
                <a:endParaRPr lang="en-US" dirty="0"/>
              </a:p>
            </p:txBody>
          </p:sp>
        </mc:Choice>
        <mc:Fallback xmlns="">
          <p:sp>
            <p:nvSpPr>
              <p:cNvPr id="241667" name="Rectangle 3"/>
              <p:cNvSpPr>
                <a:spLocks noGrp="1" noRot="1" noChangeAspect="1" noMove="1" noResize="1" noEditPoints="1" noAdjustHandles="1" noChangeArrowheads="1" noChangeShapeType="1" noTextEdit="1"/>
              </p:cNvSpPr>
              <p:nvPr>
                <p:ph type="body" idx="1"/>
              </p:nvPr>
            </p:nvSpPr>
            <p:spPr>
              <a:xfrm>
                <a:off x="609600" y="1295400"/>
                <a:ext cx="8305800" cy="5562600"/>
              </a:xfrm>
              <a:blipFill rotWithShape="1">
                <a:blip r:embed="rId3"/>
                <a:stretch>
                  <a:fillRect l="-1174" t="-987"/>
                </a:stretch>
              </a:blipFill>
            </p:spPr>
            <p:txBody>
              <a:bodyPr/>
              <a:lstStyle/>
              <a:p>
                <a:r>
                  <a:rPr lang="en-US">
                    <a:noFill/>
                  </a:rPr>
                  <a:t> </a:t>
                </a:r>
              </a:p>
            </p:txBody>
          </p:sp>
        </mc:Fallback>
      </mc:AlternateContent>
      <p:sp>
        <p:nvSpPr>
          <p:cNvPr id="241668" name="Text Box 4"/>
          <p:cNvSpPr txBox="1">
            <a:spLocks noChangeArrowheads="1"/>
          </p:cNvSpPr>
          <p:nvPr/>
        </p:nvSpPr>
        <p:spPr bwMode="auto">
          <a:xfrm>
            <a:off x="914400" y="3051175"/>
            <a:ext cx="47244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66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sz="2400">
                <a:solidFill>
                  <a:schemeClr val="tx1"/>
                </a:solidFill>
                <a:latin typeface="Times New Roman" pitchFamily="18" charset="0"/>
              </a:defRPr>
            </a:lvl1pPr>
            <a:lvl2pPr marL="114300" algn="l">
              <a:defRPr sz="2400">
                <a:solidFill>
                  <a:schemeClr val="tx1"/>
                </a:solidFill>
                <a:latin typeface="Times New Roman" pitchFamily="18" charset="0"/>
              </a:defRPr>
            </a:lvl2pPr>
            <a:lvl3pPr marL="228600" algn="l">
              <a:defRPr sz="2400">
                <a:solidFill>
                  <a:schemeClr val="tx1"/>
                </a:solidFill>
                <a:latin typeface="Times New Roman" pitchFamily="18" charset="0"/>
              </a:defRPr>
            </a:lvl3pPr>
            <a:lvl4pPr marL="635000" algn="l">
              <a:defRPr sz="2400">
                <a:solidFill>
                  <a:schemeClr val="tx1"/>
                </a:solidFill>
                <a:latin typeface="Times New Roman" pitchFamily="18" charset="0"/>
              </a:defRPr>
            </a:lvl4pPr>
            <a:lvl5pPr indent="-55563" algn="l">
              <a:defRPr sz="2400">
                <a:solidFill>
                  <a:schemeClr val="tx1"/>
                </a:solidFill>
                <a:latin typeface="Times New Roman" pitchFamily="18" charset="0"/>
              </a:defRPr>
            </a:lvl5pPr>
            <a:lvl6pPr indent="-55563" eaLnBrk="0" fontAlgn="base" hangingPunct="0">
              <a:spcBef>
                <a:spcPct val="0"/>
              </a:spcBef>
              <a:spcAft>
                <a:spcPct val="0"/>
              </a:spcAft>
              <a:defRPr sz="2400">
                <a:solidFill>
                  <a:schemeClr val="tx1"/>
                </a:solidFill>
                <a:latin typeface="Times New Roman" pitchFamily="18" charset="0"/>
              </a:defRPr>
            </a:lvl6pPr>
            <a:lvl7pPr indent="-55563" eaLnBrk="0" fontAlgn="base" hangingPunct="0">
              <a:spcBef>
                <a:spcPct val="0"/>
              </a:spcBef>
              <a:spcAft>
                <a:spcPct val="0"/>
              </a:spcAft>
              <a:defRPr sz="2400">
                <a:solidFill>
                  <a:schemeClr val="tx1"/>
                </a:solidFill>
                <a:latin typeface="Times New Roman" pitchFamily="18" charset="0"/>
              </a:defRPr>
            </a:lvl7pPr>
            <a:lvl8pPr indent="-55563" eaLnBrk="0" fontAlgn="base" hangingPunct="0">
              <a:spcBef>
                <a:spcPct val="0"/>
              </a:spcBef>
              <a:spcAft>
                <a:spcPct val="0"/>
              </a:spcAft>
              <a:defRPr sz="2400">
                <a:solidFill>
                  <a:schemeClr val="tx1"/>
                </a:solidFill>
                <a:latin typeface="Times New Roman" pitchFamily="18" charset="0"/>
              </a:defRPr>
            </a:lvl8pPr>
            <a:lvl9pPr indent="-55563" eaLnBrk="0" fontAlgn="base" hangingPunct="0">
              <a:spcBef>
                <a:spcPct val="0"/>
              </a:spcBef>
              <a:spcAft>
                <a:spcPct val="0"/>
              </a:spcAft>
              <a:defRPr sz="2400">
                <a:solidFill>
                  <a:schemeClr val="tx1"/>
                </a:solidFill>
                <a:latin typeface="Times New Roman" pitchFamily="18" charset="0"/>
              </a:defRPr>
            </a:lvl9pPr>
          </a:lstStyle>
          <a:p>
            <a:r>
              <a:rPr kumimoji="1" lang="en-US" i="1" dirty="0">
                <a:solidFill>
                  <a:srgbClr val="FFFF99"/>
                </a:solidFill>
                <a:effectLst>
                  <a:outerShdw blurRad="38100" dist="38100" dir="2700000" algn="tl">
                    <a:srgbClr val="000000"/>
                  </a:outerShdw>
                </a:effectLst>
              </a:rPr>
              <a:t>p</a:t>
            </a:r>
            <a:r>
              <a:rPr kumimoji="1" lang="en-US" dirty="0">
                <a:solidFill>
                  <a:srgbClr val="FFFF99"/>
                </a:solidFill>
                <a:effectLst>
                  <a:outerShdw blurRad="38100" dist="38100" dir="2700000" algn="tl">
                    <a:srgbClr val="000000"/>
                  </a:outerShdw>
                </a:effectLst>
              </a:rPr>
              <a:t> </a:t>
            </a:r>
            <a:r>
              <a:rPr kumimoji="1" lang="en-US" dirty="0">
                <a:solidFill>
                  <a:srgbClr val="FFFF99"/>
                </a:solidFill>
                <a:effectLst>
                  <a:outerShdw blurRad="38100" dist="38100" dir="2700000" algn="tl">
                    <a:srgbClr val="000000"/>
                  </a:outerShdw>
                </a:effectLst>
                <a:sym typeface="Symbol" pitchFamily="18" charset="2"/>
              </a:rPr>
              <a:t></a:t>
            </a:r>
            <a:r>
              <a:rPr kumimoji="1" lang="en-US" dirty="0">
                <a:solidFill>
                  <a:srgbClr val="FFFF99"/>
                </a:solidFill>
                <a:effectLst>
                  <a:outerShdw blurRad="38100" dist="38100" dir="2700000" algn="tl">
                    <a:srgbClr val="000000"/>
                  </a:outerShdw>
                </a:effectLst>
              </a:rPr>
              <a:t> </a:t>
            </a:r>
            <a:r>
              <a:rPr kumimoji="1" lang="en-US" i="1" dirty="0">
                <a:solidFill>
                  <a:srgbClr val="FFFF99"/>
                </a:solidFill>
                <a:effectLst>
                  <a:outerShdw blurRad="38100" dist="38100" dir="2700000" algn="tl">
                    <a:srgbClr val="000000"/>
                  </a:outerShdw>
                </a:effectLst>
              </a:rPr>
              <a:t>a</a:t>
            </a:r>
            <a:r>
              <a:rPr kumimoji="1" lang="en-US" dirty="0">
                <a:solidFill>
                  <a:srgbClr val="FFFF99"/>
                </a:solidFill>
                <a:effectLst>
                  <a:outerShdw blurRad="38100" dist="38100" dir="2700000" algn="tl">
                    <a:srgbClr val="000000"/>
                  </a:outerShdw>
                </a:effectLst>
              </a:rPr>
              <a:t>[0]</a:t>
            </a:r>
          </a:p>
          <a:p>
            <a:r>
              <a:rPr kumimoji="1" lang="en-US" i="1" dirty="0">
                <a:solidFill>
                  <a:srgbClr val="FFFF99"/>
                </a:solidFill>
                <a:effectLst>
                  <a:outerShdw blurRad="38100" dist="38100" dir="2700000" algn="tl">
                    <a:srgbClr val="000000"/>
                  </a:outerShdw>
                </a:effectLst>
              </a:rPr>
              <a:t>power</a:t>
            </a:r>
            <a:r>
              <a:rPr kumimoji="1" lang="en-US" dirty="0">
                <a:solidFill>
                  <a:srgbClr val="FFFF99"/>
                </a:solidFill>
                <a:effectLst>
                  <a:outerShdw blurRad="38100" dist="38100" dir="2700000" algn="tl">
                    <a:srgbClr val="000000"/>
                  </a:outerShdw>
                </a:effectLst>
              </a:rPr>
              <a:t> </a:t>
            </a:r>
            <a:r>
              <a:rPr kumimoji="1" lang="en-US" dirty="0">
                <a:solidFill>
                  <a:srgbClr val="FFFF99"/>
                </a:solidFill>
                <a:effectLst>
                  <a:outerShdw blurRad="38100" dist="38100" dir="2700000" algn="tl">
                    <a:srgbClr val="000000"/>
                  </a:outerShdw>
                </a:effectLst>
                <a:sym typeface="Symbol" pitchFamily="18" charset="2"/>
              </a:rPr>
              <a:t></a:t>
            </a:r>
            <a:r>
              <a:rPr kumimoji="1" lang="en-US" dirty="0">
                <a:solidFill>
                  <a:srgbClr val="FFFF99"/>
                </a:solidFill>
                <a:effectLst>
                  <a:outerShdw blurRad="38100" dist="38100" dir="2700000" algn="tl">
                    <a:srgbClr val="000000"/>
                  </a:outerShdw>
                </a:effectLst>
              </a:rPr>
              <a:t> 1</a:t>
            </a:r>
          </a:p>
          <a:p>
            <a:r>
              <a:rPr kumimoji="1" lang="en-US" b="1" dirty="0">
                <a:solidFill>
                  <a:srgbClr val="FFFF99"/>
                </a:solidFill>
                <a:effectLst>
                  <a:outerShdw blurRad="38100" dist="38100" dir="2700000" algn="tl">
                    <a:srgbClr val="000000"/>
                  </a:outerShdw>
                </a:effectLst>
              </a:rPr>
              <a:t>for</a:t>
            </a:r>
            <a:r>
              <a:rPr kumimoji="1" lang="en-US" dirty="0">
                <a:solidFill>
                  <a:srgbClr val="FFFF99"/>
                </a:solidFill>
                <a:effectLst>
                  <a:outerShdw blurRad="38100" dist="38100" dir="2700000" algn="tl">
                    <a:srgbClr val="000000"/>
                  </a:outerShdw>
                </a:effectLst>
              </a:rPr>
              <a:t> </a:t>
            </a:r>
            <a:r>
              <a:rPr kumimoji="1" lang="en-US" i="1" dirty="0" err="1">
                <a:solidFill>
                  <a:srgbClr val="FFFF99"/>
                </a:solidFill>
                <a:effectLst>
                  <a:outerShdw blurRad="38100" dist="38100" dir="2700000" algn="tl">
                    <a:srgbClr val="000000"/>
                  </a:outerShdw>
                </a:effectLst>
              </a:rPr>
              <a:t>i</a:t>
            </a:r>
            <a:r>
              <a:rPr kumimoji="1" lang="en-US" dirty="0">
                <a:solidFill>
                  <a:srgbClr val="FFFF99"/>
                </a:solidFill>
                <a:effectLst>
                  <a:outerShdw blurRad="38100" dist="38100" dir="2700000" algn="tl">
                    <a:srgbClr val="000000"/>
                  </a:outerShdw>
                </a:effectLst>
              </a:rPr>
              <a:t> </a:t>
            </a:r>
            <a:r>
              <a:rPr kumimoji="1" lang="en-US" dirty="0">
                <a:solidFill>
                  <a:srgbClr val="FFFF99"/>
                </a:solidFill>
                <a:effectLst>
                  <a:outerShdw blurRad="38100" dist="38100" dir="2700000" algn="tl">
                    <a:srgbClr val="000000"/>
                  </a:outerShdw>
                </a:effectLst>
                <a:sym typeface="Symbol" pitchFamily="18" charset="2"/>
              </a:rPr>
              <a:t></a:t>
            </a:r>
            <a:r>
              <a:rPr kumimoji="1" lang="en-US" dirty="0">
                <a:solidFill>
                  <a:srgbClr val="FFFF99"/>
                </a:solidFill>
                <a:effectLst>
                  <a:outerShdw blurRad="38100" dist="38100" dir="2700000" algn="tl">
                    <a:srgbClr val="000000"/>
                  </a:outerShdw>
                </a:effectLst>
              </a:rPr>
              <a:t> 1 </a:t>
            </a:r>
            <a:r>
              <a:rPr kumimoji="1" lang="en-US" b="1" dirty="0">
                <a:solidFill>
                  <a:srgbClr val="FFFF99"/>
                </a:solidFill>
                <a:effectLst>
                  <a:outerShdw blurRad="38100" dist="38100" dir="2700000" algn="tl">
                    <a:srgbClr val="000000"/>
                  </a:outerShdw>
                </a:effectLst>
              </a:rPr>
              <a:t>to</a:t>
            </a:r>
            <a:r>
              <a:rPr kumimoji="1" lang="en-US" dirty="0">
                <a:solidFill>
                  <a:srgbClr val="FFFF99"/>
                </a:solidFill>
                <a:effectLst>
                  <a:outerShdw blurRad="38100" dist="38100" dir="2700000" algn="tl">
                    <a:srgbClr val="000000"/>
                  </a:outerShdw>
                </a:effectLst>
              </a:rPr>
              <a:t> </a:t>
            </a:r>
            <a:r>
              <a:rPr kumimoji="1" lang="en-US" i="1" dirty="0">
                <a:solidFill>
                  <a:srgbClr val="FFFF99"/>
                </a:solidFill>
                <a:effectLst>
                  <a:outerShdw blurRad="38100" dist="38100" dir="2700000" algn="tl">
                    <a:srgbClr val="000000"/>
                  </a:outerShdw>
                </a:effectLst>
              </a:rPr>
              <a:t>n</a:t>
            </a:r>
            <a:r>
              <a:rPr kumimoji="1" lang="en-US" dirty="0">
                <a:solidFill>
                  <a:srgbClr val="FFFF99"/>
                </a:solidFill>
                <a:effectLst>
                  <a:outerShdw blurRad="38100" dist="38100" dir="2700000" algn="tl">
                    <a:srgbClr val="000000"/>
                  </a:outerShdw>
                </a:effectLst>
              </a:rPr>
              <a:t> </a:t>
            </a:r>
            <a:r>
              <a:rPr kumimoji="1" lang="en-US" b="1" dirty="0">
                <a:solidFill>
                  <a:srgbClr val="FFFF99"/>
                </a:solidFill>
                <a:effectLst>
                  <a:outerShdw blurRad="38100" dist="38100" dir="2700000" algn="tl">
                    <a:srgbClr val="000000"/>
                  </a:outerShdw>
                </a:effectLst>
              </a:rPr>
              <a:t>do</a:t>
            </a:r>
          </a:p>
          <a:p>
            <a:pPr lvl="2"/>
            <a:r>
              <a:rPr kumimoji="1" lang="en-US" dirty="0">
                <a:solidFill>
                  <a:srgbClr val="FFFF99"/>
                </a:solidFill>
                <a:effectLst>
                  <a:outerShdw blurRad="38100" dist="38100" dir="2700000" algn="tl">
                    <a:srgbClr val="000000"/>
                  </a:outerShdw>
                </a:effectLst>
              </a:rPr>
              <a:t>    </a:t>
            </a:r>
            <a:r>
              <a:rPr kumimoji="1" lang="en-US" i="1" dirty="0">
                <a:solidFill>
                  <a:srgbClr val="FFFF99"/>
                </a:solidFill>
                <a:effectLst>
                  <a:outerShdw blurRad="38100" dist="38100" dir="2700000" algn="tl">
                    <a:srgbClr val="000000"/>
                  </a:outerShdw>
                </a:effectLst>
              </a:rPr>
              <a:t>power</a:t>
            </a:r>
            <a:r>
              <a:rPr kumimoji="1" lang="en-US" dirty="0">
                <a:solidFill>
                  <a:srgbClr val="FFFF99"/>
                </a:solidFill>
                <a:effectLst>
                  <a:outerShdw blurRad="38100" dist="38100" dir="2700000" algn="tl">
                    <a:srgbClr val="000000"/>
                  </a:outerShdw>
                </a:effectLst>
              </a:rPr>
              <a:t> </a:t>
            </a:r>
            <a:r>
              <a:rPr kumimoji="1" lang="en-US" dirty="0">
                <a:solidFill>
                  <a:srgbClr val="FFFF99"/>
                </a:solidFill>
                <a:effectLst>
                  <a:outerShdw blurRad="38100" dist="38100" dir="2700000" algn="tl">
                    <a:srgbClr val="000000"/>
                  </a:outerShdw>
                </a:effectLst>
                <a:sym typeface="Symbol" pitchFamily="18" charset="2"/>
              </a:rPr>
              <a:t></a:t>
            </a:r>
            <a:r>
              <a:rPr kumimoji="1" lang="en-US" dirty="0">
                <a:solidFill>
                  <a:srgbClr val="FFFF99"/>
                </a:solidFill>
                <a:effectLst>
                  <a:outerShdw blurRad="38100" dist="38100" dir="2700000" algn="tl">
                    <a:srgbClr val="000000"/>
                  </a:outerShdw>
                </a:effectLst>
              </a:rPr>
              <a:t> </a:t>
            </a:r>
            <a:r>
              <a:rPr kumimoji="1" lang="en-US" i="1" dirty="0">
                <a:solidFill>
                  <a:srgbClr val="FFFF99"/>
                </a:solidFill>
                <a:effectLst>
                  <a:outerShdw blurRad="38100" dist="38100" dir="2700000" algn="tl">
                    <a:srgbClr val="000000"/>
                  </a:outerShdw>
                </a:effectLst>
              </a:rPr>
              <a:t>power</a:t>
            </a:r>
            <a:r>
              <a:rPr kumimoji="1" lang="en-US" dirty="0">
                <a:solidFill>
                  <a:srgbClr val="FFFF99"/>
                </a:solidFill>
                <a:effectLst>
                  <a:outerShdw blurRad="38100" dist="38100" dir="2700000" algn="tl">
                    <a:srgbClr val="000000"/>
                  </a:outerShdw>
                </a:effectLst>
              </a:rPr>
              <a:t> </a:t>
            </a:r>
            <a:r>
              <a:rPr kumimoji="1" lang="en-US" dirty="0">
                <a:solidFill>
                  <a:srgbClr val="FFFF99"/>
                </a:solidFill>
                <a:effectLst>
                  <a:outerShdw blurRad="38100" dist="38100" dir="2700000" algn="tl">
                    <a:srgbClr val="000000"/>
                  </a:outerShdw>
                </a:effectLst>
                <a:sym typeface="Symbol" pitchFamily="18" charset="2"/>
              </a:rPr>
              <a:t></a:t>
            </a:r>
            <a:r>
              <a:rPr kumimoji="1" lang="en-US" i="1" dirty="0">
                <a:solidFill>
                  <a:srgbClr val="FFFF99"/>
                </a:solidFill>
                <a:effectLst>
                  <a:outerShdw blurRad="38100" dist="38100" dir="2700000" algn="tl">
                    <a:srgbClr val="000000"/>
                  </a:outerShdw>
                </a:effectLst>
              </a:rPr>
              <a:t> x</a:t>
            </a:r>
          </a:p>
          <a:p>
            <a:pPr lvl="1"/>
            <a:r>
              <a:rPr kumimoji="1" lang="en-US" dirty="0">
                <a:solidFill>
                  <a:srgbClr val="FFFF99"/>
                </a:solidFill>
                <a:effectLst>
                  <a:outerShdw blurRad="38100" dist="38100" dir="2700000" algn="tl">
                    <a:srgbClr val="000000"/>
                  </a:outerShdw>
                </a:effectLst>
              </a:rPr>
              <a:t>      </a:t>
            </a:r>
            <a:r>
              <a:rPr kumimoji="1" lang="en-US" i="1" dirty="0">
                <a:solidFill>
                  <a:srgbClr val="FFFF99"/>
                </a:solidFill>
                <a:effectLst>
                  <a:outerShdw blurRad="38100" dist="38100" dir="2700000" algn="tl">
                    <a:srgbClr val="000000"/>
                  </a:outerShdw>
                </a:effectLst>
              </a:rPr>
              <a:t>p</a:t>
            </a:r>
            <a:r>
              <a:rPr kumimoji="1" lang="en-US" dirty="0">
                <a:solidFill>
                  <a:srgbClr val="FFFF99"/>
                </a:solidFill>
                <a:effectLst>
                  <a:outerShdw blurRad="38100" dist="38100" dir="2700000" algn="tl">
                    <a:srgbClr val="000000"/>
                  </a:outerShdw>
                </a:effectLst>
              </a:rPr>
              <a:t> </a:t>
            </a:r>
            <a:r>
              <a:rPr kumimoji="1" lang="en-US" dirty="0">
                <a:solidFill>
                  <a:srgbClr val="FFFF99"/>
                </a:solidFill>
                <a:effectLst>
                  <a:outerShdw blurRad="38100" dist="38100" dir="2700000" algn="tl">
                    <a:srgbClr val="000000"/>
                  </a:outerShdw>
                </a:effectLst>
                <a:sym typeface="Symbol" pitchFamily="18" charset="2"/>
              </a:rPr>
              <a:t></a:t>
            </a:r>
            <a:r>
              <a:rPr kumimoji="1" lang="en-US" i="1" dirty="0">
                <a:solidFill>
                  <a:srgbClr val="FFFF99"/>
                </a:solidFill>
                <a:effectLst>
                  <a:outerShdw blurRad="38100" dist="38100" dir="2700000" algn="tl">
                    <a:srgbClr val="000000"/>
                  </a:outerShdw>
                </a:effectLst>
              </a:rPr>
              <a:t> p</a:t>
            </a:r>
            <a:r>
              <a:rPr kumimoji="1" lang="en-US" dirty="0">
                <a:solidFill>
                  <a:srgbClr val="FFFF99"/>
                </a:solidFill>
                <a:effectLst>
                  <a:outerShdw blurRad="38100" dist="38100" dir="2700000" algn="tl">
                    <a:srgbClr val="000000"/>
                  </a:outerShdw>
                </a:effectLst>
              </a:rPr>
              <a:t> + </a:t>
            </a:r>
            <a:r>
              <a:rPr kumimoji="1" lang="en-US" i="1" dirty="0">
                <a:solidFill>
                  <a:srgbClr val="FFFF99"/>
                </a:solidFill>
                <a:effectLst>
                  <a:outerShdw blurRad="38100" dist="38100" dir="2700000" algn="tl">
                    <a:srgbClr val="000000"/>
                  </a:outerShdw>
                </a:effectLst>
              </a:rPr>
              <a:t>a</a:t>
            </a:r>
            <a:r>
              <a:rPr kumimoji="1" lang="en-US" dirty="0">
                <a:solidFill>
                  <a:srgbClr val="FFFF99"/>
                </a:solidFill>
                <a:effectLst>
                  <a:outerShdw blurRad="38100" dist="38100" dir="2700000" algn="tl">
                    <a:srgbClr val="000000"/>
                  </a:outerShdw>
                </a:effectLst>
              </a:rPr>
              <a:t>[</a:t>
            </a:r>
            <a:r>
              <a:rPr kumimoji="1" lang="en-US" i="1" dirty="0" err="1">
                <a:solidFill>
                  <a:srgbClr val="FFFF99"/>
                </a:solidFill>
                <a:effectLst>
                  <a:outerShdw blurRad="38100" dist="38100" dir="2700000" algn="tl">
                    <a:srgbClr val="000000"/>
                  </a:outerShdw>
                </a:effectLst>
              </a:rPr>
              <a:t>i</a:t>
            </a:r>
            <a:r>
              <a:rPr kumimoji="1" lang="en-US" dirty="0">
                <a:solidFill>
                  <a:srgbClr val="FFFF99"/>
                </a:solidFill>
                <a:effectLst>
                  <a:outerShdw blurRad="38100" dist="38100" dir="2700000" algn="tl">
                    <a:srgbClr val="000000"/>
                  </a:outerShdw>
                </a:effectLst>
              </a:rPr>
              <a:t>] </a:t>
            </a:r>
            <a:r>
              <a:rPr kumimoji="1" lang="en-US" dirty="0">
                <a:solidFill>
                  <a:srgbClr val="FFFF99"/>
                </a:solidFill>
                <a:effectLst>
                  <a:outerShdw blurRad="38100" dist="38100" dir="2700000" algn="tl">
                    <a:srgbClr val="000000"/>
                  </a:outerShdw>
                </a:effectLst>
                <a:sym typeface="Symbol" pitchFamily="18" charset="2"/>
              </a:rPr>
              <a:t></a:t>
            </a:r>
            <a:r>
              <a:rPr kumimoji="1" lang="en-US" dirty="0">
                <a:solidFill>
                  <a:srgbClr val="FFFF99"/>
                </a:solidFill>
                <a:effectLst>
                  <a:outerShdw blurRad="38100" dist="38100" dir="2700000" algn="tl">
                    <a:srgbClr val="000000"/>
                  </a:outerShdw>
                </a:effectLst>
              </a:rPr>
              <a:t> </a:t>
            </a:r>
            <a:r>
              <a:rPr kumimoji="1" lang="en-US" i="1" dirty="0">
                <a:solidFill>
                  <a:srgbClr val="FFFF99"/>
                </a:solidFill>
                <a:effectLst>
                  <a:outerShdw blurRad="38100" dist="38100" dir="2700000" algn="tl">
                    <a:srgbClr val="000000"/>
                  </a:outerShdw>
                </a:effectLst>
              </a:rPr>
              <a:t>power</a:t>
            </a:r>
          </a:p>
          <a:p>
            <a:pPr lvl="1"/>
            <a:r>
              <a:rPr kumimoji="1" lang="en-US" b="1" dirty="0">
                <a:solidFill>
                  <a:srgbClr val="FFFF99"/>
                </a:solidFill>
                <a:effectLst>
                  <a:outerShdw blurRad="38100" dist="38100" dir="2700000" algn="tl">
                    <a:srgbClr val="000000"/>
                  </a:outerShdw>
                </a:effectLst>
              </a:rPr>
              <a:t>return</a:t>
            </a:r>
            <a:r>
              <a:rPr kumimoji="1" lang="en-US" dirty="0">
                <a:solidFill>
                  <a:srgbClr val="FFFF99"/>
                </a:solidFill>
                <a:effectLst>
                  <a:outerShdw blurRad="38100" dist="38100" dir="2700000" algn="tl">
                    <a:srgbClr val="000000"/>
                  </a:outerShdw>
                </a:effectLst>
              </a:rPr>
              <a:t> </a:t>
            </a:r>
            <a:r>
              <a:rPr kumimoji="1" lang="en-US" i="1" dirty="0">
                <a:solidFill>
                  <a:srgbClr val="FFFF99"/>
                </a:solidFill>
                <a:effectLst>
                  <a:outerShdw blurRad="38100" dist="38100" dir="2700000" algn="tl">
                    <a:srgbClr val="000000"/>
                  </a:outerShdw>
                </a:effectLst>
              </a:rPr>
              <a:t>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r>
              <a:rPr lang="en-US"/>
              <a:t>A. Levitin “Introduction to the Design &amp; Analysis of Algorithms,” 3rd ed., Ch. 3 ©2012 Pearson Education, Inc. Upper Saddle River, NJ. All Rights Reserved. </a:t>
            </a:r>
          </a:p>
        </p:txBody>
      </p:sp>
      <p:sp>
        <p:nvSpPr>
          <p:cNvPr id="5" name="Slide Number Placeholder 6"/>
          <p:cNvSpPr>
            <a:spLocks noGrp="1"/>
          </p:cNvSpPr>
          <p:nvPr>
            <p:ph type="sldNum" sz="quarter" idx="12"/>
          </p:nvPr>
        </p:nvSpPr>
        <p:spPr/>
        <p:txBody>
          <a:bodyPr/>
          <a:lstStyle/>
          <a:p>
            <a:fld id="{5655B1BB-FDF4-42A4-A2EA-F8E08935DDB9}" type="slidenum">
              <a:rPr lang="en-US"/>
              <a:pPr/>
              <a:t>9</a:t>
            </a:fld>
            <a:endParaRPr lang="en-US"/>
          </a:p>
        </p:txBody>
      </p:sp>
      <p:sp>
        <p:nvSpPr>
          <p:cNvPr id="273410" name="Rectangle 2"/>
          <p:cNvSpPr>
            <a:spLocks noGrp="1" noChangeArrowheads="1"/>
          </p:cNvSpPr>
          <p:nvPr>
            <p:ph type="title"/>
          </p:nvPr>
        </p:nvSpPr>
        <p:spPr/>
        <p:txBody>
          <a:bodyPr/>
          <a:lstStyle/>
          <a:p>
            <a:r>
              <a:rPr lang="en-US"/>
              <a:t>Closest-Pair Problem</a:t>
            </a:r>
          </a:p>
        </p:txBody>
      </p:sp>
      <p:sp>
        <p:nvSpPr>
          <p:cNvPr id="273411" name="Rectangle 3"/>
          <p:cNvSpPr>
            <a:spLocks noGrp="1" noChangeArrowheads="1"/>
          </p:cNvSpPr>
          <p:nvPr>
            <p:ph type="body" sz="half" idx="1"/>
          </p:nvPr>
        </p:nvSpPr>
        <p:spPr>
          <a:xfrm>
            <a:off x="747713" y="1474788"/>
            <a:ext cx="8167687" cy="4725987"/>
          </a:xfrm>
        </p:spPr>
        <p:txBody>
          <a:bodyPr/>
          <a:lstStyle/>
          <a:p>
            <a:pPr>
              <a:buFont typeface="Monotype Sorts" pitchFamily="2" charset="2"/>
              <a:buNone/>
            </a:pPr>
            <a:r>
              <a:rPr lang="en-US" dirty="0"/>
              <a:t>Find the two closest points in a set of </a:t>
            </a:r>
            <a:r>
              <a:rPr lang="en-US" i="1" dirty="0"/>
              <a:t>n</a:t>
            </a:r>
            <a:r>
              <a:rPr lang="en-US" dirty="0"/>
              <a:t> points (in the two-dimensional Cartesian plane).</a:t>
            </a:r>
          </a:p>
          <a:p>
            <a:endParaRPr lang="en-US" dirty="0"/>
          </a:p>
          <a:p>
            <a:pPr>
              <a:buFont typeface="Monotype Sorts" pitchFamily="2" charset="2"/>
              <a:buNone/>
            </a:pPr>
            <a:r>
              <a:rPr lang="en-US" u="sng" dirty="0"/>
              <a:t>Brute-force algorithm</a:t>
            </a:r>
          </a:p>
          <a:p>
            <a:pPr>
              <a:buFont typeface="Monotype Sorts" pitchFamily="2" charset="2"/>
              <a:buNone/>
            </a:pPr>
            <a:r>
              <a:rPr lang="en-US" dirty="0"/>
              <a:t>    Compute the distance between every pair of distinct points</a:t>
            </a:r>
          </a:p>
          <a:p>
            <a:pPr>
              <a:buFont typeface="Monotype Sorts" pitchFamily="2" charset="2"/>
              <a:buNone/>
            </a:pPr>
            <a:r>
              <a:rPr lang="en-US" dirty="0"/>
              <a:t>    and return the indexes of the points for which the distance is the smallest.</a:t>
            </a:r>
          </a:p>
          <a:p>
            <a:pPr>
              <a:buFont typeface="Monotype Sorts" pitchFamily="2" charset="2"/>
              <a:buNone/>
            </a:pP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rute Force&amp;quot;&quot;/&gt;&lt;property id=&quot;20307&quot; value=&quot;257&quot;/&gt;&lt;/object&gt;&lt;object type=&quot;3&quot; unique_id=&quot;10005&quot;&gt;&lt;property id=&quot;20148&quot; value=&quot;5&quot;/&gt;&lt;property id=&quot;20300&quot; value=&quot;Slide 2 - &amp;quot;Brute-Force Sorting Algorithm&amp;quot;&quot;/&gt;&lt;property id=&quot;20307&quot; value=&quot;271&quot;/&gt;&lt;/object&gt;&lt;object type=&quot;3&quot; unique_id=&quot;10006&quot;&gt;&lt;property id=&quot;20148&quot; value=&quot;5&quot;/&gt;&lt;property id=&quot;20300&quot; value=&quot;Slide 3 - &amp;quot;Analysis of Selection Sort&amp;quot;&quot;/&gt;&lt;property id=&quot;20307&quot; value=&quot;281&quot;/&gt;&lt;/object&gt;&lt;object type=&quot;3&quot; unique_id=&quot;10007&quot;&gt;&lt;property id=&quot;20148&quot; value=&quot;5&quot;/&gt;&lt;property id=&quot;20300&quot; value=&quot;Slide 4 - &amp;quot;Brute-Force String Matching&amp;quot;&quot;/&gt;&lt;property id=&quot;20307&quot; value=&quot;258&quot;/&gt;&lt;/object&gt;&lt;object type=&quot;3&quot; unique_id=&quot;10008&quot;&gt;&lt;property id=&quot;20148&quot; value=&quot;5&quot;/&gt;&lt;property id=&quot;20300&quot; value=&quot;Slide 5 - &amp;quot;Examples of Brute-Force String Matching &amp;quot;&quot;/&gt;&lt;property id=&quot;20307&quot; value=&quot;259&quot;/&gt;&lt;/object&gt;&lt;object type=&quot;3&quot; unique_id=&quot;10009&quot;&gt;&lt;property id=&quot;20148&quot; value=&quot;5&quot;/&gt;&lt;property id=&quot;20300&quot; value=&quot;Slide 6 - &amp;quot;Pseudocode and Efficiency  &amp;quot;&quot;/&gt;&lt;property id=&quot;20307&quot; value=&quot;282&quot;/&gt;&lt;/object&gt;&lt;object type=&quot;3&quot; unique_id=&quot;10010&quot;&gt;&lt;property id=&quot;20148&quot; value=&quot;5&quot;/&gt;&lt;property id=&quot;20300&quot; value=&quot;Slide 7 - &amp;quot;Brute-Force Polynomial Evaluation&amp;quot;&quot;/&gt;&lt;property id=&quot;20307&quot; value=&quot;260&quot;/&gt;&lt;/object&gt;&lt;object type=&quot;3&quot; unique_id=&quot;10011&quot;&gt;&lt;property id=&quot;20148&quot; value=&quot;5&quot;/&gt;&lt;property id=&quot;20300&quot; value=&quot;Slide 8 - &amp;quot;Polynomial Evaluation: Improvement&amp;quot;&quot;/&gt;&lt;property id=&quot;20307&quot; value=&quot;261&quot;/&gt;&lt;/object&gt;&lt;object type=&quot;3&quot; unique_id=&quot;10012&quot;&gt;&lt;property id=&quot;20148&quot; value=&quot;5&quot;/&gt;&lt;property id=&quot;20300&quot; value=&quot;Slide 9 - &amp;quot;Closest-Pair Problem&amp;quot;&quot;/&gt;&lt;property id=&quot;20307&quot; value=&quot;275&quot;/&gt;&lt;/object&gt;&lt;object type=&quot;3&quot; unique_id=&quot;10013&quot;&gt;&lt;property id=&quot;20148&quot; value=&quot;5&quot;/&gt;&lt;property id=&quot;20300&quot; value=&quot;Slide 11 - &amp;quot;Closest-Pair Brute-Force Algorithm (cont.)&amp;quot;&quot;/&gt;&lt;property id=&quot;20307&quot; value=&quot;276&quot;/&gt;&lt;/object&gt;&lt;object type=&quot;3&quot; unique_id=&quot;10014&quot;&gt;&lt;property id=&quot;20148&quot; value=&quot;5&quot;/&gt;&lt;property id=&quot;20300&quot; value=&quot;Slide 12 - &amp;quot;Brute-Force Strengths and Weaknesses&amp;quot;&quot;/&gt;&lt;property id=&quot;20307&quot; value=&quot;277&quot;/&gt;&lt;/object&gt;&lt;object type=&quot;3&quot; unique_id=&quot;10015&quot;&gt;&lt;property id=&quot;20148&quot; value=&quot;5&quot;/&gt;&lt;property id=&quot;20300&quot; value=&quot;Slide 13 - &amp;quot;Exhaustive Search&amp;quot;&quot;/&gt;&lt;property id=&quot;20307&quot; value=&quot;264&quot;/&gt;&lt;/object&gt;&lt;object type=&quot;3&quot; unique_id=&quot;10016&quot;&gt;&lt;property id=&quot;20148&quot; value=&quot;5&quot;/&gt;&lt;property id=&quot;20300&quot; value=&quot;Slide 14 - &amp;quot;Example 1: Traveling Salesman Problem &amp;quot;&quot;/&gt;&lt;property id=&quot;20307&quot; value=&quot;265&quot;/&gt;&lt;/object&gt;&lt;object type=&quot;3&quot; unique_id=&quot;10017&quot;&gt;&lt;property id=&quot;20148&quot; value=&quot;5&quot;/&gt;&lt;property id=&quot;20300&quot; value=&quot;Slide 15 - &amp;quot;TSP by Exhaustive Search&amp;quot;&quot;/&gt;&lt;property id=&quot;20307&quot; value=&quot;266&quot;/&gt;&lt;/object&gt;&lt;object type=&quot;3&quot; unique_id=&quot;10018&quot;&gt;&lt;property id=&quot;20148&quot; value=&quot;5&quot;/&gt;&lt;property id=&quot;20300&quot; value=&quot;Slide 16 - &amp;quot;Example 2: Knapsack Problem - SKIP&amp;quot;&quot;/&gt;&lt;property id=&quot;20307&quot; value=&quot;267&quot;/&gt;&lt;/object&gt;&lt;object type=&quot;3&quot; unique_id=&quot;10019&quot;&gt;&lt;property id=&quot;20148&quot; value=&quot;5&quot;/&gt;&lt;property id=&quot;20300&quot; value=&quot;Slide 17 - &amp;quot;Knapsack: Exhaustive Search (SKIP)&amp;quot;&quot;/&gt;&lt;property id=&quot;20307&quot; value=&quot;268&quot;/&gt;&lt;/object&gt;&lt;object type=&quot;3&quot; unique_id=&quot;10020&quot;&gt;&lt;property id=&quot;20148&quot; value=&quot;5&quot;/&gt;&lt;property id=&quot;20300&quot; value=&quot;Slide 18 - &amp;quot;Example 3: The Assignment Problem - SKIP&amp;quot;&quot;/&gt;&lt;property id=&quot;20307&quot; value=&quot;278&quot;/&gt;&lt;/object&gt;&lt;object type=&quot;3&quot; unique_id=&quot;10021&quot;&gt;&lt;property id=&quot;20148&quot; value=&quot;5&quot;/&gt;&lt;property id=&quot;20300&quot; value=&quot;Slide 19 - &amp;quot;Assignment Problem: Exhaustive Search SKIP&amp;quot;&quot;/&gt;&lt;property id=&quot;20307&quot; value=&quot;280&quot;/&gt;&lt;/object&gt;&lt;object type=&quot;3&quot; unique_id=&quot;10022&quot;&gt;&lt;property id=&quot;20148&quot; value=&quot;5&quot;/&gt;&lt;property id=&quot;20300&quot; value=&quot;Slide 20 - &amp;quot;Final Comments on Exhaustive Search&amp;quot;&quot;/&gt;&lt;property id=&quot;20307&quot; value=&quot;269&quot;/&gt;&lt;/object&gt;&lt;object type=&quot;3&quot; unique_id=&quot;10023&quot;&gt;&lt;property id=&quot;20148&quot; value=&quot;5&quot;/&gt;&lt;property id=&quot;20300&quot; value=&quot;Slide 21 - &amp;quot;Graph Traversal Algorithms&amp;quot;&quot;/&gt;&lt;property id=&quot;20307&quot; value=&quot;283&quot;/&gt;&lt;/object&gt;&lt;object type=&quot;3&quot; unique_id=&quot;10024&quot;&gt;&lt;property id=&quot;20148&quot; value=&quot;5&quot;/&gt;&lt;property id=&quot;20300&quot; value=&quot;Slide 22 - &amp;quot;Depth-First Search (DFS) &amp;quot;&quot;/&gt;&lt;property id=&quot;20307&quot; value=&quot;284&quot;/&gt;&lt;/object&gt;&lt;object type=&quot;3&quot; unique_id=&quot;10025&quot;&gt;&lt;property id=&quot;20148&quot; value=&quot;5&quot;/&gt;&lt;property id=&quot;20300&quot; value=&quot;Slide 23 - &amp;quot;Pseudocode of DFS&amp;quot;&quot;/&gt;&lt;property id=&quot;20307&quot; value=&quot;285&quot;/&gt;&lt;/object&gt;&lt;object type=&quot;3&quot; unique_id=&quot;10026&quot;&gt;&lt;property id=&quot;20148&quot; value=&quot;5&quot;/&gt;&lt;property id=&quot;20300&quot; value=&quot;Slide 24 - &amp;quot;Example: DFS traversal of undirected graph&amp;quot;&quot;/&gt;&lt;property id=&quot;20307&quot; value=&quot;286&quot;/&gt;&lt;/object&gt;&lt;object type=&quot;3&quot; unique_id=&quot;10027&quot;&gt;&lt;property id=&quot;20148&quot; value=&quot;5&quot;/&gt;&lt;property id=&quot;20300&quot; value=&quot;Slide 25 - &amp;quot;Notes on DFS&amp;quot;&quot;/&gt;&lt;property id=&quot;20307&quot; value=&quot;287&quot;/&gt;&lt;/object&gt;&lt;object type=&quot;3&quot; unique_id=&quot;10028&quot;&gt;&lt;property id=&quot;20148&quot; value=&quot;5&quot;/&gt;&lt;property id=&quot;20300&quot; value=&quot;Slide 26 - &amp;quot;Breadth-first search (BFS)&amp;quot;&quot;/&gt;&lt;property id=&quot;20307&quot; value=&quot;288&quot;/&gt;&lt;/object&gt;&lt;object type=&quot;3&quot; unique_id=&quot;10029&quot;&gt;&lt;property id=&quot;20148&quot; value=&quot;5&quot;/&gt;&lt;property id=&quot;20300&quot; value=&quot;Slide 27 - &amp;quot;Pseudocode of BFS&amp;quot;&quot;/&gt;&lt;property id=&quot;20307&quot; value=&quot;289&quot;/&gt;&lt;/object&gt;&lt;object type=&quot;3&quot; unique_id=&quot;10030&quot;&gt;&lt;property id=&quot;20148&quot; value=&quot;5&quot;/&gt;&lt;property id=&quot;20300&quot; value=&quot;Slide 28 - &amp;quot;Example of BFS traversal of undirected graph&amp;quot;&quot;/&gt;&lt;property id=&quot;20307&quot; value=&quot;290&quot;/&gt;&lt;/object&gt;&lt;object type=&quot;3&quot; unique_id=&quot;10031&quot;&gt;&lt;property id=&quot;20148&quot; value=&quot;5&quot;/&gt;&lt;property id=&quot;20300&quot; value=&quot;Slide 29 - &amp;quot;Notes on BFS&amp;quot;&quot;/&gt;&lt;property id=&quot;20307&quot; value=&quot;291&quot;/&gt;&lt;/object&gt;&lt;object type=&quot;3&quot; unique_id=&quot;10062&quot;&gt;&lt;property id=&quot;20148&quot; value=&quot;5&quot;/&gt;&lt;property id=&quot;20300&quot; value=&quot;Slide 10 - &amp;quot;Start Here&amp;quot;&quot;/&gt;&lt;property id=&quot;20307&quot; value=&quot;292&quot;/&gt;&lt;/object&gt;&lt;/object&gt;&lt;/object&gt;&lt;/database&gt;"/>
  <p:tag name="SECTOMILLISECCONVERTED" val="1"/>
</p:tagLst>
</file>

<file path=ppt/theme/theme1.xml><?xml version="1.0" encoding="utf-8"?>
<a:theme xmlns:a="http://schemas.openxmlformats.org/drawingml/2006/main" name="CS1">
  <a:themeElements>
    <a:clrScheme name="">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FFFF99"/>
      </a:hlink>
      <a:folHlink>
        <a:srgbClr val="1C6D9A"/>
      </a:folHlink>
    </a:clrScheme>
    <a:fontScheme name="CS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0000"/>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rgbClr val="FF0000"/>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CS1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CS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1 4">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0AAAA"/>
        </a:accent5>
        <a:accent6>
          <a:srgbClr val="B95C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CS1 5">
        <a:dk1>
          <a:srgbClr val="1C3956"/>
        </a:dk1>
        <a:lt1>
          <a:srgbClr val="FFFFFF"/>
        </a:lt1>
        <a:dk2>
          <a:srgbClr val="003366"/>
        </a:dk2>
        <a:lt2>
          <a:srgbClr val="DDDDDD"/>
        </a:lt2>
        <a:accent1>
          <a:srgbClr val="3D7CBB"/>
        </a:accent1>
        <a:accent2>
          <a:srgbClr val="00152A"/>
        </a:accent2>
        <a:accent3>
          <a:srgbClr val="AAADB8"/>
        </a:accent3>
        <a:accent4>
          <a:srgbClr val="DADADA"/>
        </a:accent4>
        <a:accent5>
          <a:srgbClr val="AFBFDA"/>
        </a:accent5>
        <a:accent6>
          <a:srgbClr val="001225"/>
        </a:accent6>
        <a:hlink>
          <a:srgbClr val="33CCCC"/>
        </a:hlink>
        <a:folHlink>
          <a:srgbClr val="96B9DC"/>
        </a:folHlink>
      </a:clrScheme>
      <a:clrMap bg1="dk2" tx1="lt1" bg2="dk1" tx2="lt2" accent1="accent1" accent2="accent2" accent3="accent3" accent4="accent4" accent5="accent5" accent6="accent6" hlink="hlink" folHlink="folHlink"/>
    </a:extraClrScheme>
    <a:extraClrScheme>
      <a:clrScheme name="CS1 6">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B"/>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CS1 7">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8"/>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
      <a:clrScheme name="CS1 8">
        <a:dk1>
          <a:srgbClr val="000000"/>
        </a:dk1>
        <a:lt1>
          <a:srgbClr val="FFFFFF"/>
        </a:lt1>
        <a:dk2>
          <a:srgbClr val="000000"/>
        </a:dk2>
        <a:lt2>
          <a:srgbClr val="FFCC00"/>
        </a:lt2>
        <a:accent1>
          <a:srgbClr val="FF9900"/>
        </a:accent1>
        <a:accent2>
          <a:srgbClr val="D60093"/>
        </a:accent2>
        <a:accent3>
          <a:srgbClr val="AAAAAA"/>
        </a:accent3>
        <a:accent4>
          <a:srgbClr val="DADADA"/>
        </a:accent4>
        <a:accent5>
          <a:srgbClr val="FFCAAA"/>
        </a:accent5>
        <a:accent6>
          <a:srgbClr val="C20085"/>
        </a:accent6>
        <a:hlink>
          <a:srgbClr val="9966FF"/>
        </a:hlink>
        <a:folHlink>
          <a:srgbClr val="8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Designs\CS1.pot</Template>
  <TotalTime>1776</TotalTime>
  <Words>5426</Words>
  <Application>Microsoft Office PowerPoint</Application>
  <PresentationFormat>On-screen Show (4:3)</PresentationFormat>
  <Paragraphs>672</Paragraphs>
  <Slides>44</Slides>
  <Notes>44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SimSun</vt:lpstr>
      <vt:lpstr>Arial</vt:lpstr>
      <vt:lpstr>Arial Narrow</vt:lpstr>
      <vt:lpstr>Arial Unicode MS</vt:lpstr>
      <vt:lpstr>Cambria Math</vt:lpstr>
      <vt:lpstr>Monotype Sorts</vt:lpstr>
      <vt:lpstr>Symbol</vt:lpstr>
      <vt:lpstr>Times New Roman</vt:lpstr>
      <vt:lpstr>CS1</vt:lpstr>
      <vt:lpstr>Brute Force</vt:lpstr>
      <vt:lpstr>Sorting by Brute Force</vt:lpstr>
      <vt:lpstr>Analysis of Selection Sort</vt:lpstr>
      <vt:lpstr>String Matching by Brute Force</vt:lpstr>
      <vt:lpstr>Examples of Brute-Force String Matching </vt:lpstr>
      <vt:lpstr>Pseudocode and Efficiency  </vt:lpstr>
      <vt:lpstr>Brute-Force Polynomial Evaluation</vt:lpstr>
      <vt:lpstr>Polynomial Evaluation: Improvement</vt:lpstr>
      <vt:lpstr>Closest-Pair Problem</vt:lpstr>
      <vt:lpstr>Closest-Pair Brute-Force Algorithm (cont.)</vt:lpstr>
      <vt:lpstr>Complex Hull</vt:lpstr>
      <vt:lpstr>Complex Hull</vt:lpstr>
      <vt:lpstr>Complex Hull</vt:lpstr>
      <vt:lpstr>Exhaustive Search</vt:lpstr>
      <vt:lpstr>Exhaustive Search – More Detail</vt:lpstr>
      <vt:lpstr>Exhaustive Search – More Examples</vt:lpstr>
      <vt:lpstr>Example 1: Traveling Salesman Problem </vt:lpstr>
      <vt:lpstr>TSP by Exhaustive Search</vt:lpstr>
      <vt:lpstr>TSP by Exhaustive Search</vt:lpstr>
      <vt:lpstr>Example 2: Knapsack Problem</vt:lpstr>
      <vt:lpstr>Knapsack: Exhaustive Search</vt:lpstr>
      <vt:lpstr>Example 3: The Assignment Problem</vt:lpstr>
      <vt:lpstr>Assignment Problem: Exhaustive Search</vt:lpstr>
      <vt:lpstr>Assignment Problem: Exhaustive Search</vt:lpstr>
      <vt:lpstr>Example 3: The Assignment Problem</vt:lpstr>
      <vt:lpstr>Example 3: The Assignment Problem</vt:lpstr>
      <vt:lpstr>Final Comments on Exhaustive Search</vt:lpstr>
      <vt:lpstr>GRAPHS</vt:lpstr>
      <vt:lpstr>Graph Traversal Algorithms</vt:lpstr>
      <vt:lpstr>GRAPHS – Definition Expanded</vt:lpstr>
      <vt:lpstr>GRAPH TERMS (Chap 1)</vt:lpstr>
      <vt:lpstr>Graph Implementation</vt:lpstr>
      <vt:lpstr>Depth-First Search (DFS) </vt:lpstr>
      <vt:lpstr>Pseudocode of DFS</vt:lpstr>
      <vt:lpstr>Example: DFS traversal of undirected graph</vt:lpstr>
      <vt:lpstr>Example: DFS traversal of undirected graph</vt:lpstr>
      <vt:lpstr>Notes on DFS</vt:lpstr>
      <vt:lpstr>Breadth-first search (BFS)</vt:lpstr>
      <vt:lpstr>Pseudocode of BFS</vt:lpstr>
      <vt:lpstr>Example of BFS traversal of undirected graph</vt:lpstr>
      <vt:lpstr>Example of BFS traversal of undirected graph</vt:lpstr>
      <vt:lpstr>Notes on BFS</vt:lpstr>
      <vt:lpstr>Brute Force: Review</vt:lpstr>
      <vt:lpstr>Brute-Force Strengths and Weaknesses</vt:lpstr>
    </vt:vector>
  </TitlesOfParts>
  <Company>Villanova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Brute Force</dc:title>
  <dc:creator>Anany Levitin</dc:creator>
  <cp:lastModifiedBy>Okie, Edward</cp:lastModifiedBy>
  <cp:revision>141</cp:revision>
  <dcterms:created xsi:type="dcterms:W3CDTF">1999-08-23T17:38:43Z</dcterms:created>
  <dcterms:modified xsi:type="dcterms:W3CDTF">2020-02-10T15:45:07Z</dcterms:modified>
</cp:coreProperties>
</file>