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47"/>
  </p:notesMasterIdLst>
  <p:handoutMasterIdLst>
    <p:handoutMasterId r:id="rId48"/>
  </p:handoutMasterIdLst>
  <p:sldIdLst>
    <p:sldId id="257" r:id="rId2"/>
    <p:sldId id="278" r:id="rId3"/>
    <p:sldId id="259" r:id="rId4"/>
    <p:sldId id="334" r:id="rId5"/>
    <p:sldId id="280" r:id="rId6"/>
    <p:sldId id="321" r:id="rId7"/>
    <p:sldId id="291" r:id="rId8"/>
    <p:sldId id="298" r:id="rId9"/>
    <p:sldId id="335" r:id="rId10"/>
    <p:sldId id="299" r:id="rId11"/>
    <p:sldId id="300" r:id="rId12"/>
    <p:sldId id="338" r:id="rId13"/>
    <p:sldId id="339" r:id="rId14"/>
    <p:sldId id="301" r:id="rId15"/>
    <p:sldId id="331" r:id="rId16"/>
    <p:sldId id="340" r:id="rId17"/>
    <p:sldId id="332" r:id="rId18"/>
    <p:sldId id="333" r:id="rId19"/>
    <p:sldId id="305" r:id="rId20"/>
    <p:sldId id="329" r:id="rId21"/>
    <p:sldId id="330" r:id="rId22"/>
    <p:sldId id="317" r:id="rId23"/>
    <p:sldId id="319" r:id="rId24"/>
    <p:sldId id="322" r:id="rId25"/>
    <p:sldId id="320" r:id="rId26"/>
    <p:sldId id="336" r:id="rId27"/>
    <p:sldId id="337" r:id="rId28"/>
    <p:sldId id="316" r:id="rId29"/>
    <p:sldId id="306" r:id="rId30"/>
    <p:sldId id="307" r:id="rId31"/>
    <p:sldId id="308" r:id="rId32"/>
    <p:sldId id="309" r:id="rId33"/>
    <p:sldId id="341" r:id="rId34"/>
    <p:sldId id="310" r:id="rId35"/>
    <p:sldId id="327" r:id="rId36"/>
    <p:sldId id="342" r:id="rId37"/>
    <p:sldId id="325" r:id="rId38"/>
    <p:sldId id="328" r:id="rId39"/>
    <p:sldId id="311" r:id="rId40"/>
    <p:sldId id="312" r:id="rId41"/>
    <p:sldId id="313" r:id="rId42"/>
    <p:sldId id="314" r:id="rId43"/>
    <p:sldId id="315" r:id="rId44"/>
    <p:sldId id="323" r:id="rId45"/>
    <p:sldId id="324" r:id="rId46"/>
  </p:sldIdLst>
  <p:sldSz cx="9144000" cy="6858000" type="screen4x3"/>
  <p:notesSz cx="7315200" cy="9601200"/>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99"/>
    <a:srgbClr val="FF6600"/>
    <a:srgbClr val="FFCC99"/>
    <a:srgbClr val="FF9933"/>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38" y="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636" y="285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6" name="Rectangle 4"/>
          <p:cNvSpPr>
            <a:spLocks noGrp="1" noChangeArrowheads="1"/>
          </p:cNvSpPr>
          <p:nvPr>
            <p:ph type="ftr" sz="quarter" idx="2"/>
          </p:nvPr>
        </p:nvSpPr>
        <p:spPr bwMode="auto">
          <a:xfrm>
            <a:off x="0"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algn="l" defTabSz="966788">
              <a:defRPr sz="1200"/>
            </a:lvl1pPr>
          </a:lstStyle>
          <a:p>
            <a:endParaRPr lang="en-US" altLang="en-US"/>
          </a:p>
        </p:txBody>
      </p:sp>
      <p:sp>
        <p:nvSpPr>
          <p:cNvPr id="177157" name="Rectangle 5"/>
          <p:cNvSpPr>
            <a:spLocks noGrp="1" noChangeArrowheads="1"/>
          </p:cNvSpPr>
          <p:nvPr>
            <p:ph type="sldNum" sz="quarter" idx="3"/>
          </p:nvPr>
        </p:nvSpPr>
        <p:spPr bwMode="auto">
          <a:xfrm>
            <a:off x="4143375" y="9118600"/>
            <a:ext cx="3170238" cy="48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3" tIns="48327" rIns="96653" bIns="48327" numCol="1" anchor="b" anchorCtr="0" compatLnSpc="1">
            <a:prstTxWarp prst="textNoShape">
              <a:avLst/>
            </a:prstTxWarp>
          </a:bodyPr>
          <a:lstStyle>
            <a:lvl1pPr algn="r" defTabSz="966788">
              <a:defRPr sz="1200"/>
            </a:lvl1pPr>
          </a:lstStyle>
          <a:p>
            <a:fld id="{C7A1632F-57E7-4FDA-8E19-145E3AA6B715}" type="slidenum">
              <a:rPr lang="en-US" altLang="en-US"/>
              <a:pPr/>
              <a:t>‹#›</a:t>
            </a:fld>
            <a:endParaRPr lang="en-US" altLang="en-US"/>
          </a:p>
        </p:txBody>
      </p:sp>
      <p:sp>
        <p:nvSpPr>
          <p:cNvPr id="177158" name="Rectangle 6"/>
          <p:cNvSpPr>
            <a:spLocks noChangeArrowheads="1"/>
          </p:cNvSpPr>
          <p:nvPr/>
        </p:nvSpPr>
        <p:spPr bwMode="auto">
          <a:xfrm>
            <a:off x="533400" y="304800"/>
            <a:ext cx="38163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243" tIns="50122" rIns="100243" bIns="50122"/>
          <a:lstStyle>
            <a:lvl1pPr algn="l" defTabSz="1003300">
              <a:defRPr sz="2400">
                <a:solidFill>
                  <a:schemeClr val="tx1"/>
                </a:solidFill>
                <a:latin typeface="Times New Roman" pitchFamily="18" charset="0"/>
              </a:defRPr>
            </a:lvl1pPr>
            <a:lvl2pPr marL="500063" algn="l" defTabSz="1003300">
              <a:defRPr sz="2400">
                <a:solidFill>
                  <a:schemeClr val="tx1"/>
                </a:solidFill>
                <a:latin typeface="Times New Roman" pitchFamily="18" charset="0"/>
              </a:defRPr>
            </a:lvl2pPr>
            <a:lvl3pPr marL="1003300" algn="l" defTabSz="1003300">
              <a:defRPr sz="2400">
                <a:solidFill>
                  <a:schemeClr val="tx1"/>
                </a:solidFill>
                <a:latin typeface="Times New Roman" pitchFamily="18" charset="0"/>
              </a:defRPr>
            </a:lvl3pPr>
            <a:lvl4pPr marL="1503363" algn="l" defTabSz="1003300">
              <a:defRPr sz="2400">
                <a:solidFill>
                  <a:schemeClr val="tx1"/>
                </a:solidFill>
                <a:latin typeface="Times New Roman" pitchFamily="18" charset="0"/>
              </a:defRPr>
            </a:lvl4pPr>
            <a:lvl5pPr marL="2005013" algn="l" defTabSz="1003300">
              <a:defRPr sz="2400">
                <a:solidFill>
                  <a:schemeClr val="tx1"/>
                </a:solidFill>
                <a:latin typeface="Times New Roman" pitchFamily="18" charset="0"/>
              </a:defRPr>
            </a:lvl5pPr>
            <a:lvl6pPr marL="2462213" defTabSz="1003300" eaLnBrk="0" fontAlgn="base" hangingPunct="0">
              <a:spcBef>
                <a:spcPct val="0"/>
              </a:spcBef>
              <a:spcAft>
                <a:spcPct val="0"/>
              </a:spcAft>
              <a:defRPr sz="2400">
                <a:solidFill>
                  <a:schemeClr val="tx1"/>
                </a:solidFill>
                <a:latin typeface="Times New Roman" pitchFamily="18" charset="0"/>
              </a:defRPr>
            </a:lvl6pPr>
            <a:lvl7pPr marL="2919413" defTabSz="1003300" eaLnBrk="0" fontAlgn="base" hangingPunct="0">
              <a:spcBef>
                <a:spcPct val="0"/>
              </a:spcBef>
              <a:spcAft>
                <a:spcPct val="0"/>
              </a:spcAft>
              <a:defRPr sz="2400">
                <a:solidFill>
                  <a:schemeClr val="tx1"/>
                </a:solidFill>
                <a:latin typeface="Times New Roman" pitchFamily="18" charset="0"/>
              </a:defRPr>
            </a:lvl7pPr>
            <a:lvl8pPr marL="3376613" defTabSz="1003300" eaLnBrk="0" fontAlgn="base" hangingPunct="0">
              <a:spcBef>
                <a:spcPct val="0"/>
              </a:spcBef>
              <a:spcAft>
                <a:spcPct val="0"/>
              </a:spcAft>
              <a:defRPr sz="2400">
                <a:solidFill>
                  <a:schemeClr val="tx1"/>
                </a:solidFill>
                <a:latin typeface="Times New Roman" pitchFamily="18" charset="0"/>
              </a:defRPr>
            </a:lvl8pPr>
            <a:lvl9pPr marL="3833813" defTabSz="1003300" eaLnBrk="0" fontAlgn="base" hangingPunct="0">
              <a:spcBef>
                <a:spcPct val="0"/>
              </a:spcBef>
              <a:spcAft>
                <a:spcPct val="0"/>
              </a:spcAft>
              <a:defRPr sz="2400">
                <a:solidFill>
                  <a:schemeClr val="tx1"/>
                </a:solidFill>
                <a:latin typeface="Times New Roman" pitchFamily="18" charset="0"/>
              </a:defRPr>
            </a:lvl9pPr>
          </a:lstStyle>
          <a:p>
            <a:r>
              <a:rPr lang="en-US" altLang="en-US" sz="1800" b="1" i="1"/>
              <a:t>Design and Analysis of Algorithms</a:t>
            </a:r>
          </a:p>
        </p:txBody>
      </p:sp>
      <p:sp>
        <p:nvSpPr>
          <p:cNvPr id="177159" name="Rectangle 7"/>
          <p:cNvSpPr>
            <a:spLocks noChangeArrowheads="1"/>
          </p:cNvSpPr>
          <p:nvPr/>
        </p:nvSpPr>
        <p:spPr bwMode="auto">
          <a:xfrm>
            <a:off x="4322763" y="304800"/>
            <a:ext cx="23828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0243" tIns="50122" rIns="100243" bIns="50122"/>
          <a:lstStyle>
            <a:lvl1pPr algn="l" defTabSz="1003300">
              <a:defRPr sz="2400">
                <a:solidFill>
                  <a:schemeClr val="tx1"/>
                </a:solidFill>
                <a:latin typeface="Times New Roman" pitchFamily="18" charset="0"/>
              </a:defRPr>
            </a:lvl1pPr>
            <a:lvl2pPr marL="500063" algn="l" defTabSz="1003300">
              <a:defRPr sz="2400">
                <a:solidFill>
                  <a:schemeClr val="tx1"/>
                </a:solidFill>
                <a:latin typeface="Times New Roman" pitchFamily="18" charset="0"/>
              </a:defRPr>
            </a:lvl2pPr>
            <a:lvl3pPr marL="1003300" algn="l" defTabSz="1003300">
              <a:defRPr sz="2400">
                <a:solidFill>
                  <a:schemeClr val="tx1"/>
                </a:solidFill>
                <a:latin typeface="Times New Roman" pitchFamily="18" charset="0"/>
              </a:defRPr>
            </a:lvl3pPr>
            <a:lvl4pPr marL="1503363" algn="l" defTabSz="1003300">
              <a:defRPr sz="2400">
                <a:solidFill>
                  <a:schemeClr val="tx1"/>
                </a:solidFill>
                <a:latin typeface="Times New Roman" pitchFamily="18" charset="0"/>
              </a:defRPr>
            </a:lvl4pPr>
            <a:lvl5pPr marL="2005013" algn="l" defTabSz="1003300">
              <a:defRPr sz="2400">
                <a:solidFill>
                  <a:schemeClr val="tx1"/>
                </a:solidFill>
                <a:latin typeface="Times New Roman" pitchFamily="18" charset="0"/>
              </a:defRPr>
            </a:lvl5pPr>
            <a:lvl6pPr marL="2462213" defTabSz="1003300" eaLnBrk="0" fontAlgn="base" hangingPunct="0">
              <a:spcBef>
                <a:spcPct val="0"/>
              </a:spcBef>
              <a:spcAft>
                <a:spcPct val="0"/>
              </a:spcAft>
              <a:defRPr sz="2400">
                <a:solidFill>
                  <a:schemeClr val="tx1"/>
                </a:solidFill>
                <a:latin typeface="Times New Roman" pitchFamily="18" charset="0"/>
              </a:defRPr>
            </a:lvl6pPr>
            <a:lvl7pPr marL="2919413" defTabSz="1003300" eaLnBrk="0" fontAlgn="base" hangingPunct="0">
              <a:spcBef>
                <a:spcPct val="0"/>
              </a:spcBef>
              <a:spcAft>
                <a:spcPct val="0"/>
              </a:spcAft>
              <a:defRPr sz="2400">
                <a:solidFill>
                  <a:schemeClr val="tx1"/>
                </a:solidFill>
                <a:latin typeface="Times New Roman" pitchFamily="18" charset="0"/>
              </a:defRPr>
            </a:lvl7pPr>
            <a:lvl8pPr marL="3376613" defTabSz="1003300" eaLnBrk="0" fontAlgn="base" hangingPunct="0">
              <a:spcBef>
                <a:spcPct val="0"/>
              </a:spcBef>
              <a:spcAft>
                <a:spcPct val="0"/>
              </a:spcAft>
              <a:defRPr sz="2400">
                <a:solidFill>
                  <a:schemeClr val="tx1"/>
                </a:solidFill>
                <a:latin typeface="Times New Roman" pitchFamily="18" charset="0"/>
              </a:defRPr>
            </a:lvl8pPr>
            <a:lvl9pPr marL="3833813" defTabSz="1003300" eaLnBrk="0" fontAlgn="base" hangingPunct="0">
              <a:spcBef>
                <a:spcPct val="0"/>
              </a:spcBef>
              <a:spcAft>
                <a:spcPct val="0"/>
              </a:spcAft>
              <a:defRPr sz="2400">
                <a:solidFill>
                  <a:schemeClr val="tx1"/>
                </a:solidFill>
                <a:latin typeface="Times New Roman" pitchFamily="18" charset="0"/>
              </a:defRPr>
            </a:lvl9pPr>
          </a:lstStyle>
          <a:p>
            <a:pPr algn="r"/>
            <a:r>
              <a:rPr lang="en-US" altLang="en-US" sz="1800" b="1" i="1"/>
              <a:t>Chapter 5</a:t>
            </a:r>
          </a:p>
        </p:txBody>
      </p:sp>
    </p:spTree>
    <p:extLst>
      <p:ext uri="{BB962C8B-B14F-4D97-AF65-F5344CB8AC3E}">
        <p14:creationId xmlns:p14="http://schemas.microsoft.com/office/powerpoint/2010/main" val="1398070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ctr" anchorCtr="0" compatLnSpc="1">
            <a:prstTxWarp prst="textNoShape">
              <a:avLst/>
            </a:prstTxWarp>
          </a:bodyPr>
          <a:lstStyle>
            <a:lvl1pPr algn="l" defTabSz="966788">
              <a:defRPr sz="1200"/>
            </a:lvl1pPr>
          </a:lstStyle>
          <a:p>
            <a:endParaRPr lang="en-US" altLang="en-US"/>
          </a:p>
        </p:txBody>
      </p:sp>
      <p:sp>
        <p:nvSpPr>
          <p:cNvPr id="92163" name="Rectangle 3"/>
          <p:cNvSpPr>
            <a:spLocks noGrp="1" noChangeArrowheads="1"/>
          </p:cNvSpPr>
          <p:nvPr>
            <p:ph type="dt" idx="1"/>
          </p:nvPr>
        </p:nvSpPr>
        <p:spPr bwMode="auto">
          <a:xfrm>
            <a:off x="4144963" y="0"/>
            <a:ext cx="3170237"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ctr" anchorCtr="0" compatLnSpc="1">
            <a:prstTxWarp prst="textNoShape">
              <a:avLst/>
            </a:prstTxWarp>
          </a:bodyPr>
          <a:lstStyle>
            <a:lvl1pPr algn="r" defTabSz="966788">
              <a:defRPr sz="1200"/>
            </a:lvl1pPr>
          </a:lstStyle>
          <a:p>
            <a:endParaRPr lang="en-US" altLang="en-US"/>
          </a:p>
        </p:txBody>
      </p:sp>
      <p:sp>
        <p:nvSpPr>
          <p:cNvPr id="9216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65" name="Rectangle 5"/>
          <p:cNvSpPr>
            <a:spLocks noGrp="1" noChangeArrowheads="1"/>
          </p:cNvSpPr>
          <p:nvPr>
            <p:ph type="body" sz="quarter" idx="3"/>
          </p:nvPr>
        </p:nvSpPr>
        <p:spPr bwMode="auto">
          <a:xfrm>
            <a:off x="976313" y="4560888"/>
            <a:ext cx="5362575"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166" name="Rectangle 6"/>
          <p:cNvSpPr>
            <a:spLocks noGrp="1" noChangeArrowheads="1"/>
          </p:cNvSpPr>
          <p:nvPr>
            <p:ph type="ftr" sz="quarter" idx="4"/>
          </p:nvPr>
        </p:nvSpPr>
        <p:spPr bwMode="auto">
          <a:xfrm>
            <a:off x="0" y="9120188"/>
            <a:ext cx="3170238"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b" anchorCtr="0" compatLnSpc="1">
            <a:prstTxWarp prst="textNoShape">
              <a:avLst/>
            </a:prstTxWarp>
          </a:bodyPr>
          <a:lstStyle>
            <a:lvl1pPr algn="l" defTabSz="966788">
              <a:defRPr sz="1200"/>
            </a:lvl1pPr>
          </a:lstStyle>
          <a:p>
            <a:endParaRPr lang="en-US" altLang="en-US"/>
          </a:p>
        </p:txBody>
      </p:sp>
      <p:sp>
        <p:nvSpPr>
          <p:cNvPr id="92167" name="Rectangle 7"/>
          <p:cNvSpPr>
            <a:spLocks noGrp="1" noChangeArrowheads="1"/>
          </p:cNvSpPr>
          <p:nvPr>
            <p:ph type="sldNum" sz="quarter" idx="5"/>
          </p:nvPr>
        </p:nvSpPr>
        <p:spPr bwMode="auto">
          <a:xfrm>
            <a:off x="4144963" y="9120188"/>
            <a:ext cx="3170237"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6653" tIns="48327" rIns="96653" bIns="48327" numCol="1" anchor="b" anchorCtr="0" compatLnSpc="1">
            <a:prstTxWarp prst="textNoShape">
              <a:avLst/>
            </a:prstTxWarp>
          </a:bodyPr>
          <a:lstStyle>
            <a:lvl1pPr algn="r" defTabSz="966788">
              <a:defRPr sz="1200"/>
            </a:lvl1pPr>
          </a:lstStyle>
          <a:p>
            <a:fld id="{289F561C-548E-47DB-8AAA-455DD429C333}" type="slidenum">
              <a:rPr lang="en-US" altLang="en-US"/>
              <a:pPr/>
              <a:t>‹#›</a:t>
            </a:fld>
            <a:endParaRPr lang="en-US" altLang="en-US"/>
          </a:p>
        </p:txBody>
      </p:sp>
    </p:spTree>
    <p:extLst>
      <p:ext uri="{BB962C8B-B14F-4D97-AF65-F5344CB8AC3E}">
        <p14:creationId xmlns:p14="http://schemas.microsoft.com/office/powerpoint/2010/main" val="4221296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54AF5D-FAEE-4C4B-831E-EFB3BE659E24}" type="slidenum">
              <a:rPr lang="en-US" altLang="en-US"/>
              <a:pPr/>
              <a:t>1</a:t>
            </a:fld>
            <a:endParaRPr lang="en-US" altLang="en-US"/>
          </a:p>
        </p:txBody>
      </p:sp>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944AA8-8BD2-40A6-B4B1-FED9E6B9D5A1}" type="slidenum">
              <a:rPr lang="en-US" altLang="en-US"/>
              <a:pPr/>
              <a:t>10</a:t>
            </a:fld>
            <a:endParaRPr lang="en-US" altLang="en-US"/>
          </a:p>
        </p:txBody>
      </p:sp>
      <p:sp>
        <p:nvSpPr>
          <p:cNvPr id="434178" name="Rectangle 2"/>
          <p:cNvSpPr>
            <a:spLocks noGrp="1" noRot="1" noChangeAspect="1" noChangeArrowheads="1" noTextEdit="1"/>
          </p:cNvSpPr>
          <p:nvPr>
            <p:ph type="sldImg"/>
          </p:nvPr>
        </p:nvSpPr>
        <p:spPr>
          <a:ln/>
        </p:spPr>
      </p:sp>
      <p:sp>
        <p:nvSpPr>
          <p:cNvPr id="4341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8EDC53-C45C-4460-B281-C6FF7317B920}" type="slidenum">
              <a:rPr lang="en-US" altLang="en-US"/>
              <a:pPr/>
              <a:t>11</a:t>
            </a:fld>
            <a:endParaRPr lang="en-US" altLang="en-US"/>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8EDC53-C45C-4460-B281-C6FF7317B920}" type="slidenum">
              <a:rPr lang="en-US" altLang="en-US"/>
              <a:pPr/>
              <a:t>12</a:t>
            </a:fld>
            <a:endParaRPr lang="en-US" altLang="en-US"/>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13514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8EDC53-C45C-4460-B281-C6FF7317B920}" type="slidenum">
              <a:rPr lang="en-US" altLang="en-US"/>
              <a:pPr/>
              <a:t>13</a:t>
            </a:fld>
            <a:endParaRPr lang="en-US" altLang="en-US"/>
          </a:p>
        </p:txBody>
      </p:sp>
      <p:sp>
        <p:nvSpPr>
          <p:cNvPr id="435202" name="Rectangle 2"/>
          <p:cNvSpPr>
            <a:spLocks noGrp="1" noRot="1" noChangeAspect="1"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78228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1B7871-6609-4E1D-A2CB-06EB8BBC646E}" type="slidenum">
              <a:rPr lang="en-US" altLang="en-US"/>
              <a:pPr/>
              <a:t>14</a:t>
            </a:fld>
            <a:endParaRPr lang="en-US" altLang="en-US"/>
          </a:p>
        </p:txBody>
      </p:sp>
      <p:sp>
        <p:nvSpPr>
          <p:cNvPr id="436226" name="Rectangle 2"/>
          <p:cNvSpPr>
            <a:spLocks noGrp="1" noRot="1" noChangeAspect="1" noChangeArrowheads="1" noTextEdit="1"/>
          </p:cNvSpPr>
          <p:nvPr>
            <p:ph type="sldImg"/>
          </p:nvPr>
        </p:nvSpPr>
        <p:spPr>
          <a:ln/>
        </p:spPr>
      </p:sp>
      <p:sp>
        <p:nvSpPr>
          <p:cNvPr id="4362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FDB23A-5BDB-4EF7-9F72-268F05984B90}" type="slidenum">
              <a:rPr lang="en-US" altLang="en-US"/>
              <a:pPr/>
              <a:t>19</a:t>
            </a:fld>
            <a:endParaRPr lang="en-US" altLang="en-US"/>
          </a:p>
        </p:txBody>
      </p:sp>
      <p:sp>
        <p:nvSpPr>
          <p:cNvPr id="385026" name="Rectangle 2"/>
          <p:cNvSpPr>
            <a:spLocks noGrp="1" noRot="1" noChangeAspect="1" noChangeArrowheads="1" noTextEdit="1"/>
          </p:cNvSpPr>
          <p:nvPr>
            <p:ph type="sldImg"/>
          </p:nvPr>
        </p:nvSpPr>
        <p:spPr>
          <a:xfrm>
            <a:off x="1257300" y="720725"/>
            <a:ext cx="4800600" cy="3600450"/>
          </a:xfrm>
          <a:ln/>
        </p:spPr>
      </p:sp>
      <p:sp>
        <p:nvSpPr>
          <p:cNvPr id="385027"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29011B-3B48-45D0-828F-9845C2F7FCBD}" type="slidenum">
              <a:rPr lang="en-US" altLang="en-US"/>
              <a:pPr/>
              <a:t>20</a:t>
            </a:fld>
            <a:endParaRPr lang="en-US" altLang="en-US"/>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93234A-AEEE-46FE-A38A-8141DAD32A6E}" type="slidenum">
              <a:rPr lang="en-US" altLang="en-US"/>
              <a:pPr/>
              <a:t>21</a:t>
            </a:fld>
            <a:endParaRPr lang="en-US" altLang="en-US"/>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FCD43B-6ACA-400C-8C06-4026BBE0744D}" type="slidenum">
              <a:rPr lang="en-US" altLang="en-US"/>
              <a:pPr/>
              <a:t>22</a:t>
            </a:fld>
            <a:endParaRPr lang="en-US" altLang="en-US"/>
          </a:p>
        </p:txBody>
      </p:sp>
      <p:sp>
        <p:nvSpPr>
          <p:cNvPr id="437250" name="Rectangle 2"/>
          <p:cNvSpPr>
            <a:spLocks noGrp="1" noRot="1" noChangeAspect="1" noChangeArrowheads="1" noTextEdit="1"/>
          </p:cNvSpPr>
          <p:nvPr>
            <p:ph type="sldImg"/>
          </p:nvPr>
        </p:nvSpPr>
        <p:spPr>
          <a:ln/>
        </p:spPr>
      </p:sp>
      <p:sp>
        <p:nvSpPr>
          <p:cNvPr id="4372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57645A-32C9-4D2D-B18E-D559F3BE4AD7}" type="slidenum">
              <a:rPr lang="en-US" altLang="en-US"/>
              <a:pPr/>
              <a:t>23</a:t>
            </a:fld>
            <a:endParaRPr lang="en-US" altLang="en-US"/>
          </a:p>
        </p:txBody>
      </p:sp>
      <p:sp>
        <p:nvSpPr>
          <p:cNvPr id="438274" name="Rectangle 2"/>
          <p:cNvSpPr>
            <a:spLocks noGrp="1" noRot="1" noChangeAspect="1" noChangeArrowheads="1" noTextEdit="1"/>
          </p:cNvSpPr>
          <p:nvPr>
            <p:ph type="sldImg"/>
          </p:nvPr>
        </p:nvSpPr>
        <p:spPr>
          <a:ln/>
        </p:spPr>
      </p:sp>
      <p:sp>
        <p:nvSpPr>
          <p:cNvPr id="4382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17F64-3C00-4B04-A7A9-B6D7998EF501}" type="slidenum">
              <a:rPr lang="en-US" altLang="en-US"/>
              <a:pPr/>
              <a:t>2</a:t>
            </a:fld>
            <a:endParaRPr lang="en-US" altLang="en-US"/>
          </a:p>
        </p:txBody>
      </p:sp>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2DE7FF-B5EB-442E-B9AB-C22FB4ECE016}" type="slidenum">
              <a:rPr lang="en-US" altLang="en-US"/>
              <a:pPr/>
              <a:t>24</a:t>
            </a:fld>
            <a:endParaRPr lang="en-US" altLang="en-US"/>
          </a:p>
        </p:txBody>
      </p:sp>
      <p:sp>
        <p:nvSpPr>
          <p:cNvPr id="439298" name="Rectangle 2"/>
          <p:cNvSpPr>
            <a:spLocks noGrp="1" noRot="1" noChangeAspect="1" noChangeArrowheads="1" noTextEdit="1"/>
          </p:cNvSpPr>
          <p:nvPr>
            <p:ph type="sldImg"/>
          </p:nvPr>
        </p:nvSpPr>
        <p:spPr>
          <a:ln/>
        </p:spPr>
      </p:sp>
      <p:sp>
        <p:nvSpPr>
          <p:cNvPr id="4392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12DD5B-93DD-41E4-A6E5-43C841F7C0E9}" type="slidenum">
              <a:rPr lang="en-US" altLang="en-US"/>
              <a:pPr/>
              <a:t>25</a:t>
            </a:fld>
            <a:endParaRPr lang="en-US" altLang="en-US"/>
          </a:p>
        </p:txBody>
      </p:sp>
      <p:sp>
        <p:nvSpPr>
          <p:cNvPr id="440322" name="Rectangle 2"/>
          <p:cNvSpPr>
            <a:spLocks noGrp="1" noRot="1" noChangeAspect="1" noChangeArrowheads="1" noTextEdit="1"/>
          </p:cNvSpPr>
          <p:nvPr>
            <p:ph type="sldImg"/>
          </p:nvPr>
        </p:nvSpPr>
        <p:spPr>
          <a:ln/>
        </p:spPr>
      </p:sp>
      <p:sp>
        <p:nvSpPr>
          <p:cNvPr id="440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151BEA-70CB-4AEF-90A1-B4B155D002CC}" type="slidenum">
              <a:rPr lang="en-US" altLang="en-US"/>
              <a:pPr/>
              <a:t>26</a:t>
            </a:fld>
            <a:endParaRPr lang="en-US" altLang="en-US"/>
          </a:p>
        </p:txBody>
      </p:sp>
      <p:sp>
        <p:nvSpPr>
          <p:cNvPr id="442370" name="Rectangle 2"/>
          <p:cNvSpPr>
            <a:spLocks noGrp="1" noRot="1" noChangeAspect="1" noChangeArrowheads="1" noTextEdit="1"/>
          </p:cNvSpPr>
          <p:nvPr>
            <p:ph type="sldImg"/>
          </p:nvPr>
        </p:nvSpPr>
        <p:spPr>
          <a:ln/>
        </p:spPr>
      </p:sp>
      <p:sp>
        <p:nvSpPr>
          <p:cNvPr id="442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151BEA-70CB-4AEF-90A1-B4B155D002CC}" type="slidenum">
              <a:rPr lang="en-US" altLang="en-US"/>
              <a:pPr/>
              <a:t>27</a:t>
            </a:fld>
            <a:endParaRPr lang="en-US" altLang="en-US"/>
          </a:p>
        </p:txBody>
      </p:sp>
      <p:sp>
        <p:nvSpPr>
          <p:cNvPr id="442370" name="Rectangle 2"/>
          <p:cNvSpPr>
            <a:spLocks noGrp="1" noRot="1" noChangeAspect="1" noChangeArrowheads="1" noTextEdit="1"/>
          </p:cNvSpPr>
          <p:nvPr>
            <p:ph type="sldImg"/>
          </p:nvPr>
        </p:nvSpPr>
        <p:spPr>
          <a:ln/>
        </p:spPr>
      </p:sp>
      <p:sp>
        <p:nvSpPr>
          <p:cNvPr id="442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99574A-36FC-49A6-AA16-01920E32284B}" type="slidenum">
              <a:rPr lang="en-US" altLang="en-US"/>
              <a:pPr/>
              <a:t>28</a:t>
            </a:fld>
            <a:endParaRPr lang="en-US" altLang="en-US"/>
          </a:p>
        </p:txBody>
      </p:sp>
      <p:sp>
        <p:nvSpPr>
          <p:cNvPr id="406530" name="Rectangle 2"/>
          <p:cNvSpPr>
            <a:spLocks noGrp="1" noRot="1" noChangeAspect="1" noChangeArrowheads="1" noTextEdit="1"/>
          </p:cNvSpPr>
          <p:nvPr>
            <p:ph type="sldImg"/>
          </p:nvPr>
        </p:nvSpPr>
        <p:spPr>
          <a:xfrm>
            <a:off x="1257300" y="720725"/>
            <a:ext cx="4800600" cy="3600450"/>
          </a:xfrm>
          <a:ln/>
        </p:spPr>
      </p:sp>
      <p:sp>
        <p:nvSpPr>
          <p:cNvPr id="406531"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FABE09-43FE-4091-A36E-0AD76D58C6B4}" type="slidenum">
              <a:rPr lang="en-US" altLang="en-US"/>
              <a:pPr/>
              <a:t>29</a:t>
            </a:fld>
            <a:endParaRPr lang="en-US" altLang="en-US"/>
          </a:p>
        </p:txBody>
      </p:sp>
      <p:sp>
        <p:nvSpPr>
          <p:cNvPr id="387074" name="Rectangle 2"/>
          <p:cNvSpPr>
            <a:spLocks noGrp="1" noRot="1" noChangeAspect="1" noChangeArrowheads="1" noTextEdit="1"/>
          </p:cNvSpPr>
          <p:nvPr>
            <p:ph type="sldImg"/>
          </p:nvPr>
        </p:nvSpPr>
        <p:spPr>
          <a:xfrm>
            <a:off x="1257300" y="720725"/>
            <a:ext cx="4800600" cy="3600450"/>
          </a:xfrm>
          <a:ln/>
        </p:spPr>
      </p:sp>
      <p:sp>
        <p:nvSpPr>
          <p:cNvPr id="387075"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C29BF7-3178-4BE0-81C2-70126F295C9F}" type="slidenum">
              <a:rPr lang="en-US" altLang="en-US"/>
              <a:pPr/>
              <a:t>30</a:t>
            </a:fld>
            <a:endParaRPr lang="en-US" altLang="en-US"/>
          </a:p>
        </p:txBody>
      </p:sp>
      <p:sp>
        <p:nvSpPr>
          <p:cNvPr id="389122" name="Rectangle 2"/>
          <p:cNvSpPr>
            <a:spLocks noGrp="1" noRot="1" noChangeAspect="1" noChangeArrowheads="1" noTextEdit="1"/>
          </p:cNvSpPr>
          <p:nvPr>
            <p:ph type="sldImg"/>
          </p:nvPr>
        </p:nvSpPr>
        <p:spPr>
          <a:xfrm>
            <a:off x="1257300" y="720725"/>
            <a:ext cx="4800600" cy="3600450"/>
          </a:xfrm>
          <a:ln/>
        </p:spPr>
      </p:sp>
      <p:sp>
        <p:nvSpPr>
          <p:cNvPr id="389123"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9E9D31-CCC7-4F23-879A-6C28FCAAAE67}" type="slidenum">
              <a:rPr lang="en-US" altLang="en-US"/>
              <a:pPr/>
              <a:t>31</a:t>
            </a:fld>
            <a:endParaRPr lang="en-US" altLang="en-US"/>
          </a:p>
        </p:txBody>
      </p:sp>
      <p:sp>
        <p:nvSpPr>
          <p:cNvPr id="391170" name="Rectangle 2"/>
          <p:cNvSpPr>
            <a:spLocks noGrp="1" noRot="1" noChangeAspect="1" noChangeArrowheads="1" noTextEdit="1"/>
          </p:cNvSpPr>
          <p:nvPr>
            <p:ph type="sldImg"/>
          </p:nvPr>
        </p:nvSpPr>
        <p:spPr>
          <a:xfrm>
            <a:off x="1257300" y="720725"/>
            <a:ext cx="4800600" cy="3600450"/>
          </a:xfrm>
          <a:ln/>
        </p:spPr>
      </p:sp>
      <p:sp>
        <p:nvSpPr>
          <p:cNvPr id="391171"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9922E7-9D74-4357-A82B-1F4F607FA353}" type="slidenum">
              <a:rPr lang="en-US" altLang="en-US"/>
              <a:pPr/>
              <a:t>32</a:t>
            </a:fld>
            <a:endParaRPr lang="en-US" altLang="en-US"/>
          </a:p>
        </p:txBody>
      </p:sp>
      <p:sp>
        <p:nvSpPr>
          <p:cNvPr id="441346" name="Rectangle 2"/>
          <p:cNvSpPr>
            <a:spLocks noGrp="1" noRot="1" noChangeAspect="1" noChangeArrowheads="1" noTextEdit="1"/>
          </p:cNvSpPr>
          <p:nvPr>
            <p:ph type="sldImg"/>
          </p:nvPr>
        </p:nvSpPr>
        <p:spPr>
          <a:ln/>
        </p:spPr>
      </p:sp>
      <p:sp>
        <p:nvSpPr>
          <p:cNvPr id="441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2DB796-827A-498A-9359-DC2A25D946EA}" type="slidenum">
              <a:rPr lang="en-US" altLang="en-US"/>
              <a:pPr/>
              <a:t>33</a:t>
            </a:fld>
            <a:endParaRPr lang="en-US" altLang="en-US"/>
          </a:p>
        </p:txBody>
      </p:sp>
      <p:sp>
        <p:nvSpPr>
          <p:cNvPr id="394242" name="Rectangle 2"/>
          <p:cNvSpPr>
            <a:spLocks noGrp="1" noRot="1" noChangeAspect="1" noChangeArrowheads="1" noTextEdit="1"/>
          </p:cNvSpPr>
          <p:nvPr>
            <p:ph type="sldImg"/>
          </p:nvPr>
        </p:nvSpPr>
        <p:spPr>
          <a:xfrm>
            <a:off x="1257300" y="720725"/>
            <a:ext cx="4800600" cy="3600450"/>
          </a:xfrm>
          <a:ln/>
        </p:spPr>
      </p:sp>
      <p:sp>
        <p:nvSpPr>
          <p:cNvPr id="394243" name="Rectangle 3"/>
          <p:cNvSpPr>
            <a:spLocks noGrp="1" noChangeArrowheads="1"/>
          </p:cNvSpPr>
          <p:nvPr>
            <p:ph type="body" idx="1"/>
          </p:nvPr>
        </p:nvSpPr>
        <p:spPr>
          <a:xfrm>
            <a:off x="731838" y="4560888"/>
            <a:ext cx="5851525" cy="4319587"/>
          </a:xfrm>
        </p:spPr>
        <p:txBody>
          <a:bodyPr/>
          <a:lstStyle/>
          <a:p>
            <a:endParaRPr lang="en-US" altLang="en-US"/>
          </a:p>
        </p:txBody>
      </p:sp>
    </p:spTree>
    <p:extLst>
      <p:ext uri="{BB962C8B-B14F-4D97-AF65-F5344CB8AC3E}">
        <p14:creationId xmlns:p14="http://schemas.microsoft.com/office/powerpoint/2010/main" val="1660516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264FF30-F3AC-4D83-999F-E91EEB996FEF}" type="slidenum">
              <a:rPr lang="en-US" altLang="en-US"/>
              <a:pPr/>
              <a:t>3</a:t>
            </a:fld>
            <a:endParaRPr lang="en-US" altLang="en-US"/>
          </a:p>
        </p:txBody>
      </p:sp>
      <p:sp>
        <p:nvSpPr>
          <p:cNvPr id="334850" name="Rectangle 2"/>
          <p:cNvSpPr>
            <a:spLocks noGrp="1" noRot="1" noChangeAspect="1" noChangeArrowheads="1" noTextEdit="1"/>
          </p:cNvSpPr>
          <p:nvPr>
            <p:ph type="sldImg"/>
          </p:nvPr>
        </p:nvSpPr>
        <p:spPr>
          <a:xfrm>
            <a:off x="1257300" y="685800"/>
            <a:ext cx="4800600" cy="3600450"/>
          </a:xfrm>
          <a:ln/>
        </p:spPr>
      </p:sp>
      <p:sp>
        <p:nvSpPr>
          <p:cNvPr id="334851" name="Rectangle 3"/>
          <p:cNvSpPr>
            <a:spLocks noGrp="1" noChangeArrowheads="1"/>
          </p:cNvSpPr>
          <p:nvPr>
            <p:ph type="body" idx="1"/>
          </p:nvPr>
        </p:nvSpPr>
        <p:spPr/>
        <p:txBody>
          <a:bodyPr/>
          <a:lstStyle/>
          <a:p>
            <a:r>
              <a:rPr lang="en-US" altLang="en-US"/>
              <a:t>Try to get the students involved in coming up with these:</a:t>
            </a:r>
          </a:p>
          <a:p>
            <a:r>
              <a:rPr lang="en-US" altLang="en-US"/>
              <a:t>Brute Force:</a:t>
            </a:r>
          </a:p>
          <a:p>
            <a:r>
              <a:rPr lang="en-US" altLang="en-US" i="1"/>
              <a:t>a</a:t>
            </a:r>
            <a:r>
              <a:rPr lang="en-US" altLang="en-US" i="1" baseline="30000"/>
              <a:t>n</a:t>
            </a:r>
            <a:r>
              <a:rPr lang="en-US" altLang="en-US"/>
              <a:t>= </a:t>
            </a:r>
            <a:r>
              <a:rPr lang="en-US" altLang="en-US" i="1"/>
              <a:t>a*a*a*a*...*a</a:t>
            </a:r>
          </a:p>
          <a:p>
            <a:r>
              <a:rPr lang="en-US" altLang="en-US" i="1"/>
              <a:t>                 n</a:t>
            </a:r>
          </a:p>
          <a:p>
            <a:r>
              <a:rPr lang="en-US" altLang="en-US"/>
              <a:t>Divide and conquer:</a:t>
            </a:r>
          </a:p>
          <a:p>
            <a:r>
              <a:rPr lang="en-US" altLang="en-US" i="1"/>
              <a:t>a</a:t>
            </a:r>
            <a:r>
              <a:rPr lang="en-US" altLang="en-US" i="1" baseline="30000"/>
              <a:t>n</a:t>
            </a:r>
            <a:r>
              <a:rPr lang="en-US" altLang="en-US"/>
              <a:t>= </a:t>
            </a:r>
            <a:r>
              <a:rPr lang="en-US" altLang="en-US" i="1"/>
              <a:t>a</a:t>
            </a:r>
            <a:r>
              <a:rPr lang="en-US" altLang="en-US" i="1" baseline="30000"/>
              <a:t>n</a:t>
            </a:r>
            <a:r>
              <a:rPr lang="en-US" altLang="en-US" baseline="30000"/>
              <a:t>/2 </a:t>
            </a:r>
            <a:r>
              <a:rPr lang="en-US" altLang="en-US" i="1"/>
              <a:t>* a</a:t>
            </a:r>
            <a:r>
              <a:rPr lang="en-US" altLang="en-US" i="1" baseline="30000"/>
              <a:t>n</a:t>
            </a:r>
            <a:r>
              <a:rPr lang="en-US" altLang="en-US" baseline="30000"/>
              <a:t>/2</a:t>
            </a:r>
            <a:r>
              <a:rPr lang="en-US" altLang="en-US" i="1" baseline="30000"/>
              <a:t> </a:t>
            </a:r>
            <a:r>
              <a:rPr lang="en-US" altLang="en-US"/>
              <a:t> (more accurately, </a:t>
            </a:r>
            <a:r>
              <a:rPr lang="en-US" altLang="en-US" i="1"/>
              <a:t>a</a:t>
            </a:r>
            <a:r>
              <a:rPr lang="en-US" altLang="en-US" i="1" baseline="30000"/>
              <a:t>n</a:t>
            </a:r>
            <a:r>
              <a:rPr lang="en-US" altLang="en-US"/>
              <a:t>= </a:t>
            </a:r>
            <a:r>
              <a:rPr lang="en-US" altLang="en-US" i="1"/>
              <a:t>a</a:t>
            </a:r>
            <a:r>
              <a:rPr lang="en-US" altLang="en-US" baseline="30000">
                <a:sym typeface="Symbol" pitchFamily="18" charset="2"/>
              </a:rPr>
              <a:t></a:t>
            </a:r>
            <a:r>
              <a:rPr lang="en-US" altLang="en-US" i="1" baseline="30000"/>
              <a:t>n</a:t>
            </a:r>
            <a:r>
              <a:rPr lang="en-US" altLang="en-US" baseline="30000"/>
              <a:t>/2</a:t>
            </a:r>
            <a:r>
              <a:rPr lang="en-US" altLang="en-US" baseline="30000">
                <a:sym typeface="Symbol" pitchFamily="18" charset="2"/>
              </a:rPr>
              <a:t></a:t>
            </a:r>
            <a:r>
              <a:rPr lang="en-US" altLang="en-US" baseline="30000"/>
              <a:t> </a:t>
            </a:r>
            <a:r>
              <a:rPr lang="en-US" altLang="en-US" i="1"/>
              <a:t>* a </a:t>
            </a:r>
            <a:r>
              <a:rPr lang="en-US" altLang="en-US" baseline="30000">
                <a:sym typeface="Symbol" pitchFamily="18" charset="2"/>
              </a:rPr>
              <a:t></a:t>
            </a:r>
            <a:r>
              <a:rPr lang="en-US" altLang="en-US" i="1" baseline="30000"/>
              <a:t>n</a:t>
            </a:r>
            <a:r>
              <a:rPr lang="en-US" altLang="en-US" baseline="30000"/>
              <a:t>/2</a:t>
            </a:r>
            <a:r>
              <a:rPr lang="en-US" altLang="en-US" baseline="30000">
                <a:cs typeface="Times New Roman" pitchFamily="18" charset="0"/>
              </a:rPr>
              <a:t>│</a:t>
            </a:r>
            <a:r>
              <a:rPr lang="en-US" altLang="en-US">
                <a:cs typeface="Times New Roman" pitchFamily="18" charset="0"/>
              </a:rPr>
              <a:t>)</a:t>
            </a:r>
            <a:r>
              <a:rPr lang="en-US" altLang="en-US" i="1" baseline="30000"/>
              <a:t> </a:t>
            </a:r>
          </a:p>
          <a:p>
            <a:endParaRPr lang="en-US" altLang="en-US" i="1" baseline="30000"/>
          </a:p>
          <a:p>
            <a:r>
              <a:rPr lang="en-US" altLang="en-US"/>
              <a:t>Decrease by one:</a:t>
            </a:r>
          </a:p>
          <a:p>
            <a:r>
              <a:rPr lang="en-US" altLang="en-US" i="1"/>
              <a:t>a</a:t>
            </a:r>
            <a:r>
              <a:rPr lang="en-US" altLang="en-US" i="1" baseline="30000"/>
              <a:t>n</a:t>
            </a:r>
            <a:r>
              <a:rPr lang="en-US" altLang="en-US"/>
              <a:t>= </a:t>
            </a:r>
            <a:r>
              <a:rPr lang="en-US" altLang="en-US" i="1"/>
              <a:t>a</a:t>
            </a:r>
            <a:r>
              <a:rPr lang="en-US" altLang="en-US" i="1" baseline="30000"/>
              <a:t>n-</a:t>
            </a:r>
            <a:r>
              <a:rPr lang="en-US" altLang="en-US" baseline="30000"/>
              <a:t>1</a:t>
            </a:r>
            <a:r>
              <a:rPr lang="en-US" altLang="en-US" i="1"/>
              <a:t>* a            </a:t>
            </a:r>
            <a:r>
              <a:rPr lang="en-US" altLang="en-US"/>
              <a:t>(one hopes a student will ask what is the difference with brute force here:</a:t>
            </a:r>
          </a:p>
          <a:p>
            <a:r>
              <a:rPr lang="en-US" altLang="en-US"/>
              <a:t>                                   there is none in the resulting algorithm, of course, but you can arrive </a:t>
            </a:r>
          </a:p>
          <a:p>
            <a:r>
              <a:rPr lang="en-US" altLang="en-US"/>
              <a:t>                                   at it in two different ways)</a:t>
            </a:r>
            <a:endParaRPr lang="en-US" altLang="en-US" i="1"/>
          </a:p>
          <a:p>
            <a:endParaRPr lang="en-US" altLang="en-US"/>
          </a:p>
          <a:p>
            <a:r>
              <a:rPr lang="en-US" altLang="en-US"/>
              <a:t>Decrease by constant factor:</a:t>
            </a:r>
          </a:p>
          <a:p>
            <a:r>
              <a:rPr lang="en-US" altLang="en-US" i="1"/>
              <a:t>a</a:t>
            </a:r>
            <a:r>
              <a:rPr lang="en-US" altLang="en-US" i="1" baseline="30000"/>
              <a:t>n</a:t>
            </a:r>
            <a:r>
              <a:rPr lang="en-US" altLang="en-US"/>
              <a:t>= (</a:t>
            </a:r>
            <a:r>
              <a:rPr lang="en-US" altLang="en-US" i="1"/>
              <a:t>a</a:t>
            </a:r>
            <a:r>
              <a:rPr lang="en-US" altLang="en-US" i="1" baseline="30000"/>
              <a:t>n</a:t>
            </a:r>
            <a:r>
              <a:rPr lang="en-US" altLang="en-US" baseline="30000"/>
              <a:t>/2</a:t>
            </a:r>
            <a:r>
              <a:rPr lang="en-US" altLang="en-US"/>
              <a:t>)</a:t>
            </a:r>
            <a:r>
              <a:rPr lang="en-US" altLang="en-US" baseline="30000"/>
              <a:t>2                   </a:t>
            </a:r>
            <a:r>
              <a:rPr lang="en-US" altLang="en-US"/>
              <a:t>(again, if no student asks about it, be sure to point out the difference </a:t>
            </a:r>
          </a:p>
          <a:p>
            <a:r>
              <a:rPr lang="en-US" altLang="en-US"/>
              <a:t>                               with divide and conquer. Here there is a significant difference that leads to a </a:t>
            </a:r>
          </a:p>
          <a:p>
            <a:r>
              <a:rPr lang="en-US" altLang="en-US"/>
              <a:t>                               much more efficient algorithm – in divide and conquer we recompute </a:t>
            </a:r>
            <a:r>
              <a:rPr lang="en-US" altLang="en-US" i="1"/>
              <a:t>a</a:t>
            </a:r>
            <a:r>
              <a:rPr lang="en-US" altLang="en-US" i="1" baseline="30000"/>
              <a:t>n</a:t>
            </a:r>
            <a:r>
              <a:rPr lang="en-US" altLang="en-US" baseline="30000"/>
              <a:t>/2</a:t>
            </a:r>
          </a:p>
        </p:txBody>
      </p:sp>
      <p:sp>
        <p:nvSpPr>
          <p:cNvPr id="334852" name="AutoShape 4"/>
          <p:cNvSpPr>
            <a:spLocks/>
          </p:cNvSpPr>
          <p:nvPr/>
        </p:nvSpPr>
        <p:spPr bwMode="auto">
          <a:xfrm rot="-5400000">
            <a:off x="1714500" y="5143500"/>
            <a:ext cx="76200" cy="914400"/>
          </a:xfrm>
          <a:prstGeom prst="leftBrace">
            <a:avLst>
              <a:gd name="adj1" fmla="val 100000"/>
              <a:gd name="adj2" fmla="val 50000"/>
            </a:avLst>
          </a:prstGeom>
          <a:noFill/>
          <a:ln w="12700">
            <a:solidFill>
              <a:srgbClr val="FF0000"/>
            </a:solidFill>
            <a:round/>
            <a:headEnd type="none" w="sm" len="sm"/>
            <a:tailEnd type="triangl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2DB796-827A-498A-9359-DC2A25D946EA}" type="slidenum">
              <a:rPr lang="en-US" altLang="en-US"/>
              <a:pPr/>
              <a:t>34</a:t>
            </a:fld>
            <a:endParaRPr lang="en-US" altLang="en-US"/>
          </a:p>
        </p:txBody>
      </p:sp>
      <p:sp>
        <p:nvSpPr>
          <p:cNvPr id="394242" name="Rectangle 2"/>
          <p:cNvSpPr>
            <a:spLocks noGrp="1" noRot="1" noChangeAspect="1" noChangeArrowheads="1" noTextEdit="1"/>
          </p:cNvSpPr>
          <p:nvPr>
            <p:ph type="sldImg"/>
          </p:nvPr>
        </p:nvSpPr>
        <p:spPr>
          <a:xfrm>
            <a:off x="1257300" y="720725"/>
            <a:ext cx="4800600" cy="3600450"/>
          </a:xfrm>
          <a:ln/>
        </p:spPr>
      </p:sp>
      <p:sp>
        <p:nvSpPr>
          <p:cNvPr id="394243"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392D4B-396F-44D8-8F0E-1134B24923A9}" type="slidenum">
              <a:rPr lang="en-US" altLang="en-US"/>
              <a:pPr/>
              <a:t>35</a:t>
            </a:fld>
            <a:endParaRPr lang="en-US" altLang="en-US"/>
          </a:p>
        </p:txBody>
      </p:sp>
      <p:sp>
        <p:nvSpPr>
          <p:cNvPr id="451586" name="Rectangle 2"/>
          <p:cNvSpPr>
            <a:spLocks noGrp="1" noRot="1" noChangeAspect="1" noChangeArrowheads="1" noTextEdit="1"/>
          </p:cNvSpPr>
          <p:nvPr>
            <p:ph type="sldImg"/>
          </p:nvPr>
        </p:nvSpPr>
        <p:spPr>
          <a:xfrm>
            <a:off x="1257300" y="720725"/>
            <a:ext cx="4800600" cy="3600450"/>
          </a:xfrm>
          <a:ln/>
        </p:spPr>
      </p:sp>
      <p:sp>
        <p:nvSpPr>
          <p:cNvPr id="451587"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2DB796-827A-498A-9359-DC2A25D946EA}" type="slidenum">
              <a:rPr lang="en-US" altLang="en-US"/>
              <a:pPr/>
              <a:t>36</a:t>
            </a:fld>
            <a:endParaRPr lang="en-US" altLang="en-US"/>
          </a:p>
        </p:txBody>
      </p:sp>
      <p:sp>
        <p:nvSpPr>
          <p:cNvPr id="394242" name="Rectangle 2"/>
          <p:cNvSpPr>
            <a:spLocks noGrp="1" noRot="1" noChangeAspect="1" noChangeArrowheads="1" noTextEdit="1"/>
          </p:cNvSpPr>
          <p:nvPr>
            <p:ph type="sldImg"/>
          </p:nvPr>
        </p:nvSpPr>
        <p:spPr>
          <a:xfrm>
            <a:off x="1257300" y="720725"/>
            <a:ext cx="4800600" cy="3600450"/>
          </a:xfrm>
          <a:ln/>
        </p:spPr>
      </p:sp>
      <p:sp>
        <p:nvSpPr>
          <p:cNvPr id="394243" name="Rectangle 3"/>
          <p:cNvSpPr>
            <a:spLocks noGrp="1" noChangeArrowheads="1"/>
          </p:cNvSpPr>
          <p:nvPr>
            <p:ph type="body" idx="1"/>
          </p:nvPr>
        </p:nvSpPr>
        <p:spPr>
          <a:xfrm>
            <a:off x="731838" y="4560888"/>
            <a:ext cx="5851525" cy="4319587"/>
          </a:xfrm>
        </p:spPr>
        <p:txBody>
          <a:bodyPr/>
          <a:lstStyle/>
          <a:p>
            <a:endParaRPr lang="en-US" altLang="en-US"/>
          </a:p>
        </p:txBody>
      </p:sp>
    </p:spTree>
    <p:extLst>
      <p:ext uri="{BB962C8B-B14F-4D97-AF65-F5344CB8AC3E}">
        <p14:creationId xmlns:p14="http://schemas.microsoft.com/office/powerpoint/2010/main" val="25489383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CB9DEF-DD53-489B-93DC-6EB852CE43D5}" type="slidenum">
              <a:rPr lang="en-US" altLang="en-US"/>
              <a:pPr/>
              <a:t>37</a:t>
            </a:fld>
            <a:endParaRPr lang="en-US" altLang="en-US"/>
          </a:p>
        </p:txBody>
      </p:sp>
      <p:sp>
        <p:nvSpPr>
          <p:cNvPr id="445442" name="Rectangle 2"/>
          <p:cNvSpPr>
            <a:spLocks noGrp="1" noRot="1" noChangeAspect="1" noChangeArrowheads="1" noTextEdit="1"/>
          </p:cNvSpPr>
          <p:nvPr>
            <p:ph type="sldImg"/>
          </p:nvPr>
        </p:nvSpPr>
        <p:spPr>
          <a:xfrm>
            <a:off x="1257300" y="720725"/>
            <a:ext cx="4800600" cy="3600450"/>
          </a:xfrm>
          <a:ln/>
        </p:spPr>
      </p:sp>
      <p:sp>
        <p:nvSpPr>
          <p:cNvPr id="445443"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BB7EE5-6CB7-4C36-A007-88423A024797}" type="slidenum">
              <a:rPr lang="en-US" altLang="en-US"/>
              <a:pPr/>
              <a:t>38</a:t>
            </a:fld>
            <a:endParaRPr lang="en-US" altLang="en-US"/>
          </a:p>
        </p:txBody>
      </p:sp>
      <p:sp>
        <p:nvSpPr>
          <p:cNvPr id="455682" name="Rectangle 2"/>
          <p:cNvSpPr>
            <a:spLocks noGrp="1" noRot="1" noChangeAspect="1" noChangeArrowheads="1" noTextEdit="1"/>
          </p:cNvSpPr>
          <p:nvPr>
            <p:ph type="sldImg"/>
          </p:nvPr>
        </p:nvSpPr>
        <p:spPr>
          <a:xfrm>
            <a:off x="1257300" y="720725"/>
            <a:ext cx="4800600" cy="3600450"/>
          </a:xfrm>
          <a:ln/>
        </p:spPr>
      </p:sp>
      <p:sp>
        <p:nvSpPr>
          <p:cNvPr id="455683"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103022-0F93-4DA1-9FD0-18053C508566}" type="slidenum">
              <a:rPr lang="en-US" altLang="en-US"/>
              <a:pPr/>
              <a:t>39</a:t>
            </a:fld>
            <a:endParaRPr lang="en-US" altLang="en-US"/>
          </a:p>
        </p:txBody>
      </p:sp>
      <p:sp>
        <p:nvSpPr>
          <p:cNvPr id="396290" name="Rectangle 2"/>
          <p:cNvSpPr>
            <a:spLocks noGrp="1" noRot="1" noChangeAspect="1" noChangeArrowheads="1" noTextEdit="1"/>
          </p:cNvSpPr>
          <p:nvPr>
            <p:ph type="sldImg"/>
          </p:nvPr>
        </p:nvSpPr>
        <p:spPr>
          <a:xfrm>
            <a:off x="1257300" y="720725"/>
            <a:ext cx="4800600" cy="3600450"/>
          </a:xfrm>
          <a:ln/>
        </p:spPr>
      </p:sp>
      <p:sp>
        <p:nvSpPr>
          <p:cNvPr id="396291"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093CFD-9584-42AE-A2E3-C4FCC73FDBC1}" type="slidenum">
              <a:rPr lang="en-US" altLang="en-US"/>
              <a:pPr/>
              <a:t>40</a:t>
            </a:fld>
            <a:endParaRPr lang="en-US" altLang="en-US"/>
          </a:p>
        </p:txBody>
      </p:sp>
      <p:sp>
        <p:nvSpPr>
          <p:cNvPr id="398338" name="Rectangle 2"/>
          <p:cNvSpPr>
            <a:spLocks noGrp="1" noRot="1" noChangeAspect="1" noChangeArrowheads="1" noTextEdit="1"/>
          </p:cNvSpPr>
          <p:nvPr>
            <p:ph type="sldImg"/>
          </p:nvPr>
        </p:nvSpPr>
        <p:spPr>
          <a:xfrm>
            <a:off x="1257300" y="720725"/>
            <a:ext cx="4800600" cy="3600450"/>
          </a:xfrm>
          <a:ln/>
        </p:spPr>
      </p:sp>
      <p:sp>
        <p:nvSpPr>
          <p:cNvPr id="398339"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05BE9-436C-48AD-95B2-F01AE66E55AB}" type="slidenum">
              <a:rPr lang="en-US" altLang="en-US"/>
              <a:pPr/>
              <a:t>41</a:t>
            </a:fld>
            <a:endParaRPr lang="en-US" altLang="en-US"/>
          </a:p>
        </p:txBody>
      </p:sp>
      <p:sp>
        <p:nvSpPr>
          <p:cNvPr id="400386" name="Rectangle 2"/>
          <p:cNvSpPr>
            <a:spLocks noGrp="1" noRot="1" noChangeAspect="1" noChangeArrowheads="1" noTextEdit="1"/>
          </p:cNvSpPr>
          <p:nvPr>
            <p:ph type="sldImg"/>
          </p:nvPr>
        </p:nvSpPr>
        <p:spPr>
          <a:xfrm>
            <a:off x="1257300" y="720725"/>
            <a:ext cx="4800600" cy="3600450"/>
          </a:xfrm>
          <a:ln/>
        </p:spPr>
      </p:sp>
      <p:sp>
        <p:nvSpPr>
          <p:cNvPr id="400387"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215B96-9B14-43FE-862F-EF8838094811}" type="slidenum">
              <a:rPr lang="en-US" altLang="en-US"/>
              <a:pPr/>
              <a:t>42</a:t>
            </a:fld>
            <a:endParaRPr lang="en-US" altLang="en-US"/>
          </a:p>
        </p:txBody>
      </p:sp>
      <p:sp>
        <p:nvSpPr>
          <p:cNvPr id="402434" name="Rectangle 2"/>
          <p:cNvSpPr>
            <a:spLocks noGrp="1" noRot="1" noChangeAspect="1" noChangeArrowheads="1" noTextEdit="1"/>
          </p:cNvSpPr>
          <p:nvPr>
            <p:ph type="sldImg"/>
          </p:nvPr>
        </p:nvSpPr>
        <p:spPr>
          <a:xfrm>
            <a:off x="1257300" y="720725"/>
            <a:ext cx="4800600" cy="3600450"/>
          </a:xfrm>
          <a:ln/>
        </p:spPr>
      </p:sp>
      <p:sp>
        <p:nvSpPr>
          <p:cNvPr id="402435"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F88198-0CC8-4EB0-A2C2-4BFFA8BE5755}" type="slidenum">
              <a:rPr lang="en-US" altLang="en-US"/>
              <a:pPr/>
              <a:t>43</a:t>
            </a:fld>
            <a:endParaRPr lang="en-US" altLang="en-US"/>
          </a:p>
        </p:txBody>
      </p:sp>
      <p:sp>
        <p:nvSpPr>
          <p:cNvPr id="404482" name="Rectangle 2"/>
          <p:cNvSpPr>
            <a:spLocks noGrp="1" noRot="1" noChangeAspect="1" noChangeArrowheads="1" noTextEdit="1"/>
          </p:cNvSpPr>
          <p:nvPr>
            <p:ph type="sldImg"/>
          </p:nvPr>
        </p:nvSpPr>
        <p:spPr>
          <a:xfrm>
            <a:off x="1257300" y="720725"/>
            <a:ext cx="4800600" cy="3600450"/>
          </a:xfrm>
          <a:ln/>
        </p:spPr>
      </p:sp>
      <p:sp>
        <p:nvSpPr>
          <p:cNvPr id="404483" name="Rectangle 3"/>
          <p:cNvSpPr>
            <a:spLocks noGrp="1" noChangeArrowheads="1"/>
          </p:cNvSpPr>
          <p:nvPr>
            <p:ph type="body" idx="1"/>
          </p:nvPr>
        </p:nvSpPr>
        <p:spPr>
          <a:xfrm>
            <a:off x="731838" y="4560888"/>
            <a:ext cx="5851525" cy="4319587"/>
          </a:xfrm>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264FF30-F3AC-4D83-999F-E91EEB996FEF}" type="slidenum">
              <a:rPr lang="en-US" altLang="en-US"/>
              <a:pPr/>
              <a:t>4</a:t>
            </a:fld>
            <a:endParaRPr lang="en-US" altLang="en-US"/>
          </a:p>
        </p:txBody>
      </p:sp>
      <p:sp>
        <p:nvSpPr>
          <p:cNvPr id="334850" name="Rectangle 2"/>
          <p:cNvSpPr>
            <a:spLocks noGrp="1" noRot="1" noChangeAspect="1" noChangeArrowheads="1" noTextEdit="1"/>
          </p:cNvSpPr>
          <p:nvPr>
            <p:ph type="sldImg"/>
          </p:nvPr>
        </p:nvSpPr>
        <p:spPr>
          <a:xfrm>
            <a:off x="1257300" y="685800"/>
            <a:ext cx="4800600" cy="3600450"/>
          </a:xfrm>
          <a:ln/>
        </p:spPr>
      </p:sp>
      <p:sp>
        <p:nvSpPr>
          <p:cNvPr id="334851" name="Rectangle 3"/>
          <p:cNvSpPr>
            <a:spLocks noGrp="1" noChangeArrowheads="1"/>
          </p:cNvSpPr>
          <p:nvPr>
            <p:ph type="body" idx="1"/>
          </p:nvPr>
        </p:nvSpPr>
        <p:spPr/>
        <p:txBody>
          <a:bodyPr/>
          <a:lstStyle/>
          <a:p>
            <a:r>
              <a:rPr lang="en-US" altLang="en-US"/>
              <a:t>Try to get the students involved in coming up with these:</a:t>
            </a:r>
          </a:p>
          <a:p>
            <a:r>
              <a:rPr lang="en-US" altLang="en-US"/>
              <a:t>Brute Force:</a:t>
            </a:r>
          </a:p>
          <a:p>
            <a:r>
              <a:rPr lang="en-US" altLang="en-US" i="1"/>
              <a:t>a</a:t>
            </a:r>
            <a:r>
              <a:rPr lang="en-US" altLang="en-US" i="1" baseline="30000"/>
              <a:t>n</a:t>
            </a:r>
            <a:r>
              <a:rPr lang="en-US" altLang="en-US"/>
              <a:t>= </a:t>
            </a:r>
            <a:r>
              <a:rPr lang="en-US" altLang="en-US" i="1"/>
              <a:t>a*a*a*a*...*a</a:t>
            </a:r>
          </a:p>
          <a:p>
            <a:r>
              <a:rPr lang="en-US" altLang="en-US" i="1"/>
              <a:t>                 n</a:t>
            </a:r>
          </a:p>
          <a:p>
            <a:r>
              <a:rPr lang="en-US" altLang="en-US"/>
              <a:t>Divide and conquer:</a:t>
            </a:r>
          </a:p>
          <a:p>
            <a:r>
              <a:rPr lang="en-US" altLang="en-US" i="1"/>
              <a:t>a</a:t>
            </a:r>
            <a:r>
              <a:rPr lang="en-US" altLang="en-US" i="1" baseline="30000"/>
              <a:t>n</a:t>
            </a:r>
            <a:r>
              <a:rPr lang="en-US" altLang="en-US"/>
              <a:t>= </a:t>
            </a:r>
            <a:r>
              <a:rPr lang="en-US" altLang="en-US" i="1"/>
              <a:t>a</a:t>
            </a:r>
            <a:r>
              <a:rPr lang="en-US" altLang="en-US" i="1" baseline="30000"/>
              <a:t>n</a:t>
            </a:r>
            <a:r>
              <a:rPr lang="en-US" altLang="en-US" baseline="30000"/>
              <a:t>/2 </a:t>
            </a:r>
            <a:r>
              <a:rPr lang="en-US" altLang="en-US" i="1"/>
              <a:t>* a</a:t>
            </a:r>
            <a:r>
              <a:rPr lang="en-US" altLang="en-US" i="1" baseline="30000"/>
              <a:t>n</a:t>
            </a:r>
            <a:r>
              <a:rPr lang="en-US" altLang="en-US" baseline="30000"/>
              <a:t>/2</a:t>
            </a:r>
            <a:r>
              <a:rPr lang="en-US" altLang="en-US" i="1" baseline="30000"/>
              <a:t> </a:t>
            </a:r>
            <a:r>
              <a:rPr lang="en-US" altLang="en-US"/>
              <a:t> (more accurately, </a:t>
            </a:r>
            <a:r>
              <a:rPr lang="en-US" altLang="en-US" i="1"/>
              <a:t>a</a:t>
            </a:r>
            <a:r>
              <a:rPr lang="en-US" altLang="en-US" i="1" baseline="30000"/>
              <a:t>n</a:t>
            </a:r>
            <a:r>
              <a:rPr lang="en-US" altLang="en-US"/>
              <a:t>= </a:t>
            </a:r>
            <a:r>
              <a:rPr lang="en-US" altLang="en-US" i="1"/>
              <a:t>a</a:t>
            </a:r>
            <a:r>
              <a:rPr lang="en-US" altLang="en-US" baseline="30000">
                <a:sym typeface="Symbol" pitchFamily="18" charset="2"/>
              </a:rPr>
              <a:t></a:t>
            </a:r>
            <a:r>
              <a:rPr lang="en-US" altLang="en-US" i="1" baseline="30000"/>
              <a:t>n</a:t>
            </a:r>
            <a:r>
              <a:rPr lang="en-US" altLang="en-US" baseline="30000"/>
              <a:t>/2</a:t>
            </a:r>
            <a:r>
              <a:rPr lang="en-US" altLang="en-US" baseline="30000">
                <a:sym typeface="Symbol" pitchFamily="18" charset="2"/>
              </a:rPr>
              <a:t></a:t>
            </a:r>
            <a:r>
              <a:rPr lang="en-US" altLang="en-US" baseline="30000"/>
              <a:t> </a:t>
            </a:r>
            <a:r>
              <a:rPr lang="en-US" altLang="en-US" i="1"/>
              <a:t>* a </a:t>
            </a:r>
            <a:r>
              <a:rPr lang="en-US" altLang="en-US" baseline="30000">
                <a:sym typeface="Symbol" pitchFamily="18" charset="2"/>
              </a:rPr>
              <a:t></a:t>
            </a:r>
            <a:r>
              <a:rPr lang="en-US" altLang="en-US" i="1" baseline="30000"/>
              <a:t>n</a:t>
            </a:r>
            <a:r>
              <a:rPr lang="en-US" altLang="en-US" baseline="30000"/>
              <a:t>/2</a:t>
            </a:r>
            <a:r>
              <a:rPr lang="en-US" altLang="en-US" baseline="30000">
                <a:cs typeface="Times New Roman" pitchFamily="18" charset="0"/>
              </a:rPr>
              <a:t>│</a:t>
            </a:r>
            <a:r>
              <a:rPr lang="en-US" altLang="en-US">
                <a:cs typeface="Times New Roman" pitchFamily="18" charset="0"/>
              </a:rPr>
              <a:t>)</a:t>
            </a:r>
            <a:r>
              <a:rPr lang="en-US" altLang="en-US" i="1" baseline="30000"/>
              <a:t> </a:t>
            </a:r>
          </a:p>
          <a:p>
            <a:endParaRPr lang="en-US" altLang="en-US" i="1" baseline="30000"/>
          </a:p>
          <a:p>
            <a:r>
              <a:rPr lang="en-US" altLang="en-US"/>
              <a:t>Decrease by one:</a:t>
            </a:r>
          </a:p>
          <a:p>
            <a:r>
              <a:rPr lang="en-US" altLang="en-US" i="1"/>
              <a:t>a</a:t>
            </a:r>
            <a:r>
              <a:rPr lang="en-US" altLang="en-US" i="1" baseline="30000"/>
              <a:t>n</a:t>
            </a:r>
            <a:r>
              <a:rPr lang="en-US" altLang="en-US"/>
              <a:t>= </a:t>
            </a:r>
            <a:r>
              <a:rPr lang="en-US" altLang="en-US" i="1"/>
              <a:t>a</a:t>
            </a:r>
            <a:r>
              <a:rPr lang="en-US" altLang="en-US" i="1" baseline="30000"/>
              <a:t>n-</a:t>
            </a:r>
            <a:r>
              <a:rPr lang="en-US" altLang="en-US" baseline="30000"/>
              <a:t>1</a:t>
            </a:r>
            <a:r>
              <a:rPr lang="en-US" altLang="en-US" i="1"/>
              <a:t>* a            </a:t>
            </a:r>
            <a:r>
              <a:rPr lang="en-US" altLang="en-US"/>
              <a:t>(one hopes a student will ask what is the difference with brute force here:</a:t>
            </a:r>
          </a:p>
          <a:p>
            <a:r>
              <a:rPr lang="en-US" altLang="en-US"/>
              <a:t>                                   there is none in the resulting algorithm, of course, but you can arrive </a:t>
            </a:r>
          </a:p>
          <a:p>
            <a:r>
              <a:rPr lang="en-US" altLang="en-US"/>
              <a:t>                                   at it in two different ways)</a:t>
            </a:r>
            <a:endParaRPr lang="en-US" altLang="en-US" i="1"/>
          </a:p>
          <a:p>
            <a:endParaRPr lang="en-US" altLang="en-US"/>
          </a:p>
          <a:p>
            <a:r>
              <a:rPr lang="en-US" altLang="en-US"/>
              <a:t>Decrease by constant factor:</a:t>
            </a:r>
          </a:p>
          <a:p>
            <a:r>
              <a:rPr lang="en-US" altLang="en-US" i="1"/>
              <a:t>a</a:t>
            </a:r>
            <a:r>
              <a:rPr lang="en-US" altLang="en-US" i="1" baseline="30000"/>
              <a:t>n</a:t>
            </a:r>
            <a:r>
              <a:rPr lang="en-US" altLang="en-US"/>
              <a:t>= (</a:t>
            </a:r>
            <a:r>
              <a:rPr lang="en-US" altLang="en-US" i="1"/>
              <a:t>a</a:t>
            </a:r>
            <a:r>
              <a:rPr lang="en-US" altLang="en-US" i="1" baseline="30000"/>
              <a:t>n</a:t>
            </a:r>
            <a:r>
              <a:rPr lang="en-US" altLang="en-US" baseline="30000"/>
              <a:t>/2</a:t>
            </a:r>
            <a:r>
              <a:rPr lang="en-US" altLang="en-US"/>
              <a:t>)</a:t>
            </a:r>
            <a:r>
              <a:rPr lang="en-US" altLang="en-US" baseline="30000"/>
              <a:t>2                   </a:t>
            </a:r>
            <a:r>
              <a:rPr lang="en-US" altLang="en-US"/>
              <a:t>(again, if no student asks about it, be sure to point out the difference </a:t>
            </a:r>
          </a:p>
          <a:p>
            <a:r>
              <a:rPr lang="en-US" altLang="en-US"/>
              <a:t>                               with divide and conquer. Here there is a significant difference that leads to a </a:t>
            </a:r>
          </a:p>
          <a:p>
            <a:r>
              <a:rPr lang="en-US" altLang="en-US"/>
              <a:t>                               much more efficient algorithm – in divide and conquer we recompute </a:t>
            </a:r>
            <a:r>
              <a:rPr lang="en-US" altLang="en-US" i="1"/>
              <a:t>a</a:t>
            </a:r>
            <a:r>
              <a:rPr lang="en-US" altLang="en-US" i="1" baseline="30000"/>
              <a:t>n</a:t>
            </a:r>
            <a:r>
              <a:rPr lang="en-US" altLang="en-US" baseline="30000"/>
              <a:t>/2</a:t>
            </a:r>
          </a:p>
        </p:txBody>
      </p:sp>
      <p:sp>
        <p:nvSpPr>
          <p:cNvPr id="334852" name="AutoShape 4"/>
          <p:cNvSpPr>
            <a:spLocks/>
          </p:cNvSpPr>
          <p:nvPr/>
        </p:nvSpPr>
        <p:spPr bwMode="auto">
          <a:xfrm rot="-5400000">
            <a:off x="1714500" y="5143500"/>
            <a:ext cx="76200" cy="914400"/>
          </a:xfrm>
          <a:prstGeom prst="leftBrace">
            <a:avLst>
              <a:gd name="adj1" fmla="val 100000"/>
              <a:gd name="adj2" fmla="val 50000"/>
            </a:avLst>
          </a:prstGeom>
          <a:noFill/>
          <a:ln w="12700">
            <a:solidFill>
              <a:srgbClr val="FF0000"/>
            </a:solidFill>
            <a:round/>
            <a:headEnd type="none" w="sm" len="sm"/>
            <a:tailEnd type="triangl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151BEA-70CB-4AEF-90A1-B4B155D002CC}" type="slidenum">
              <a:rPr lang="en-US" altLang="en-US"/>
              <a:pPr/>
              <a:t>44</a:t>
            </a:fld>
            <a:endParaRPr lang="en-US" altLang="en-US"/>
          </a:p>
        </p:txBody>
      </p:sp>
      <p:sp>
        <p:nvSpPr>
          <p:cNvPr id="442370" name="Rectangle 2"/>
          <p:cNvSpPr>
            <a:spLocks noGrp="1" noRot="1" noChangeAspect="1" noChangeArrowheads="1" noTextEdit="1"/>
          </p:cNvSpPr>
          <p:nvPr>
            <p:ph type="sldImg"/>
          </p:nvPr>
        </p:nvSpPr>
        <p:spPr>
          <a:ln/>
        </p:spPr>
      </p:sp>
      <p:sp>
        <p:nvSpPr>
          <p:cNvPr id="442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708381-9FDA-4BD5-B2CE-2C39DC588C25}" type="slidenum">
              <a:rPr lang="en-US" altLang="en-US"/>
              <a:pPr/>
              <a:t>45</a:t>
            </a:fld>
            <a:endParaRPr lang="en-US" altLang="en-US"/>
          </a:p>
        </p:txBody>
      </p:sp>
      <p:sp>
        <p:nvSpPr>
          <p:cNvPr id="443394" name="Rectangle 2"/>
          <p:cNvSpPr>
            <a:spLocks noGrp="1" noRot="1" noChangeAspect="1" noChangeArrowheads="1" noTextEdit="1"/>
          </p:cNvSpPr>
          <p:nvPr>
            <p:ph type="sldImg"/>
          </p:nvPr>
        </p:nvSpPr>
        <p:spPr>
          <a:ln/>
        </p:spPr>
      </p:sp>
      <p:sp>
        <p:nvSpPr>
          <p:cNvPr id="4433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118DA3-D9CB-4040-AEE8-68C980B922C2}" type="slidenum">
              <a:rPr lang="en-US" altLang="en-US"/>
              <a:pPr/>
              <a:t>5</a:t>
            </a:fld>
            <a:endParaRPr lang="en-US" altLang="en-US"/>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2B345-160B-4A75-9201-CE3CCE3494AD}" type="slidenum">
              <a:rPr lang="en-US" altLang="en-US"/>
              <a:pPr/>
              <a:t>6</a:t>
            </a:fld>
            <a:endParaRPr lang="en-US" altLang="en-US"/>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A07918-70A1-4347-884D-C3E8AF5E3A81}" type="slidenum">
              <a:rPr lang="en-US" altLang="en-US"/>
              <a:pPr/>
              <a:t>7</a:t>
            </a:fld>
            <a:endParaRPr lang="en-US" altLang="en-US"/>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D241B-CA21-4786-AE35-F0B357AD486E}" type="slidenum">
              <a:rPr lang="en-US" altLang="en-US"/>
              <a:pPr/>
              <a:t>8</a:t>
            </a:fld>
            <a:endParaRPr lang="en-US" altLang="en-US"/>
          </a:p>
        </p:txBody>
      </p:sp>
      <p:sp>
        <p:nvSpPr>
          <p:cNvPr id="433154" name="Rectangle 2"/>
          <p:cNvSpPr>
            <a:spLocks noGrp="1" noRot="1" noChangeAspect="1" noChangeArrowheads="1" noTextEdit="1"/>
          </p:cNvSpPr>
          <p:nvPr>
            <p:ph type="sldImg"/>
          </p:nvPr>
        </p:nvSpPr>
        <p:spPr>
          <a:ln/>
        </p:spPr>
      </p:sp>
      <p:sp>
        <p:nvSpPr>
          <p:cNvPr id="4331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D241B-CA21-4786-AE35-F0B357AD486E}" type="slidenum">
              <a:rPr lang="en-US" altLang="en-US"/>
              <a:pPr/>
              <a:t>9</a:t>
            </a:fld>
            <a:endParaRPr lang="en-US" altLang="en-US"/>
          </a:p>
        </p:txBody>
      </p:sp>
      <p:sp>
        <p:nvSpPr>
          <p:cNvPr id="433154" name="Rectangle 2"/>
          <p:cNvSpPr>
            <a:spLocks noGrp="1" noRot="1" noChangeAspect="1" noChangeArrowheads="1" noTextEdit="1"/>
          </p:cNvSpPr>
          <p:nvPr>
            <p:ph type="sldImg"/>
          </p:nvPr>
        </p:nvSpPr>
        <p:spPr>
          <a:ln/>
        </p:spPr>
      </p:sp>
      <p:sp>
        <p:nvSpPr>
          <p:cNvPr id="43315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8000"/>
            <a:chOff x="0" y="0"/>
            <a:chExt cx="5760" cy="4320"/>
          </a:xfrm>
        </p:grpSpPr>
        <p:sp>
          <p:nvSpPr>
            <p:cNvPr id="4099" name="Rectangle 3"/>
            <p:cNvSpPr>
              <a:spLocks noChangeArrowheads="1"/>
            </p:cNvSpPr>
            <p:nvPr/>
          </p:nvSpPr>
          <p:spPr bwMode="hidden">
            <a:xfrm>
              <a:off x="0" y="0"/>
              <a:ext cx="5760" cy="535"/>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100" name="Rectangle 4"/>
            <p:cNvSpPr>
              <a:spLocks noChangeArrowheads="1"/>
            </p:cNvSpPr>
            <p:nvPr/>
          </p:nvSpPr>
          <p:spPr bwMode="hidden">
            <a:xfrm>
              <a:off x="0" y="3147"/>
              <a:ext cx="5760" cy="1173"/>
            </a:xfrm>
            <a:prstGeom prst="rect">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sp>
        <p:nvSpPr>
          <p:cNvPr id="4101" name="Rectangle 5"/>
          <p:cNvSpPr>
            <a:spLocks noGrp="1" noChangeArrowheads="1"/>
          </p:cNvSpPr>
          <p:nvPr>
            <p:ph type="ctrTitle"/>
          </p:nvPr>
        </p:nvSpPr>
        <p:spPr>
          <a:xfrm>
            <a:off x="762000" y="457200"/>
            <a:ext cx="7772400" cy="914400"/>
          </a:xfrm>
        </p:spPr>
        <p:txBody>
          <a:bodyPr/>
          <a:lstStyle>
            <a:lvl1pPr algn="ctr">
              <a:defRPr/>
            </a:lvl1pPr>
          </a:lstStyle>
          <a:p>
            <a:pPr lvl="0"/>
            <a:r>
              <a:rPr lang="en-US" altLang="en-US" noProof="0"/>
              <a:t>Click to edit Master title style</a:t>
            </a:r>
          </a:p>
        </p:txBody>
      </p:sp>
      <p:sp>
        <p:nvSpPr>
          <p:cNvPr id="4102" name="Rectangle 6"/>
          <p:cNvSpPr>
            <a:spLocks noGrp="1" noChangeArrowheads="1"/>
          </p:cNvSpPr>
          <p:nvPr>
            <p:ph type="subTitle" idx="1"/>
          </p:nvPr>
        </p:nvSpPr>
        <p:spPr>
          <a:xfrm>
            <a:off x="838200" y="1981200"/>
            <a:ext cx="7543800" cy="3962400"/>
          </a:xfrm>
        </p:spPr>
        <p:txBody>
          <a:bodyPr/>
          <a:lstStyle>
            <a:lvl1pPr marL="0" indent="0" algn="ctr">
              <a:buFont typeface="Monotype Sorts" pitchFamily="2" charset="2"/>
              <a:buNone/>
              <a:defRPr/>
            </a:lvl1pPr>
          </a:lstStyle>
          <a:p>
            <a:pPr lvl="0"/>
            <a:r>
              <a:rPr lang="en-US" altLang="en-US" noProof="0"/>
              <a:t>Click to edit Master subtitle style</a:t>
            </a:r>
          </a:p>
        </p:txBody>
      </p:sp>
      <p:sp>
        <p:nvSpPr>
          <p:cNvPr id="4103" name="Rectangle 7"/>
          <p:cNvSpPr>
            <a:spLocks noGrp="1" noChangeArrowheads="1"/>
          </p:cNvSpPr>
          <p:nvPr>
            <p:ph type="dt" sz="half" idx="2"/>
          </p:nvPr>
        </p:nvSpPr>
        <p:spPr>
          <a:xfrm>
            <a:off x="1295400" y="6248400"/>
            <a:ext cx="1905000" cy="457200"/>
          </a:xfrm>
        </p:spPr>
        <p:txBody>
          <a:bodyPr/>
          <a:lstStyle>
            <a:lvl1pPr>
              <a:defRPr>
                <a:solidFill>
                  <a:srgbClr val="FFFFFF"/>
                </a:solidFill>
              </a:defRPr>
            </a:lvl1pPr>
          </a:lstStyle>
          <a:p>
            <a:endParaRPr lang="en-US" altLang="en-US"/>
          </a:p>
        </p:txBody>
      </p:sp>
      <p:sp>
        <p:nvSpPr>
          <p:cNvPr id="4104" name="Rectangle 8"/>
          <p:cNvSpPr>
            <a:spLocks noGrp="1" noChangeArrowheads="1"/>
          </p:cNvSpPr>
          <p:nvPr>
            <p:ph type="ftr" sz="quarter" idx="3"/>
          </p:nvPr>
        </p:nvSpPr>
        <p:spPr>
          <a:xfrm>
            <a:off x="3733800" y="6248400"/>
            <a:ext cx="2895600" cy="457200"/>
          </a:xfrm>
        </p:spPr>
        <p:txBody>
          <a:bodyPr/>
          <a:lstStyle>
            <a:lvl1pPr>
              <a:defRPr>
                <a:solidFill>
                  <a:srgbClr val="FFFFFF"/>
                </a:solidFill>
              </a:defRPr>
            </a:lvl1pPr>
          </a:lstStyle>
          <a:p>
            <a:r>
              <a:rPr lang="en-US" altLang="en-US"/>
              <a:t>Design and Analysis of Algorithms - Chapter 5</a:t>
            </a:r>
          </a:p>
        </p:txBody>
      </p:sp>
      <p:sp>
        <p:nvSpPr>
          <p:cNvPr id="4105" name="Rectangle 9"/>
          <p:cNvSpPr>
            <a:spLocks noGrp="1" noChangeArrowheads="1"/>
          </p:cNvSpPr>
          <p:nvPr>
            <p:ph type="sldNum" sz="quarter" idx="4"/>
          </p:nvPr>
        </p:nvSpPr>
        <p:spPr>
          <a:xfrm>
            <a:off x="7162800" y="6248400"/>
            <a:ext cx="1905000" cy="457200"/>
          </a:xfrm>
        </p:spPr>
        <p:txBody>
          <a:bodyPr/>
          <a:lstStyle>
            <a:lvl1pPr>
              <a:defRPr>
                <a:solidFill>
                  <a:srgbClr val="FFFFFF"/>
                </a:solidFill>
              </a:defRPr>
            </a:lvl1pPr>
          </a:lstStyle>
          <a:p>
            <a:fld id="{A9062F40-9026-4FFD-98EF-11E7FAEC2023}" type="slidenum">
              <a:rPr lang="en-US" altLang="en-US"/>
              <a:pPr/>
              <a:t>‹#›</a:t>
            </a:fld>
            <a:endParaRPr lang="en-US" altLang="en-US"/>
          </a:p>
        </p:txBody>
      </p:sp>
      <p:sp>
        <p:nvSpPr>
          <p:cNvPr id="4106" name="Rectangle 10"/>
          <p:cNvSpPr>
            <a:spLocks noChangeArrowheads="1"/>
          </p:cNvSpPr>
          <p:nvPr/>
        </p:nvSpPr>
        <p:spPr bwMode="auto">
          <a:xfrm>
            <a:off x="463550" y="2700338"/>
            <a:ext cx="161925" cy="4157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4107" name="Oval 11"/>
          <p:cNvSpPr>
            <a:spLocks noChangeArrowheads="1"/>
          </p:cNvSpPr>
          <p:nvPr/>
        </p:nvSpPr>
        <p:spPr bwMode="auto">
          <a:xfrm>
            <a:off x="4419600" y="990600"/>
            <a:ext cx="304800" cy="274638"/>
          </a:xfrm>
          <a:prstGeom prst="ellipse">
            <a:avLst/>
          </a:prstGeom>
          <a:gradFill rotWithShape="0">
            <a:gsLst>
              <a:gs pos="0">
                <a:srgbClr val="FEFFFF"/>
              </a:gs>
              <a:gs pos="100000">
                <a:schemeClr val="folHlink"/>
              </a:gs>
            </a:gsLst>
            <a:path path="shape">
              <a:fillToRect l="50000" t="50000" r="50000" b="50000"/>
            </a:path>
          </a:gra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4108" name="Rectangle 12"/>
          <p:cNvSpPr>
            <a:spLocks noChangeArrowheads="1"/>
          </p:cNvSpPr>
          <p:nvPr/>
        </p:nvSpPr>
        <p:spPr bwMode="auto">
          <a:xfrm rot="-5400000">
            <a:off x="4457700" y="-2933700"/>
            <a:ext cx="228600" cy="9144000"/>
          </a:xfrm>
          <a:prstGeom prst="rect">
            <a:avLst/>
          </a:prstGeom>
          <a:gradFill rotWithShape="0">
            <a:gsLst>
              <a:gs pos="0">
                <a:schemeClr val="bg2"/>
              </a:gs>
              <a:gs pos="50000">
                <a:schemeClr val="folHlink"/>
              </a:gs>
              <a:gs pos="100000">
                <a:schemeClr val="bg2"/>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107"/>
                                        </p:tgtEl>
                                        <p:attrNameLst>
                                          <p:attrName>style.visibility</p:attrName>
                                        </p:attrNameLst>
                                      </p:cBhvr>
                                      <p:to>
                                        <p:strVal val="visible"/>
                                      </p:to>
                                    </p:set>
                                    <p:anim calcmode="lin" valueType="num">
                                      <p:cBhvr additive="base">
                                        <p:cTn id="7" dur="500" fill="hold"/>
                                        <p:tgtEl>
                                          <p:spTgt spid="4107"/>
                                        </p:tgtEl>
                                        <p:attrNameLst>
                                          <p:attrName>ppt_x</p:attrName>
                                        </p:attrNameLst>
                                      </p:cBhvr>
                                      <p:tavLst>
                                        <p:tav tm="0">
                                          <p:val>
                                            <p:strVal val="#ppt_x"/>
                                          </p:val>
                                        </p:tav>
                                        <p:tav tm="100000">
                                          <p:val>
                                            <p:strVal val="#ppt_x"/>
                                          </p:val>
                                        </p:tav>
                                      </p:tavLst>
                                    </p:anim>
                                    <p:anim calcmode="lin" valueType="num">
                                      <p:cBhvr additive="base">
                                        <p:cTn id="8" dur="500" fill="hold"/>
                                        <p:tgtEl>
                                          <p:spTgt spid="4107"/>
                                        </p:tgtEl>
                                        <p:attrNameLst>
                                          <p:attrName>ppt_y</p:attrName>
                                        </p:attrNameLst>
                                      </p:cBhvr>
                                      <p:tavLst>
                                        <p:tav tm="0">
                                          <p:val>
                                            <p:strVal val="1+#ppt_h/2"/>
                                          </p:val>
                                        </p:tav>
                                        <p:tav tm="100000">
                                          <p:val>
                                            <p:strVal val="#ppt_y"/>
                                          </p:val>
                                        </p:tav>
                                      </p:tavLst>
                                    </p:anim>
                                  </p:childTnLst>
                                  <p:subTnLst>
                                    <p:set>
                                      <p:cBhvr override="childStyle">
                                        <p:cTn dur="1" fill="hold" display="0" masterRel="sameClick" afterEffect="1">
                                          <p:stCondLst>
                                            <p:cond evt="end" delay="0">
                                              <p:tn val="5"/>
                                            </p:cond>
                                          </p:stCondLst>
                                        </p:cTn>
                                        <p:tgtEl>
                                          <p:spTgt spid="4107"/>
                                        </p:tgtEl>
                                        <p:attrNameLst>
                                          <p:attrName>style.visibility</p:attrName>
                                        </p:attrNameLst>
                                      </p:cBhvr>
                                      <p:to>
                                        <p:strVal val="hidden"/>
                                      </p:to>
                                    </p:set>
                                  </p:sub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xEl>
                                              <p:pRg st="0" end="0"/>
                                            </p:txEl>
                                          </p:spTgt>
                                        </p:tgtEl>
                                        <p:attrNameLst>
                                          <p:attrName>style.visibility</p:attrName>
                                        </p:attrNameLst>
                                      </p:cBhvr>
                                      <p:to>
                                        <p:strVal val="visible"/>
                                      </p:to>
                                    </p:set>
                                    <p:animEffect transition="in" filter="dissolve">
                                      <p:cBhvr>
                                        <p:cTn id="12" dur="500"/>
                                        <p:tgtEl>
                                          <p:spTgt spid="4101">
                                            <p:txEl>
                                              <p:pRg st="0" end="0"/>
                                            </p:txEl>
                                          </p:spTgt>
                                        </p:tgtEl>
                                      </p:cBhvr>
                                    </p:animEffect>
                                  </p:childTnLst>
                                </p:cTn>
                              </p:par>
                            </p:childTnLst>
                          </p:cTn>
                        </p:par>
                        <p:par>
                          <p:cTn id="13" fill="hold" nodeType="afterGroup">
                            <p:stCondLst>
                              <p:cond delay="1000"/>
                            </p:stCondLst>
                            <p:childTnLst>
                              <p:par>
                                <p:cTn id="14" presetID="1" presetClass="entr" presetSubtype="0" fill="hold" grpId="0" nodeType="afterEffect">
                                  <p:stCondLst>
                                    <p:cond delay="0"/>
                                  </p:stCondLst>
                                  <p:childTnLst>
                                    <p:set>
                                      <p:cBhvr>
                                        <p:cTn id="15" dur="1" fill="hold">
                                          <p:stCondLst>
                                            <p:cond delay="499"/>
                                          </p:stCondLst>
                                        </p:cTn>
                                        <p:tgtEl>
                                          <p:spTgt spid="410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autoUpdateAnimBg="0" advAuto="0"/>
      <p:bldP spid="4102" grpId="0" build="p" autoUpdateAnimBg="0" advAuto="0">
        <p:tmplLst>
          <p:tmpl lvl="1">
            <p:tnLst>
              <p:par>
                <p:cTn presetID="1" presetClass="entr" presetSubtype="0" fill="hold" nodeType="afterEffect">
                  <p:stCondLst>
                    <p:cond delay="0"/>
                  </p:stCondLst>
                  <p:childTnLst>
                    <p:set>
                      <p:cBhvr>
                        <p:cTn dur="1" fill="hold">
                          <p:stCondLst>
                            <p:cond delay="499"/>
                          </p:stCondLst>
                        </p:cTn>
                        <p:tgtEl>
                          <p:spTgt spid="4102"/>
                        </p:tgtEl>
                        <p:attrNameLst>
                          <p:attrName>style.visibility</p:attrName>
                        </p:attrNameLst>
                      </p:cBhvr>
                      <p:to>
                        <p:strVal val="visible"/>
                      </p:to>
                    </p:set>
                  </p:childTnLst>
                </p:cTn>
              </p:par>
            </p:tnLst>
          </p:tmpl>
        </p:tmplLst>
      </p:bldP>
      <p:bldP spid="4107"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132B8667-74C4-401C-9E4F-4A8298CB282C}" type="slidenum">
              <a:rPr lang="en-US" altLang="en-US"/>
              <a:pPr/>
              <a:t>‹#›</a:t>
            </a:fld>
            <a:endParaRPr lang="en-US" altLang="en-US"/>
          </a:p>
        </p:txBody>
      </p:sp>
    </p:spTree>
    <p:extLst>
      <p:ext uri="{BB962C8B-B14F-4D97-AF65-F5344CB8AC3E}">
        <p14:creationId xmlns:p14="http://schemas.microsoft.com/office/powerpoint/2010/main" val="369983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152400"/>
            <a:ext cx="2076450" cy="59721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52400"/>
            <a:ext cx="6076950" cy="5972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29C6E282-1131-4ADA-B8BB-0883523C6F7C}" type="slidenum">
              <a:rPr lang="en-US" altLang="en-US"/>
              <a:pPr/>
              <a:t>‹#›</a:t>
            </a:fld>
            <a:endParaRPr lang="en-US" altLang="en-US"/>
          </a:p>
        </p:txBody>
      </p:sp>
    </p:spTree>
    <p:extLst>
      <p:ext uri="{BB962C8B-B14F-4D97-AF65-F5344CB8AC3E}">
        <p14:creationId xmlns:p14="http://schemas.microsoft.com/office/powerpoint/2010/main" val="127813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588250" cy="685800"/>
          </a:xfrm>
        </p:spPr>
        <p:txBody>
          <a:bodyPr/>
          <a:lstStyle/>
          <a:p>
            <a:r>
              <a:rPr lang="en-US"/>
              <a:t>Click to edit Master title style</a:t>
            </a:r>
          </a:p>
        </p:txBody>
      </p:sp>
      <p:sp>
        <p:nvSpPr>
          <p:cNvPr id="3" name="Text Placeholder 2"/>
          <p:cNvSpPr>
            <a:spLocks noGrp="1"/>
          </p:cNvSpPr>
          <p:nvPr>
            <p:ph type="body" sz="half" idx="1"/>
          </p:nvPr>
        </p:nvSpPr>
        <p:spPr>
          <a:xfrm>
            <a:off x="609600" y="1219200"/>
            <a:ext cx="40767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8700" y="1219200"/>
            <a:ext cx="4076700" cy="4905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122555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1219200" y="6400800"/>
            <a:ext cx="6400800" cy="304800"/>
          </a:xfrm>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7" name="Slide Number Placeholder 6"/>
          <p:cNvSpPr>
            <a:spLocks noGrp="1"/>
          </p:cNvSpPr>
          <p:nvPr>
            <p:ph type="sldNum" sz="quarter" idx="12"/>
          </p:nvPr>
        </p:nvSpPr>
        <p:spPr>
          <a:xfrm>
            <a:off x="7239000" y="6553200"/>
            <a:ext cx="1905000" cy="304800"/>
          </a:xfrm>
        </p:spPr>
        <p:txBody>
          <a:bodyPr/>
          <a:lstStyle>
            <a:lvl1pPr>
              <a:defRPr/>
            </a:lvl1pPr>
          </a:lstStyle>
          <a:p>
            <a:fld id="{7BD47DC9-C02D-4CAA-9AAC-59B9EB43FC4B}" type="slidenum">
              <a:rPr lang="en-US" altLang="en-US"/>
              <a:pPr/>
              <a:t>‹#›</a:t>
            </a:fld>
            <a:endParaRPr lang="en-US" altLang="en-US"/>
          </a:p>
        </p:txBody>
      </p:sp>
    </p:spTree>
    <p:extLst>
      <p:ext uri="{BB962C8B-B14F-4D97-AF65-F5344CB8AC3E}">
        <p14:creationId xmlns:p14="http://schemas.microsoft.com/office/powerpoint/2010/main" val="3827136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588250" cy="685800"/>
          </a:xfrm>
        </p:spPr>
        <p:txBody>
          <a:bodyPr/>
          <a:lstStyle/>
          <a:p>
            <a:r>
              <a:rPr lang="en-US"/>
              <a:t>Click to edit Master title style</a:t>
            </a:r>
          </a:p>
        </p:txBody>
      </p:sp>
      <p:sp>
        <p:nvSpPr>
          <p:cNvPr id="3" name="Table Placeholder 2"/>
          <p:cNvSpPr>
            <a:spLocks noGrp="1"/>
          </p:cNvSpPr>
          <p:nvPr>
            <p:ph type="tbl" idx="1"/>
          </p:nvPr>
        </p:nvSpPr>
        <p:spPr>
          <a:xfrm>
            <a:off x="609600" y="1219200"/>
            <a:ext cx="8305800" cy="4905375"/>
          </a:xfrm>
        </p:spPr>
        <p:txBody>
          <a:bodyPr/>
          <a:lstStyle/>
          <a:p>
            <a:endParaRPr lang="en-US"/>
          </a:p>
        </p:txBody>
      </p:sp>
      <p:sp>
        <p:nvSpPr>
          <p:cNvPr id="4" name="Date Placeholder 3"/>
          <p:cNvSpPr>
            <a:spLocks noGrp="1"/>
          </p:cNvSpPr>
          <p:nvPr>
            <p:ph type="dt" sz="half" idx="10"/>
          </p:nvPr>
        </p:nvSpPr>
        <p:spPr>
          <a:xfrm>
            <a:off x="122555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1219200" y="6400800"/>
            <a:ext cx="6400800" cy="304800"/>
          </a:xfrm>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6" name="Slide Number Placeholder 5"/>
          <p:cNvSpPr>
            <a:spLocks noGrp="1"/>
          </p:cNvSpPr>
          <p:nvPr>
            <p:ph type="sldNum" sz="quarter" idx="12"/>
          </p:nvPr>
        </p:nvSpPr>
        <p:spPr>
          <a:xfrm>
            <a:off x="7239000" y="6553200"/>
            <a:ext cx="1905000" cy="304800"/>
          </a:xfrm>
        </p:spPr>
        <p:txBody>
          <a:bodyPr/>
          <a:lstStyle>
            <a:lvl1pPr>
              <a:defRPr/>
            </a:lvl1pPr>
          </a:lstStyle>
          <a:p>
            <a:fld id="{C72C598F-9DA2-465B-B743-B8F4890F5B17}" type="slidenum">
              <a:rPr lang="en-US" altLang="en-US"/>
              <a:pPr/>
              <a:t>‹#›</a:t>
            </a:fld>
            <a:endParaRPr lang="en-US" altLang="en-US"/>
          </a:p>
        </p:txBody>
      </p:sp>
    </p:spTree>
    <p:extLst>
      <p:ext uri="{BB962C8B-B14F-4D97-AF65-F5344CB8AC3E}">
        <p14:creationId xmlns:p14="http://schemas.microsoft.com/office/powerpoint/2010/main" val="3438030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5AB7FDA9-9DF5-4B77-93E8-982F89D4BD7E}" type="slidenum">
              <a:rPr lang="en-US" altLang="en-US"/>
              <a:pPr/>
              <a:t>‹#›</a:t>
            </a:fld>
            <a:endParaRPr lang="en-US" altLang="en-US"/>
          </a:p>
        </p:txBody>
      </p:sp>
    </p:spTree>
    <p:extLst>
      <p:ext uri="{BB962C8B-B14F-4D97-AF65-F5344CB8AC3E}">
        <p14:creationId xmlns:p14="http://schemas.microsoft.com/office/powerpoint/2010/main" val="121596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6" name="Slide Number Placeholder 5"/>
          <p:cNvSpPr>
            <a:spLocks noGrp="1"/>
          </p:cNvSpPr>
          <p:nvPr>
            <p:ph type="sldNum" sz="quarter" idx="12"/>
          </p:nvPr>
        </p:nvSpPr>
        <p:spPr/>
        <p:txBody>
          <a:bodyPr/>
          <a:lstStyle>
            <a:lvl1pPr>
              <a:defRPr/>
            </a:lvl1pPr>
          </a:lstStyle>
          <a:p>
            <a:fld id="{6BBDB869-85EF-4BC1-BFB9-102769E26629}" type="slidenum">
              <a:rPr lang="en-US" altLang="en-US"/>
              <a:pPr/>
              <a:t>‹#›</a:t>
            </a:fld>
            <a:endParaRPr lang="en-US" altLang="en-US"/>
          </a:p>
        </p:txBody>
      </p:sp>
    </p:spTree>
    <p:extLst>
      <p:ext uri="{BB962C8B-B14F-4D97-AF65-F5344CB8AC3E}">
        <p14:creationId xmlns:p14="http://schemas.microsoft.com/office/powerpoint/2010/main" val="20926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19200"/>
            <a:ext cx="4076700" cy="4905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8700" y="1219200"/>
            <a:ext cx="4076700" cy="4905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7" name="Slide Number Placeholder 6"/>
          <p:cNvSpPr>
            <a:spLocks noGrp="1"/>
          </p:cNvSpPr>
          <p:nvPr>
            <p:ph type="sldNum" sz="quarter" idx="12"/>
          </p:nvPr>
        </p:nvSpPr>
        <p:spPr/>
        <p:txBody>
          <a:bodyPr/>
          <a:lstStyle>
            <a:lvl1pPr>
              <a:defRPr/>
            </a:lvl1pPr>
          </a:lstStyle>
          <a:p>
            <a:fld id="{1FD0E013-78C3-4678-A252-D3681BDF6AEB}" type="slidenum">
              <a:rPr lang="en-US" altLang="en-US"/>
              <a:pPr/>
              <a:t>‹#›</a:t>
            </a:fld>
            <a:endParaRPr lang="en-US" altLang="en-US"/>
          </a:p>
        </p:txBody>
      </p:sp>
    </p:spTree>
    <p:extLst>
      <p:ext uri="{BB962C8B-B14F-4D97-AF65-F5344CB8AC3E}">
        <p14:creationId xmlns:p14="http://schemas.microsoft.com/office/powerpoint/2010/main" val="4102408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9" name="Slide Number Placeholder 8"/>
          <p:cNvSpPr>
            <a:spLocks noGrp="1"/>
          </p:cNvSpPr>
          <p:nvPr>
            <p:ph type="sldNum" sz="quarter" idx="12"/>
          </p:nvPr>
        </p:nvSpPr>
        <p:spPr/>
        <p:txBody>
          <a:bodyPr/>
          <a:lstStyle>
            <a:lvl1pPr>
              <a:defRPr/>
            </a:lvl1pPr>
          </a:lstStyle>
          <a:p>
            <a:fld id="{152D3ECE-110E-4DB6-A6A4-01653786C1A5}" type="slidenum">
              <a:rPr lang="en-US" altLang="en-US"/>
              <a:pPr/>
              <a:t>‹#›</a:t>
            </a:fld>
            <a:endParaRPr lang="en-US" altLang="en-US"/>
          </a:p>
        </p:txBody>
      </p:sp>
    </p:spTree>
    <p:extLst>
      <p:ext uri="{BB962C8B-B14F-4D97-AF65-F5344CB8AC3E}">
        <p14:creationId xmlns:p14="http://schemas.microsoft.com/office/powerpoint/2010/main" val="1461160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5" name="Slide Number Placeholder 4"/>
          <p:cNvSpPr>
            <a:spLocks noGrp="1"/>
          </p:cNvSpPr>
          <p:nvPr>
            <p:ph type="sldNum" sz="quarter" idx="12"/>
          </p:nvPr>
        </p:nvSpPr>
        <p:spPr/>
        <p:txBody>
          <a:bodyPr/>
          <a:lstStyle>
            <a:lvl1pPr>
              <a:defRPr/>
            </a:lvl1pPr>
          </a:lstStyle>
          <a:p>
            <a:fld id="{BBB7C10A-DBFF-46F8-8287-D2C353445FB6}" type="slidenum">
              <a:rPr lang="en-US" altLang="en-US"/>
              <a:pPr/>
              <a:t>‹#›</a:t>
            </a:fld>
            <a:endParaRPr lang="en-US" altLang="en-US"/>
          </a:p>
        </p:txBody>
      </p:sp>
    </p:spTree>
    <p:extLst>
      <p:ext uri="{BB962C8B-B14F-4D97-AF65-F5344CB8AC3E}">
        <p14:creationId xmlns:p14="http://schemas.microsoft.com/office/powerpoint/2010/main" val="309821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4" name="Slide Number Placeholder 3"/>
          <p:cNvSpPr>
            <a:spLocks noGrp="1"/>
          </p:cNvSpPr>
          <p:nvPr>
            <p:ph type="sldNum" sz="quarter" idx="12"/>
          </p:nvPr>
        </p:nvSpPr>
        <p:spPr/>
        <p:txBody>
          <a:bodyPr/>
          <a:lstStyle>
            <a:lvl1pPr>
              <a:defRPr/>
            </a:lvl1pPr>
          </a:lstStyle>
          <a:p>
            <a:fld id="{ABBFAD63-D51B-4805-B523-EBA5ED153D01}" type="slidenum">
              <a:rPr lang="en-US" altLang="en-US"/>
              <a:pPr/>
              <a:t>‹#›</a:t>
            </a:fld>
            <a:endParaRPr lang="en-US" altLang="en-US"/>
          </a:p>
        </p:txBody>
      </p:sp>
    </p:spTree>
    <p:extLst>
      <p:ext uri="{BB962C8B-B14F-4D97-AF65-F5344CB8AC3E}">
        <p14:creationId xmlns:p14="http://schemas.microsoft.com/office/powerpoint/2010/main" val="2077467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7" name="Slide Number Placeholder 6"/>
          <p:cNvSpPr>
            <a:spLocks noGrp="1"/>
          </p:cNvSpPr>
          <p:nvPr>
            <p:ph type="sldNum" sz="quarter" idx="12"/>
          </p:nvPr>
        </p:nvSpPr>
        <p:spPr/>
        <p:txBody>
          <a:bodyPr/>
          <a:lstStyle>
            <a:lvl1pPr>
              <a:defRPr/>
            </a:lvl1pPr>
          </a:lstStyle>
          <a:p>
            <a:fld id="{E5A0147B-DE1A-4824-B637-FBDE5CC26042}" type="slidenum">
              <a:rPr lang="en-US" altLang="en-US"/>
              <a:pPr/>
              <a:t>‹#›</a:t>
            </a:fld>
            <a:endParaRPr lang="en-US" altLang="en-US"/>
          </a:p>
        </p:txBody>
      </p:sp>
    </p:spTree>
    <p:extLst>
      <p:ext uri="{BB962C8B-B14F-4D97-AF65-F5344CB8AC3E}">
        <p14:creationId xmlns:p14="http://schemas.microsoft.com/office/powerpoint/2010/main" val="2397337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A. Levitin “Introduction to the Design &amp; Analysis of Algorithms,” 3rd ed., Ch. 4 ©2012 Pearson Education, Inc. Upper Saddle River, NJ. All Rights Reserved. </a:t>
            </a:r>
          </a:p>
        </p:txBody>
      </p:sp>
      <p:sp>
        <p:nvSpPr>
          <p:cNvPr id="7" name="Slide Number Placeholder 6"/>
          <p:cNvSpPr>
            <a:spLocks noGrp="1"/>
          </p:cNvSpPr>
          <p:nvPr>
            <p:ph type="sldNum" sz="quarter" idx="12"/>
          </p:nvPr>
        </p:nvSpPr>
        <p:spPr/>
        <p:txBody>
          <a:bodyPr/>
          <a:lstStyle>
            <a:lvl1pPr>
              <a:defRPr/>
            </a:lvl1pPr>
          </a:lstStyle>
          <a:p>
            <a:fld id="{DD91C4A9-9878-4856-BE1A-A424B1AB3D07}" type="slidenum">
              <a:rPr lang="en-US" altLang="en-US"/>
              <a:pPr/>
              <a:t>‹#›</a:t>
            </a:fld>
            <a:endParaRPr lang="en-US" altLang="en-US"/>
          </a:p>
        </p:txBody>
      </p:sp>
    </p:spTree>
    <p:extLst>
      <p:ext uri="{BB962C8B-B14F-4D97-AF65-F5344CB8AC3E}">
        <p14:creationId xmlns:p14="http://schemas.microsoft.com/office/powerpoint/2010/main" val="197993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grpSp>
        <p:nvGrpSpPr>
          <p:cNvPr id="3075" name="Group 3"/>
          <p:cNvGrpSpPr>
            <a:grpSpLocks/>
          </p:cNvGrpSpPr>
          <p:nvPr/>
        </p:nvGrpSpPr>
        <p:grpSpPr bwMode="auto">
          <a:xfrm>
            <a:off x="8329613" y="733425"/>
            <a:ext cx="720725" cy="531813"/>
            <a:chOff x="5247" y="462"/>
            <a:chExt cx="454" cy="335"/>
          </a:xfrm>
        </p:grpSpPr>
        <p:sp>
          <p:nvSpPr>
            <p:cNvPr id="3076" name="AutoShape 4"/>
            <p:cNvSpPr>
              <a:spLocks noChangeArrowheads="1"/>
            </p:cNvSpPr>
            <p:nvPr/>
          </p:nvSpPr>
          <p:spPr bwMode="auto">
            <a:xfrm rot="10800000" flipH="1">
              <a:off x="5564" y="462"/>
              <a:ext cx="137" cy="335"/>
            </a:xfrm>
            <a:prstGeom prst="parallelogram">
              <a:avLst>
                <a:gd name="adj" fmla="val 52954"/>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77" name="AutoShape 5"/>
            <p:cNvSpPr>
              <a:spLocks noChangeArrowheads="1"/>
            </p:cNvSpPr>
            <p:nvPr/>
          </p:nvSpPr>
          <p:spPr bwMode="auto">
            <a:xfrm rot="10800000" flipH="1">
              <a:off x="5407" y="462"/>
              <a:ext cx="138" cy="335"/>
            </a:xfrm>
            <a:prstGeom prst="parallelogram">
              <a:avLst>
                <a:gd name="adj" fmla="val 52954"/>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78" name="AutoShape 6"/>
            <p:cNvSpPr>
              <a:spLocks noChangeArrowheads="1"/>
            </p:cNvSpPr>
            <p:nvPr/>
          </p:nvSpPr>
          <p:spPr bwMode="auto">
            <a:xfrm rot="10800000" flipH="1">
              <a:off x="5247" y="462"/>
              <a:ext cx="138" cy="335"/>
            </a:xfrm>
            <a:prstGeom prst="parallelogram">
              <a:avLst>
                <a:gd name="adj" fmla="val 52954"/>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grpSp>
        <p:nvGrpSpPr>
          <p:cNvPr id="3079" name="Group 7"/>
          <p:cNvGrpSpPr>
            <a:grpSpLocks/>
          </p:cNvGrpSpPr>
          <p:nvPr/>
        </p:nvGrpSpPr>
        <p:grpSpPr bwMode="auto">
          <a:xfrm>
            <a:off x="77788" y="6040438"/>
            <a:ext cx="531812" cy="727075"/>
            <a:chOff x="49" y="3805"/>
            <a:chExt cx="335" cy="458"/>
          </a:xfrm>
        </p:grpSpPr>
        <p:sp>
          <p:nvSpPr>
            <p:cNvPr id="3080" name="AutoShape 8"/>
            <p:cNvSpPr>
              <a:spLocks noChangeArrowheads="1"/>
            </p:cNvSpPr>
            <p:nvPr/>
          </p:nvSpPr>
          <p:spPr bwMode="auto">
            <a:xfrm rot="5400000" flipH="1">
              <a:off x="148" y="3706"/>
              <a:ext cx="137" cy="335"/>
            </a:xfrm>
            <a:prstGeom prst="parallelogram">
              <a:avLst>
                <a:gd name="adj" fmla="val 52954"/>
              </a:avLst>
            </a:prstGeom>
            <a:gradFill rotWithShape="0">
              <a:gsLst>
                <a:gs pos="0">
                  <a:schemeClr val="accent1"/>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81" name="AutoShape 9"/>
            <p:cNvSpPr>
              <a:spLocks noChangeArrowheads="1"/>
            </p:cNvSpPr>
            <p:nvPr/>
          </p:nvSpPr>
          <p:spPr bwMode="auto">
            <a:xfrm rot="5400000" flipH="1">
              <a:off x="148" y="3869"/>
              <a:ext cx="138" cy="335"/>
            </a:xfrm>
            <a:prstGeom prst="parallelogram">
              <a:avLst>
                <a:gd name="adj" fmla="val 52954"/>
              </a:avLst>
            </a:prstGeom>
            <a:gradFill rotWithShape="0">
              <a:gsLst>
                <a:gs pos="0">
                  <a:schemeClr val="accent1"/>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82" name="AutoShape 10"/>
            <p:cNvSpPr>
              <a:spLocks noChangeArrowheads="1"/>
            </p:cNvSpPr>
            <p:nvPr/>
          </p:nvSpPr>
          <p:spPr bwMode="auto">
            <a:xfrm rot="5400000" flipH="1">
              <a:off x="148" y="4026"/>
              <a:ext cx="138" cy="335"/>
            </a:xfrm>
            <a:prstGeom prst="parallelogram">
              <a:avLst>
                <a:gd name="adj" fmla="val 52954"/>
              </a:avLst>
            </a:prstGeom>
            <a:gradFill rotWithShape="0">
              <a:gsLst>
                <a:gs pos="0">
                  <a:schemeClr val="accent1"/>
                </a:gs>
                <a:gs pos="100000">
                  <a:schemeClr val="accent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sp>
        <p:nvSpPr>
          <p:cNvPr id="3083" name="Rectangle 11"/>
          <p:cNvSpPr>
            <a:spLocks noGrp="1" noChangeArrowheads="1"/>
          </p:cNvSpPr>
          <p:nvPr>
            <p:ph type="body" idx="1"/>
          </p:nvPr>
        </p:nvSpPr>
        <p:spPr bwMode="auto">
          <a:xfrm>
            <a:off x="609600" y="1219200"/>
            <a:ext cx="8305800" cy="490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4" name="Rectangle 12"/>
          <p:cNvSpPr>
            <a:spLocks noGrp="1" noChangeArrowheads="1"/>
          </p:cNvSpPr>
          <p:nvPr>
            <p:ph type="dt" sz="half" idx="2"/>
          </p:nvPr>
        </p:nvSpPr>
        <p:spPr bwMode="auto">
          <a:xfrm>
            <a:off x="122555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50000"/>
              </a:spcBef>
              <a:defRPr sz="1400">
                <a:latin typeface="Arial Narrow" pitchFamily="34" charset="0"/>
              </a:defRPr>
            </a:lvl1pPr>
          </a:lstStyle>
          <a:p>
            <a:endParaRPr lang="en-US" altLang="en-US"/>
          </a:p>
        </p:txBody>
      </p:sp>
      <p:sp>
        <p:nvSpPr>
          <p:cNvPr id="3085" name="Rectangle 13"/>
          <p:cNvSpPr>
            <a:spLocks noGrp="1" noChangeArrowheads="1"/>
          </p:cNvSpPr>
          <p:nvPr>
            <p:ph type="ftr" sz="quarter" idx="3"/>
          </p:nvPr>
        </p:nvSpPr>
        <p:spPr bwMode="auto">
          <a:xfrm>
            <a:off x="1219200" y="6400800"/>
            <a:ext cx="64008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latin typeface="Arial Narrow" pitchFamily="34" charset="0"/>
              </a:defRPr>
            </a:lvl1pPr>
          </a:lstStyle>
          <a:p>
            <a:r>
              <a:rPr lang="en-US" altLang="en-US"/>
              <a:t>A. Levitin “Introduction to the Design &amp; Analysis of Algorithms,” 3rd ed., Ch. 4 ©2012 Pearson Education, Inc. Upper Saddle River, NJ. All Rights Reserved. </a:t>
            </a:r>
          </a:p>
        </p:txBody>
      </p:sp>
      <p:sp>
        <p:nvSpPr>
          <p:cNvPr id="3086" name="Rectangle 14"/>
          <p:cNvSpPr>
            <a:spLocks noGrp="1" noChangeArrowheads="1"/>
          </p:cNvSpPr>
          <p:nvPr>
            <p:ph type="sldNum" sz="quarter" idx="4"/>
          </p:nvPr>
        </p:nvSpPr>
        <p:spPr bwMode="auto">
          <a:xfrm>
            <a:off x="7239000" y="6553200"/>
            <a:ext cx="1905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latin typeface="Arial Narrow" pitchFamily="34" charset="0"/>
              </a:defRPr>
            </a:lvl1pPr>
          </a:lstStyle>
          <a:p>
            <a:fld id="{4FA0E639-640D-489C-9FE0-AA29FFD7584B}" type="slidenum">
              <a:rPr lang="en-US" altLang="en-US"/>
              <a:pPr/>
              <a:t>‹#›</a:t>
            </a:fld>
            <a:endParaRPr lang="en-US" altLang="en-US"/>
          </a:p>
        </p:txBody>
      </p:sp>
      <p:sp>
        <p:nvSpPr>
          <p:cNvPr id="3087" name="Rectangle 15"/>
          <p:cNvSpPr>
            <a:spLocks noChangeArrowheads="1"/>
          </p:cNvSpPr>
          <p:nvPr/>
        </p:nvSpPr>
        <p:spPr bwMode="auto">
          <a:xfrm>
            <a:off x="227013" y="0"/>
            <a:ext cx="228600" cy="6858000"/>
          </a:xfrm>
          <a:prstGeom prst="rect">
            <a:avLst/>
          </a:prstGeom>
          <a:gradFill rotWithShape="0">
            <a:gsLst>
              <a:gs pos="0">
                <a:schemeClr val="bg2"/>
              </a:gs>
              <a:gs pos="50000">
                <a:schemeClr val="folHlink"/>
              </a:gs>
              <a:gs pos="100000">
                <a:schemeClr val="bg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3088" name="AutoShape 16"/>
          <p:cNvSpPr>
            <a:spLocks noChangeArrowheads="1"/>
          </p:cNvSpPr>
          <p:nvPr/>
        </p:nvSpPr>
        <p:spPr bwMode="auto">
          <a:xfrm flipH="1">
            <a:off x="304800" y="914400"/>
            <a:ext cx="8839200" cy="228600"/>
          </a:xfrm>
          <a:prstGeom prst="homePlate">
            <a:avLst>
              <a:gd name="adj" fmla="val 67846"/>
            </a:avLst>
          </a:prstGeom>
          <a:gradFill rotWithShape="0">
            <a:gsLst>
              <a:gs pos="0">
                <a:schemeClr val="bg2"/>
              </a:gs>
              <a:gs pos="50000">
                <a:schemeClr val="folHlink"/>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89" name="Rectangle 17"/>
          <p:cNvSpPr>
            <a:spLocks noChangeArrowheads="1"/>
          </p:cNvSpPr>
          <p:nvPr/>
        </p:nvSpPr>
        <p:spPr bwMode="auto">
          <a:xfrm>
            <a:off x="1981200" y="2179638"/>
            <a:ext cx="190500" cy="4678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grpSp>
        <p:nvGrpSpPr>
          <p:cNvPr id="3090" name="Group 18"/>
          <p:cNvGrpSpPr>
            <a:grpSpLocks/>
          </p:cNvGrpSpPr>
          <p:nvPr/>
        </p:nvGrpSpPr>
        <p:grpSpPr bwMode="auto">
          <a:xfrm>
            <a:off x="77788" y="5903913"/>
            <a:ext cx="533400" cy="749300"/>
            <a:chOff x="49" y="3719"/>
            <a:chExt cx="336" cy="472"/>
          </a:xfrm>
        </p:grpSpPr>
        <p:sp>
          <p:nvSpPr>
            <p:cNvPr id="3091" name="AutoShape 19"/>
            <p:cNvSpPr>
              <a:spLocks noChangeArrowheads="1"/>
            </p:cNvSpPr>
            <p:nvPr/>
          </p:nvSpPr>
          <p:spPr bwMode="auto">
            <a:xfrm rot="-5400000">
              <a:off x="143" y="3626"/>
              <a:ext cx="150" cy="335"/>
            </a:xfrm>
            <a:prstGeom prst="parallelogram">
              <a:avLst>
                <a:gd name="adj" fmla="val 52954"/>
              </a:avLst>
            </a:prstGeom>
            <a:gradFill rotWithShape="0">
              <a:gsLst>
                <a:gs pos="0">
                  <a:schemeClr val="accent2"/>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2" name="AutoShape 20"/>
            <p:cNvSpPr>
              <a:spLocks noChangeArrowheads="1"/>
            </p:cNvSpPr>
            <p:nvPr/>
          </p:nvSpPr>
          <p:spPr bwMode="auto">
            <a:xfrm rot="-5400000">
              <a:off x="141" y="3786"/>
              <a:ext cx="151" cy="335"/>
            </a:xfrm>
            <a:prstGeom prst="parallelogram">
              <a:avLst>
                <a:gd name="adj" fmla="val 52954"/>
              </a:avLst>
            </a:prstGeom>
            <a:gradFill rotWithShape="0">
              <a:gsLst>
                <a:gs pos="0">
                  <a:schemeClr val="accent2"/>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3" name="AutoShape 21"/>
            <p:cNvSpPr>
              <a:spLocks noChangeArrowheads="1"/>
            </p:cNvSpPr>
            <p:nvPr/>
          </p:nvSpPr>
          <p:spPr bwMode="auto">
            <a:xfrm rot="-5400000">
              <a:off x="142" y="3948"/>
              <a:ext cx="150" cy="336"/>
            </a:xfrm>
            <a:prstGeom prst="parallelogram">
              <a:avLst>
                <a:gd name="adj" fmla="val 52954"/>
              </a:avLst>
            </a:prstGeom>
            <a:gradFill rotWithShape="0">
              <a:gsLst>
                <a:gs pos="0">
                  <a:schemeClr val="accent2"/>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sp>
        <p:nvSpPr>
          <p:cNvPr id="3094" name="Rectangle 22"/>
          <p:cNvSpPr>
            <a:spLocks noGrp="1" noChangeArrowheads="1"/>
          </p:cNvSpPr>
          <p:nvPr>
            <p:ph type="title"/>
          </p:nvPr>
        </p:nvSpPr>
        <p:spPr bwMode="auto">
          <a:xfrm>
            <a:off x="685800" y="152400"/>
            <a:ext cx="758825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grpSp>
        <p:nvGrpSpPr>
          <p:cNvPr id="3095" name="Group 23"/>
          <p:cNvGrpSpPr>
            <a:grpSpLocks/>
          </p:cNvGrpSpPr>
          <p:nvPr/>
        </p:nvGrpSpPr>
        <p:grpSpPr bwMode="auto">
          <a:xfrm>
            <a:off x="8189913" y="731838"/>
            <a:ext cx="739775" cy="533400"/>
            <a:chOff x="5159" y="461"/>
            <a:chExt cx="466" cy="336"/>
          </a:xfrm>
        </p:grpSpPr>
        <p:sp>
          <p:nvSpPr>
            <p:cNvPr id="3096" name="AutoShape 24"/>
            <p:cNvSpPr>
              <a:spLocks noChangeArrowheads="1"/>
            </p:cNvSpPr>
            <p:nvPr/>
          </p:nvSpPr>
          <p:spPr bwMode="auto">
            <a:xfrm>
              <a:off x="5475" y="462"/>
              <a:ext cx="150" cy="335"/>
            </a:xfrm>
            <a:prstGeom prst="parallelogram">
              <a:avLst>
                <a:gd name="adj" fmla="val 52954"/>
              </a:avLst>
            </a:pr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7" name="AutoShape 25"/>
            <p:cNvSpPr>
              <a:spLocks noChangeArrowheads="1"/>
            </p:cNvSpPr>
            <p:nvPr/>
          </p:nvSpPr>
          <p:spPr bwMode="auto">
            <a:xfrm>
              <a:off x="5318" y="462"/>
              <a:ext cx="151" cy="335"/>
            </a:xfrm>
            <a:prstGeom prst="parallelogram">
              <a:avLst>
                <a:gd name="adj" fmla="val 52954"/>
              </a:avLst>
            </a:pr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sp>
          <p:nvSpPr>
            <p:cNvPr id="3098" name="AutoShape 26"/>
            <p:cNvSpPr>
              <a:spLocks noChangeArrowheads="1"/>
            </p:cNvSpPr>
            <p:nvPr/>
          </p:nvSpPr>
          <p:spPr bwMode="auto">
            <a:xfrm>
              <a:off x="5159" y="461"/>
              <a:ext cx="150" cy="336"/>
            </a:xfrm>
            <a:prstGeom prst="parallelogram">
              <a:avLst>
                <a:gd name="adj" fmla="val 52954"/>
              </a:avLst>
            </a:pr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wrap="none" anchor="ctr"/>
            <a:lstStyle/>
            <a:p>
              <a:endParaRPr lang="en-US"/>
            </a:p>
          </p:txBody>
        </p:sp>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094">
                                            <p:txEl>
                                              <p:pRg st="0" end="0"/>
                                            </p:txEl>
                                          </p:spTgt>
                                        </p:tgtEl>
                                        <p:attrNameLst>
                                          <p:attrName>style.visibility</p:attrName>
                                        </p:attrNameLst>
                                      </p:cBhvr>
                                      <p:to>
                                        <p:strVal val="visible"/>
                                      </p:to>
                                    </p:set>
                                    <p:animEffect transition="in" filter="dissolve">
                                      <p:cBhvr>
                                        <p:cTn id="7" dur="500"/>
                                        <p:tgtEl>
                                          <p:spTgt spid="30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83">
                                            <p:txEl>
                                              <p:pRg st="0" end="0"/>
                                            </p:txEl>
                                          </p:spTgt>
                                        </p:tgtEl>
                                        <p:attrNameLst>
                                          <p:attrName>style.visibility</p:attrName>
                                        </p:attrNameLst>
                                      </p:cBhvr>
                                      <p:to>
                                        <p:strVal val="visible"/>
                                      </p:to>
                                    </p:set>
                                    <p:animEffect transition="in" filter="wipe(up)">
                                      <p:cBhvr>
                                        <p:cTn id="12" dur="500"/>
                                        <p:tgtEl>
                                          <p:spTgt spid="3083">
                                            <p:txEl>
                                              <p:pRg st="0" end="0"/>
                                            </p:txEl>
                                          </p:spTgt>
                                        </p:tgtEl>
                                      </p:cBhvr>
                                    </p:animEffect>
                                  </p:childTnLst>
                                  <p:subTnLst>
                                    <p:animClr clrSpc="rgb" dir="cw">
                                      <p:cBhvr override="childStyle">
                                        <p:cTn dur="1" fill="hold" display="0" masterRel="nextClick" afterEffect="1"/>
                                        <p:tgtEl>
                                          <p:spTgt spid="3083">
                                            <p:txEl>
                                              <p:pRg st="0" end="0"/>
                                            </p:txEl>
                                          </p:spTgt>
                                        </p:tgtEl>
                                        <p:attrNameLst>
                                          <p:attrName>ppt_c</p:attrName>
                                        </p:attrNameLst>
                                      </p:cBhvr>
                                      <p:to>
                                        <a:schemeClr val="tx1"/>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83">
                                            <p:txEl>
                                              <p:pRg st="1" end="1"/>
                                            </p:txEl>
                                          </p:spTgt>
                                        </p:tgtEl>
                                        <p:attrNameLst>
                                          <p:attrName>style.visibility</p:attrName>
                                        </p:attrNameLst>
                                      </p:cBhvr>
                                      <p:to>
                                        <p:strVal val="visible"/>
                                      </p:to>
                                    </p:set>
                                    <p:animEffect transition="in" filter="wipe(up)">
                                      <p:cBhvr>
                                        <p:cTn id="17" dur="500"/>
                                        <p:tgtEl>
                                          <p:spTgt spid="3083">
                                            <p:txEl>
                                              <p:pRg st="1" end="1"/>
                                            </p:txEl>
                                          </p:spTgt>
                                        </p:tgtEl>
                                      </p:cBhvr>
                                    </p:animEffect>
                                  </p:childTnLst>
                                  <p:subTnLst>
                                    <p:animClr clrSpc="rgb" dir="cw">
                                      <p:cBhvr override="childStyle">
                                        <p:cTn dur="1" fill="hold" display="0" masterRel="nextClick" afterEffect="1"/>
                                        <p:tgtEl>
                                          <p:spTgt spid="3083">
                                            <p:txEl>
                                              <p:pRg st="1" end="1"/>
                                            </p:txEl>
                                          </p:spTgt>
                                        </p:tgtEl>
                                        <p:attrNameLst>
                                          <p:attrName>ppt_c</p:attrName>
                                        </p:attrNameLst>
                                      </p:cBhvr>
                                      <p:to>
                                        <a:schemeClr val="tx1"/>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83">
                                            <p:txEl>
                                              <p:pRg st="2" end="2"/>
                                            </p:txEl>
                                          </p:spTgt>
                                        </p:tgtEl>
                                        <p:attrNameLst>
                                          <p:attrName>style.visibility</p:attrName>
                                        </p:attrNameLst>
                                      </p:cBhvr>
                                      <p:to>
                                        <p:strVal val="visible"/>
                                      </p:to>
                                    </p:set>
                                    <p:animEffect transition="in" filter="wipe(up)">
                                      <p:cBhvr>
                                        <p:cTn id="22" dur="500"/>
                                        <p:tgtEl>
                                          <p:spTgt spid="3083">
                                            <p:txEl>
                                              <p:pRg st="2" end="2"/>
                                            </p:txEl>
                                          </p:spTgt>
                                        </p:tgtEl>
                                      </p:cBhvr>
                                    </p:animEffect>
                                  </p:childTnLst>
                                  <p:subTnLst>
                                    <p:animClr clrSpc="rgb" dir="cw">
                                      <p:cBhvr override="childStyle">
                                        <p:cTn dur="1" fill="hold" display="0" masterRel="nextClick" afterEffect="1"/>
                                        <p:tgtEl>
                                          <p:spTgt spid="3083">
                                            <p:txEl>
                                              <p:pRg st="2" end="2"/>
                                            </p:txEl>
                                          </p:spTgt>
                                        </p:tgtEl>
                                        <p:attrNameLst>
                                          <p:attrName>ppt_c</p:attrName>
                                        </p:attrNameLst>
                                      </p:cBhvr>
                                      <p:to>
                                        <a:schemeClr val="tx1"/>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83">
                                            <p:txEl>
                                              <p:pRg st="3" end="3"/>
                                            </p:txEl>
                                          </p:spTgt>
                                        </p:tgtEl>
                                        <p:attrNameLst>
                                          <p:attrName>style.visibility</p:attrName>
                                        </p:attrNameLst>
                                      </p:cBhvr>
                                      <p:to>
                                        <p:strVal val="visible"/>
                                      </p:to>
                                    </p:set>
                                    <p:animEffect transition="in" filter="wipe(up)">
                                      <p:cBhvr>
                                        <p:cTn id="27" dur="500"/>
                                        <p:tgtEl>
                                          <p:spTgt spid="3083">
                                            <p:txEl>
                                              <p:pRg st="3" end="3"/>
                                            </p:txEl>
                                          </p:spTgt>
                                        </p:tgtEl>
                                      </p:cBhvr>
                                    </p:animEffect>
                                  </p:childTnLst>
                                  <p:subTnLst>
                                    <p:animClr clrSpc="rgb" dir="cw">
                                      <p:cBhvr override="childStyle">
                                        <p:cTn dur="1" fill="hold" display="0" masterRel="nextClick" afterEffect="1"/>
                                        <p:tgtEl>
                                          <p:spTgt spid="3083">
                                            <p:txEl>
                                              <p:pRg st="3" end="3"/>
                                            </p:txEl>
                                          </p:spTgt>
                                        </p:tgtEl>
                                        <p:attrNameLst>
                                          <p:attrName>ppt_c</p:attrName>
                                        </p:attrNameLst>
                                      </p:cBhvr>
                                      <p:to>
                                        <a:schemeClr val="tx1"/>
                                      </p:to>
                                    </p:animClr>
                                  </p:subTnLst>
                                </p:cTn>
                              </p:par>
                              <p:par>
                                <p:cTn id="28" presetID="22" presetClass="entr" presetSubtype="1" fill="hold" grpId="0" nodeType="withEffect">
                                  <p:stCondLst>
                                    <p:cond delay="0"/>
                                  </p:stCondLst>
                                  <p:childTnLst>
                                    <p:set>
                                      <p:cBhvr>
                                        <p:cTn id="29" dur="1" fill="hold">
                                          <p:stCondLst>
                                            <p:cond delay="0"/>
                                          </p:stCondLst>
                                        </p:cTn>
                                        <p:tgtEl>
                                          <p:spTgt spid="3083">
                                            <p:txEl>
                                              <p:pRg st="4" end="4"/>
                                            </p:txEl>
                                          </p:spTgt>
                                        </p:tgtEl>
                                        <p:attrNameLst>
                                          <p:attrName>style.visibility</p:attrName>
                                        </p:attrNameLst>
                                      </p:cBhvr>
                                      <p:to>
                                        <p:strVal val="visible"/>
                                      </p:to>
                                    </p:set>
                                    <p:animEffect transition="in" filter="wipe(up)">
                                      <p:cBhvr>
                                        <p:cTn id="30" dur="500"/>
                                        <p:tgtEl>
                                          <p:spTgt spid="3083">
                                            <p:txEl>
                                              <p:pRg st="4" end="4"/>
                                            </p:txEl>
                                          </p:spTgt>
                                        </p:tgtEl>
                                      </p:cBhvr>
                                    </p:animEffect>
                                  </p:childTnLst>
                                  <p:subTnLst>
                                    <p:animClr clrSpc="rgb" dir="cw">
                                      <p:cBhvr override="childStyle">
                                        <p:cTn dur="1" fill="hold" display="0" masterRel="nextClick" afterEffect="1"/>
                                        <p:tgtEl>
                                          <p:spTgt spid="3083">
                                            <p:txEl>
                                              <p:pRg st="4" end="4"/>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 grpId="0" build="p" bldLvl="4" autoUpdateAnimBg="0">
        <p:tmplLst>
          <p:tmpl lvl="1">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2">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3">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4">
            <p:tnLst>
              <p:par>
                <p:cTn presetID="22" presetClass="entr" presetSubtype="1" fill="hold" nodeType="click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 lvl="5">
            <p:tnLst>
              <p:par>
                <p:cTn presetID="22" presetClass="entr" presetSubtype="1" fill="hold" nodeType="withEffect">
                  <p:stCondLst>
                    <p:cond delay="0"/>
                  </p:stCondLst>
                  <p:childTnLst>
                    <p:set>
                      <p:cBhvr>
                        <p:cTn dur="1" fill="hold">
                          <p:stCondLst>
                            <p:cond delay="0"/>
                          </p:stCondLst>
                        </p:cTn>
                        <p:tgtEl>
                          <p:spTgt spid="3083"/>
                        </p:tgtEl>
                        <p:attrNameLst>
                          <p:attrName>style.visibility</p:attrName>
                        </p:attrNameLst>
                      </p:cBhvr>
                      <p:to>
                        <p:strVal val="visible"/>
                      </p:to>
                    </p:set>
                    <p:animEffect transition="in" filter="wipe(up)">
                      <p:cBhvr>
                        <p:cTn dur="500"/>
                        <p:tgtEl>
                          <p:spTgt spid="3083"/>
                        </p:tgtEl>
                      </p:cBhvr>
                    </p:animEffect>
                  </p:childTnLst>
                  <p:subTnLst>
                    <p:animClr clrSpc="rgb" dir="cw">
                      <p:cBhvr override="childStyle">
                        <p:cTn dur="1" fill="hold" display="0" masterRel="nextClick" afterEffect="1"/>
                        <p:tgtEl>
                          <p:spTgt spid="3083"/>
                        </p:tgtEl>
                        <p:attrNameLst>
                          <p:attrName>ppt_c</p:attrName>
                        </p:attrNameLst>
                      </p:cBhvr>
                      <p:to>
                        <a:schemeClr val="tx1"/>
                      </p:to>
                    </p:animClr>
                  </p:subTnLst>
                </p:cTn>
              </p:par>
            </p:tnLst>
          </p:tmpl>
        </p:tmplLst>
      </p:bldP>
      <p:bldP spid="3094" grpId="0" build="p" autoUpdateAnimBg="0" advAuto="0"/>
    </p:bldLst>
  </p:timing>
  <p:hf hdr="0" dt="0"/>
  <p:txStyles>
    <p:titleStyle>
      <a:lvl1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5pPr>
      <a:lvl6pPr marL="4572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6pPr>
      <a:lvl7pPr marL="9144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7pPr>
      <a:lvl8pPr marL="13716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8pPr>
      <a:lvl9pPr marL="1828800" algn="l" rtl="0" eaLnBrk="0" fontAlgn="base" hangingPunct="0">
        <a:spcBef>
          <a:spcPct val="0"/>
        </a:spcBef>
        <a:spcAft>
          <a:spcPct val="0"/>
        </a:spcAft>
        <a:defRPr kumimoji="1" sz="36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rgbClr val="A50021"/>
        </a:buClr>
        <a:buSzPct val="75000"/>
        <a:buFont typeface="Monotype Sorts" pitchFamily="2" charset="2"/>
        <a:buChar char="b"/>
        <a:defRPr kumimoji="1" sz="2400" b="1">
          <a:solidFill>
            <a:srgbClr val="FFFF99"/>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A50021"/>
        </a:buClr>
        <a:buChar char="•"/>
        <a:defRPr kumimoji="1" sz="2000" b="1">
          <a:solidFill>
            <a:srgbClr val="FFFF99"/>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rgbClr val="A50021"/>
        </a:buClr>
        <a:buChar char="»"/>
        <a:defRPr kumimoji="1" b="1">
          <a:solidFill>
            <a:srgbClr val="FFFF99"/>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030B176E-F3D8-4ECA-B115-F801AD3A3BA1}" type="slidenum">
              <a:rPr lang="en-US" altLang="en-US"/>
              <a:pPr/>
              <a:t>1</a:t>
            </a:fld>
            <a:endParaRPr lang="en-US" altLang="en-US"/>
          </a:p>
        </p:txBody>
      </p:sp>
      <p:sp>
        <p:nvSpPr>
          <p:cNvPr id="316418" name="Rectangle 2"/>
          <p:cNvSpPr>
            <a:spLocks noGrp="1" noChangeArrowheads="1"/>
          </p:cNvSpPr>
          <p:nvPr>
            <p:ph type="title"/>
          </p:nvPr>
        </p:nvSpPr>
        <p:spPr/>
        <p:txBody>
          <a:bodyPr/>
          <a:lstStyle/>
          <a:p>
            <a:r>
              <a:rPr lang="en-US" altLang="en-US"/>
              <a:t>Decrease-and-Conquer</a:t>
            </a:r>
          </a:p>
        </p:txBody>
      </p:sp>
      <p:sp>
        <p:nvSpPr>
          <p:cNvPr id="316419" name="Rectangle 3"/>
          <p:cNvSpPr>
            <a:spLocks noGrp="1" noChangeArrowheads="1"/>
          </p:cNvSpPr>
          <p:nvPr>
            <p:ph type="body" idx="1"/>
          </p:nvPr>
        </p:nvSpPr>
        <p:spPr/>
        <p:txBody>
          <a:bodyPr/>
          <a:lstStyle/>
          <a:p>
            <a:pPr marL="457200" indent="-457200">
              <a:buFont typeface="Monotype Sorts" pitchFamily="2" charset="2"/>
              <a:buAutoNum type="arabicPeriod"/>
            </a:pPr>
            <a:r>
              <a:rPr lang="en-US" altLang="en-US" sz="2800" dirty="0"/>
              <a:t>Reduce original problem instance to </a:t>
            </a:r>
            <a:r>
              <a:rPr lang="en-US" altLang="en-US" sz="2800" i="1" dirty="0"/>
              <a:t>smaller </a:t>
            </a:r>
            <a:r>
              <a:rPr lang="en-US" altLang="en-US" sz="2800" dirty="0"/>
              <a:t>instance  of the same problem</a:t>
            </a:r>
          </a:p>
          <a:p>
            <a:pPr marL="457200" indent="-457200">
              <a:buFont typeface="Monotype Sorts" pitchFamily="2" charset="2"/>
              <a:buAutoNum type="arabicPeriod"/>
            </a:pPr>
            <a:r>
              <a:rPr lang="en-US" altLang="en-US" sz="2800" dirty="0"/>
              <a:t>Solve smaller instance</a:t>
            </a:r>
          </a:p>
          <a:p>
            <a:pPr marL="457200" indent="-457200">
              <a:buFont typeface="Monotype Sorts" pitchFamily="2" charset="2"/>
              <a:buAutoNum type="arabicPeriod"/>
            </a:pPr>
            <a:r>
              <a:rPr lang="en-US" altLang="en-US" sz="2800" dirty="0"/>
              <a:t>Extend solution of smaller instance  to obtain solution to original instance</a:t>
            </a:r>
          </a:p>
          <a:p>
            <a:pPr marL="0" indent="0">
              <a:buNone/>
            </a:pPr>
            <a:endParaRPr lang="en-US" altLang="en-US" dirty="0"/>
          </a:p>
          <a:p>
            <a:pPr marL="457200" indent="-457200"/>
            <a:r>
              <a:rPr lang="en-US" altLang="en-US" dirty="0"/>
              <a:t>Can be implemented either </a:t>
            </a:r>
          </a:p>
          <a:p>
            <a:pPr marL="857250" lvl="1" indent="-457200"/>
            <a:r>
              <a:rPr lang="en-US" altLang="en-US" dirty="0"/>
              <a:t>top-down (recursively) or </a:t>
            </a:r>
          </a:p>
          <a:p>
            <a:pPr marL="857250" lvl="1" indent="-457200"/>
            <a:r>
              <a:rPr lang="en-US" altLang="en-US" dirty="0"/>
              <a:t>bottom-up (iteratively)</a:t>
            </a:r>
          </a:p>
          <a:p>
            <a:pPr marL="857250" lvl="1" indent="-457200"/>
            <a:endParaRPr lang="en-US" altLang="en-US" dirty="0"/>
          </a:p>
          <a:p>
            <a:pPr marL="457200" indent="-457200"/>
            <a:r>
              <a:rPr lang="en-US" altLang="en-US" dirty="0"/>
              <a:t>Also referred to as </a:t>
            </a:r>
            <a:r>
              <a:rPr lang="en-US" altLang="en-US" i="1" dirty="0"/>
              <a:t>inductive</a:t>
            </a:r>
            <a:r>
              <a:rPr lang="en-US" altLang="en-US" dirty="0"/>
              <a:t> or</a:t>
            </a:r>
            <a:r>
              <a:rPr lang="en-US" altLang="en-US" i="1" dirty="0"/>
              <a:t> incremental</a:t>
            </a:r>
            <a:r>
              <a:rPr lang="en-US" altLang="en-US" dirty="0"/>
              <a:t> approach</a:t>
            </a:r>
          </a:p>
          <a:p>
            <a:pPr marL="457200" indent="-457200">
              <a:buFont typeface="Monotype Sorts" pitchFamily="2" charset="2"/>
              <a:buNone/>
            </a:pP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24" name="Slide Number Placeholder 5"/>
          <p:cNvSpPr>
            <a:spLocks noGrp="1"/>
          </p:cNvSpPr>
          <p:nvPr>
            <p:ph type="sldNum" sz="quarter" idx="12"/>
          </p:nvPr>
        </p:nvSpPr>
        <p:spPr/>
        <p:txBody>
          <a:bodyPr/>
          <a:lstStyle/>
          <a:p>
            <a:fld id="{EE7D3708-C934-422E-9A43-7649063D0EB3}" type="slidenum">
              <a:rPr lang="en-US" altLang="en-US"/>
              <a:pPr/>
              <a:t>10</a:t>
            </a:fld>
            <a:endParaRPr lang="en-US" altLang="en-US"/>
          </a:p>
        </p:txBody>
      </p:sp>
      <p:sp>
        <p:nvSpPr>
          <p:cNvPr id="376834" name="Rectangle 2"/>
          <p:cNvSpPr>
            <a:spLocks noGrp="1" noChangeArrowheads="1"/>
          </p:cNvSpPr>
          <p:nvPr>
            <p:ph type="title"/>
          </p:nvPr>
        </p:nvSpPr>
        <p:spPr/>
        <p:txBody>
          <a:bodyPr/>
          <a:lstStyle/>
          <a:p>
            <a:r>
              <a:rPr lang="en-US" altLang="en-US"/>
              <a:t>Topological Sorting Example</a:t>
            </a:r>
          </a:p>
        </p:txBody>
      </p:sp>
      <p:sp>
        <p:nvSpPr>
          <p:cNvPr id="376835" name="Rectangle 3"/>
          <p:cNvSpPr>
            <a:spLocks noGrp="1" noChangeArrowheads="1"/>
          </p:cNvSpPr>
          <p:nvPr>
            <p:ph type="body" idx="1"/>
          </p:nvPr>
        </p:nvSpPr>
        <p:spPr>
          <a:xfrm>
            <a:off x="609600" y="1143000"/>
            <a:ext cx="8305800" cy="5057775"/>
          </a:xfrm>
        </p:spPr>
        <p:txBody>
          <a:bodyPr/>
          <a:lstStyle/>
          <a:p>
            <a:pPr>
              <a:buFont typeface="Monotype Sorts" pitchFamily="2" charset="2"/>
              <a:buNone/>
            </a:pPr>
            <a:r>
              <a:rPr kumimoji="0" lang="en-US" altLang="en-US"/>
              <a:t>Order the following items in a food chain</a:t>
            </a:r>
            <a:endParaRPr lang="en-US" altLang="en-US"/>
          </a:p>
          <a:p>
            <a:pPr>
              <a:buFont typeface="Monotype Sorts" pitchFamily="2" charset="2"/>
              <a:buNone/>
            </a:pPr>
            <a:endParaRPr lang="en-US" altLang="en-US"/>
          </a:p>
        </p:txBody>
      </p:sp>
      <p:sp>
        <p:nvSpPr>
          <p:cNvPr id="376836" name="Oval 4"/>
          <p:cNvSpPr>
            <a:spLocks noChangeArrowheads="1"/>
          </p:cNvSpPr>
          <p:nvPr/>
        </p:nvSpPr>
        <p:spPr bwMode="auto">
          <a:xfrm>
            <a:off x="1066800" y="3429000"/>
            <a:ext cx="1143000" cy="609600"/>
          </a:xfrm>
          <a:prstGeom prst="ellipse">
            <a:avLst/>
          </a:prstGeom>
          <a:solidFill>
            <a:schemeClr val="accent1"/>
          </a:solidFill>
          <a:ln w="12700">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fish</a:t>
            </a:r>
          </a:p>
        </p:txBody>
      </p:sp>
      <p:sp>
        <p:nvSpPr>
          <p:cNvPr id="376837" name="Oval 5"/>
          <p:cNvSpPr>
            <a:spLocks noChangeArrowheads="1"/>
          </p:cNvSpPr>
          <p:nvPr/>
        </p:nvSpPr>
        <p:spPr bwMode="auto">
          <a:xfrm>
            <a:off x="2590800" y="2819400"/>
            <a:ext cx="1143000" cy="609600"/>
          </a:xfrm>
          <a:prstGeom prst="ellipse">
            <a:avLst/>
          </a:prstGeom>
          <a:solidFill>
            <a:schemeClr val="accent1"/>
          </a:solidFill>
          <a:ln w="12700">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human</a:t>
            </a:r>
          </a:p>
        </p:txBody>
      </p:sp>
      <p:sp>
        <p:nvSpPr>
          <p:cNvPr id="376838" name="Oval 6"/>
          <p:cNvSpPr>
            <a:spLocks noChangeArrowheads="1"/>
          </p:cNvSpPr>
          <p:nvPr/>
        </p:nvSpPr>
        <p:spPr bwMode="auto">
          <a:xfrm>
            <a:off x="2133600" y="4343400"/>
            <a:ext cx="1143000" cy="609600"/>
          </a:xfrm>
          <a:prstGeom prst="ellipse">
            <a:avLst/>
          </a:prstGeom>
          <a:solidFill>
            <a:schemeClr val="accent1"/>
          </a:solidFill>
          <a:ln w="12700">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shrimp</a:t>
            </a:r>
          </a:p>
        </p:txBody>
      </p:sp>
      <p:sp>
        <p:nvSpPr>
          <p:cNvPr id="376839" name="Oval 7"/>
          <p:cNvSpPr>
            <a:spLocks noChangeArrowheads="1"/>
          </p:cNvSpPr>
          <p:nvPr/>
        </p:nvSpPr>
        <p:spPr bwMode="auto">
          <a:xfrm>
            <a:off x="4267200" y="3810000"/>
            <a:ext cx="1143000" cy="609600"/>
          </a:xfrm>
          <a:prstGeom prst="ellipse">
            <a:avLst/>
          </a:prstGeom>
          <a:solidFill>
            <a:schemeClr val="accent1"/>
          </a:solidFill>
          <a:ln w="12700">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sheep</a:t>
            </a:r>
          </a:p>
        </p:txBody>
      </p:sp>
      <p:sp>
        <p:nvSpPr>
          <p:cNvPr id="376840" name="Oval 8"/>
          <p:cNvSpPr>
            <a:spLocks noChangeArrowheads="1"/>
          </p:cNvSpPr>
          <p:nvPr/>
        </p:nvSpPr>
        <p:spPr bwMode="auto">
          <a:xfrm>
            <a:off x="2971800" y="5410200"/>
            <a:ext cx="1143000" cy="609600"/>
          </a:xfrm>
          <a:prstGeom prst="ellipse">
            <a:avLst/>
          </a:prstGeom>
          <a:solidFill>
            <a:schemeClr val="accent1"/>
          </a:solidFill>
          <a:ln w="12700">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wheat</a:t>
            </a:r>
          </a:p>
        </p:txBody>
      </p:sp>
      <p:sp>
        <p:nvSpPr>
          <p:cNvPr id="376841" name="Oval 9"/>
          <p:cNvSpPr>
            <a:spLocks noChangeArrowheads="1"/>
          </p:cNvSpPr>
          <p:nvPr/>
        </p:nvSpPr>
        <p:spPr bwMode="auto">
          <a:xfrm>
            <a:off x="1524000" y="5410200"/>
            <a:ext cx="1143000" cy="609600"/>
          </a:xfrm>
          <a:prstGeom prst="ellipse">
            <a:avLst/>
          </a:prstGeom>
          <a:solidFill>
            <a:schemeClr val="accent1"/>
          </a:solidFill>
          <a:ln w="12700">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plankton</a:t>
            </a:r>
          </a:p>
        </p:txBody>
      </p:sp>
      <p:sp>
        <p:nvSpPr>
          <p:cNvPr id="376842" name="Oval 10"/>
          <p:cNvSpPr>
            <a:spLocks noChangeArrowheads="1"/>
          </p:cNvSpPr>
          <p:nvPr/>
        </p:nvSpPr>
        <p:spPr bwMode="auto">
          <a:xfrm>
            <a:off x="3429000" y="1752600"/>
            <a:ext cx="1143000" cy="609600"/>
          </a:xfrm>
          <a:prstGeom prst="ellipse">
            <a:avLst/>
          </a:prstGeom>
          <a:solidFill>
            <a:schemeClr val="accent1"/>
          </a:solidFill>
          <a:ln w="12700">
            <a:solidFill>
              <a:srgbClr val="FF00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tiger</a:t>
            </a:r>
          </a:p>
        </p:txBody>
      </p:sp>
      <p:sp>
        <p:nvSpPr>
          <p:cNvPr id="376843" name="Line 11"/>
          <p:cNvSpPr>
            <a:spLocks noChangeShapeType="1"/>
          </p:cNvSpPr>
          <p:nvPr/>
        </p:nvSpPr>
        <p:spPr bwMode="auto">
          <a:xfrm flipH="1">
            <a:off x="3429000" y="2362200"/>
            <a:ext cx="381000" cy="4572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44" name="Line 12"/>
          <p:cNvSpPr>
            <a:spLocks noChangeShapeType="1"/>
          </p:cNvSpPr>
          <p:nvPr/>
        </p:nvSpPr>
        <p:spPr bwMode="auto">
          <a:xfrm flipH="1">
            <a:off x="2133600" y="3429000"/>
            <a:ext cx="685800" cy="1524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45" name="Line 13"/>
          <p:cNvSpPr>
            <a:spLocks noChangeShapeType="1"/>
          </p:cNvSpPr>
          <p:nvPr/>
        </p:nvSpPr>
        <p:spPr bwMode="auto">
          <a:xfrm>
            <a:off x="3657600" y="3276600"/>
            <a:ext cx="914400" cy="6096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46" name="Line 14"/>
          <p:cNvSpPr>
            <a:spLocks noChangeShapeType="1"/>
          </p:cNvSpPr>
          <p:nvPr/>
        </p:nvSpPr>
        <p:spPr bwMode="auto">
          <a:xfrm flipH="1">
            <a:off x="2895600" y="3429000"/>
            <a:ext cx="304800" cy="9144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47" name="Line 15"/>
          <p:cNvSpPr>
            <a:spLocks noChangeShapeType="1"/>
          </p:cNvSpPr>
          <p:nvPr/>
        </p:nvSpPr>
        <p:spPr bwMode="auto">
          <a:xfrm>
            <a:off x="1981200" y="3962400"/>
            <a:ext cx="381000" cy="4572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48" name="Line 16"/>
          <p:cNvSpPr>
            <a:spLocks noChangeShapeType="1"/>
          </p:cNvSpPr>
          <p:nvPr/>
        </p:nvSpPr>
        <p:spPr bwMode="auto">
          <a:xfrm>
            <a:off x="1676400" y="4038600"/>
            <a:ext cx="228600" cy="13716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49" name="Line 17"/>
          <p:cNvSpPr>
            <a:spLocks noChangeShapeType="1"/>
          </p:cNvSpPr>
          <p:nvPr/>
        </p:nvSpPr>
        <p:spPr bwMode="auto">
          <a:xfrm>
            <a:off x="3429000" y="3429000"/>
            <a:ext cx="152400" cy="19812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50" name="Line 18"/>
          <p:cNvSpPr>
            <a:spLocks noChangeShapeType="1"/>
          </p:cNvSpPr>
          <p:nvPr/>
        </p:nvSpPr>
        <p:spPr bwMode="auto">
          <a:xfrm flipH="1">
            <a:off x="3886200" y="4419600"/>
            <a:ext cx="685800" cy="10668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51" name="Text Box 19"/>
          <p:cNvSpPr txBox="1">
            <a:spLocks noChangeArrowheads="1"/>
          </p:cNvSpPr>
          <p:nvPr/>
        </p:nvSpPr>
        <p:spPr bwMode="auto">
          <a:xfrm>
            <a:off x="6538913" y="1870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376852" name="Line 20"/>
          <p:cNvSpPr>
            <a:spLocks noChangeShapeType="1"/>
          </p:cNvSpPr>
          <p:nvPr/>
        </p:nvSpPr>
        <p:spPr bwMode="auto">
          <a:xfrm flipH="1">
            <a:off x="1828800" y="2209800"/>
            <a:ext cx="1676400" cy="12192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53" name="Line 21"/>
          <p:cNvSpPr>
            <a:spLocks noChangeShapeType="1"/>
          </p:cNvSpPr>
          <p:nvPr/>
        </p:nvSpPr>
        <p:spPr bwMode="auto">
          <a:xfrm>
            <a:off x="4267200" y="2362200"/>
            <a:ext cx="457200" cy="14478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6854" name="Line 22"/>
          <p:cNvSpPr>
            <a:spLocks noChangeShapeType="1"/>
          </p:cNvSpPr>
          <p:nvPr/>
        </p:nvSpPr>
        <p:spPr bwMode="auto">
          <a:xfrm flipH="1">
            <a:off x="2362200" y="4953000"/>
            <a:ext cx="228600" cy="457200"/>
          </a:xfrm>
          <a:prstGeom prst="line">
            <a:avLst/>
          </a:prstGeom>
          <a:noFill/>
          <a:ln w="12700">
            <a:solidFill>
              <a:srgbClr val="FF0000"/>
            </a:solidFill>
            <a:round/>
            <a:headEnd type="triangle"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34" name="Slide Number Placeholder 5"/>
          <p:cNvSpPr>
            <a:spLocks noGrp="1"/>
          </p:cNvSpPr>
          <p:nvPr>
            <p:ph type="sldNum" sz="quarter" idx="12"/>
          </p:nvPr>
        </p:nvSpPr>
        <p:spPr/>
        <p:txBody>
          <a:bodyPr/>
          <a:lstStyle/>
          <a:p>
            <a:fld id="{7849909B-EA38-4A61-808C-87CAABFFA62B}" type="slidenum">
              <a:rPr lang="en-US" altLang="en-US"/>
              <a:pPr/>
              <a:t>11</a:t>
            </a:fld>
            <a:endParaRPr lang="en-US" altLang="en-US"/>
          </a:p>
        </p:txBody>
      </p:sp>
      <p:sp>
        <p:nvSpPr>
          <p:cNvPr id="377858" name="Rectangle 2"/>
          <p:cNvSpPr>
            <a:spLocks noGrp="1" noChangeArrowheads="1"/>
          </p:cNvSpPr>
          <p:nvPr>
            <p:ph type="title"/>
          </p:nvPr>
        </p:nvSpPr>
        <p:spPr>
          <a:xfrm>
            <a:off x="609600" y="152400"/>
            <a:ext cx="8153400" cy="609600"/>
          </a:xfrm>
        </p:spPr>
        <p:txBody>
          <a:bodyPr/>
          <a:lstStyle/>
          <a:p>
            <a:r>
              <a:rPr lang="en-US" altLang="en-US"/>
              <a:t>DFS-based Algorithm</a:t>
            </a:r>
          </a:p>
        </p:txBody>
      </p:sp>
      <p:sp>
        <p:nvSpPr>
          <p:cNvPr id="377859" name="Rectangle 3"/>
          <p:cNvSpPr>
            <a:spLocks noGrp="1" noChangeArrowheads="1"/>
          </p:cNvSpPr>
          <p:nvPr>
            <p:ph type="body" idx="1"/>
          </p:nvPr>
        </p:nvSpPr>
        <p:spPr>
          <a:xfrm>
            <a:off x="609600" y="1066800"/>
            <a:ext cx="8305800" cy="5591175"/>
          </a:xfrm>
        </p:spPr>
        <p:txBody>
          <a:bodyPr/>
          <a:lstStyle/>
          <a:p>
            <a:pPr marL="457200" indent="-457200">
              <a:lnSpc>
                <a:spcPct val="90000"/>
              </a:lnSpc>
              <a:buFont typeface="Monotype Sorts" pitchFamily="2" charset="2"/>
              <a:buNone/>
            </a:pPr>
            <a:r>
              <a:rPr lang="en-US" altLang="en-US" u="sng" dirty="0"/>
              <a:t>DFS-based algorithm for topological sorting</a:t>
            </a:r>
          </a:p>
          <a:p>
            <a:pPr marL="838200" lvl="1" indent="-381000">
              <a:lnSpc>
                <a:spcPct val="90000"/>
              </a:lnSpc>
            </a:pPr>
            <a:r>
              <a:rPr lang="en-US" altLang="en-US" sz="2400" dirty="0"/>
              <a:t>Perform DFS traversal, noting the order vertices are popped off the traversal stack</a:t>
            </a:r>
          </a:p>
          <a:p>
            <a:pPr marL="838200" lvl="1" indent="-381000">
              <a:lnSpc>
                <a:spcPct val="90000"/>
              </a:lnSpc>
            </a:pPr>
            <a:r>
              <a:rPr lang="en-US" altLang="en-US" sz="2400" dirty="0"/>
              <a:t>Reverse order solves topological sorting problem</a:t>
            </a:r>
          </a:p>
          <a:p>
            <a:pPr marL="838200" lvl="1" indent="-381000">
              <a:lnSpc>
                <a:spcPct val="90000"/>
              </a:lnSpc>
            </a:pPr>
            <a:r>
              <a:rPr lang="en-US" altLang="en-US" sz="2400" dirty="0"/>
              <a:t>Back edges encountered?</a:t>
            </a:r>
            <a:r>
              <a:rPr lang="en-US" altLang="en-US" sz="2400" dirty="0">
                <a:cs typeface="Times New Roman" pitchFamily="18" charset="0"/>
              </a:rPr>
              <a:t>→</a:t>
            </a:r>
            <a:r>
              <a:rPr lang="en-US" altLang="en-US" sz="2400" dirty="0"/>
              <a:t> NOT a dag!</a:t>
            </a:r>
          </a:p>
          <a:p>
            <a:pPr marL="1238250" lvl="2" indent="-381000">
              <a:lnSpc>
                <a:spcPct val="90000"/>
              </a:lnSpc>
            </a:pPr>
            <a:r>
              <a:rPr lang="en-US" altLang="en-US" sz="2200" dirty="0"/>
              <a:t>Edges in directed graph DFS: tree, back, cross, forward</a:t>
            </a:r>
          </a:p>
          <a:p>
            <a:pPr marL="857250" lvl="2" indent="0">
              <a:lnSpc>
                <a:spcPct val="90000"/>
              </a:lnSpc>
              <a:buNone/>
            </a:pPr>
            <a:endParaRPr lang="en-US" altLang="en-US" sz="1200" dirty="0"/>
          </a:p>
          <a:p>
            <a:pPr marL="457200" indent="-457200">
              <a:lnSpc>
                <a:spcPct val="90000"/>
              </a:lnSpc>
              <a:buFont typeface="Monotype Sorts" pitchFamily="2" charset="2"/>
              <a:buNone/>
            </a:pPr>
            <a:r>
              <a:rPr lang="en-US" altLang="en-US" dirty="0"/>
              <a:t>Example:                                                           Efficiency:</a:t>
            </a:r>
            <a:endParaRPr lang="en-US" altLang="en-US" sz="28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p:txBody>
      </p:sp>
      <p:sp>
        <p:nvSpPr>
          <p:cNvPr id="377860" name="Oval 4"/>
          <p:cNvSpPr>
            <a:spLocks noChangeArrowheads="1"/>
          </p:cNvSpPr>
          <p:nvPr/>
        </p:nvSpPr>
        <p:spPr bwMode="auto">
          <a:xfrm>
            <a:off x="7620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a</a:t>
            </a:r>
          </a:p>
        </p:txBody>
      </p:sp>
      <p:sp>
        <p:nvSpPr>
          <p:cNvPr id="377861" name="Oval 5"/>
          <p:cNvSpPr>
            <a:spLocks noChangeArrowheads="1"/>
          </p:cNvSpPr>
          <p:nvPr/>
        </p:nvSpPr>
        <p:spPr bwMode="auto">
          <a:xfrm>
            <a:off x="23622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7862" name="Oval 6"/>
          <p:cNvSpPr>
            <a:spLocks noChangeArrowheads="1"/>
          </p:cNvSpPr>
          <p:nvPr/>
        </p:nvSpPr>
        <p:spPr bwMode="auto">
          <a:xfrm>
            <a:off x="762000" y="5562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e</a:t>
            </a:r>
          </a:p>
        </p:txBody>
      </p:sp>
      <p:sp>
        <p:nvSpPr>
          <p:cNvPr id="377863" name="Oval 7"/>
          <p:cNvSpPr>
            <a:spLocks noChangeArrowheads="1"/>
          </p:cNvSpPr>
          <p:nvPr/>
        </p:nvSpPr>
        <p:spPr bwMode="auto">
          <a:xfrm>
            <a:off x="2362200" y="5562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f</a:t>
            </a:r>
          </a:p>
        </p:txBody>
      </p:sp>
      <p:sp>
        <p:nvSpPr>
          <p:cNvPr id="377864" name="Line 8"/>
          <p:cNvSpPr>
            <a:spLocks noChangeShapeType="1"/>
          </p:cNvSpPr>
          <p:nvPr/>
        </p:nvSpPr>
        <p:spPr bwMode="auto">
          <a:xfrm>
            <a:off x="1295400" y="44196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5" name="Line 9"/>
          <p:cNvSpPr>
            <a:spLocks noChangeShapeType="1"/>
          </p:cNvSpPr>
          <p:nvPr/>
        </p:nvSpPr>
        <p:spPr bwMode="auto">
          <a:xfrm>
            <a:off x="990600" y="47244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6" name="Line 10"/>
          <p:cNvSpPr>
            <a:spLocks noChangeShapeType="1"/>
          </p:cNvSpPr>
          <p:nvPr/>
        </p:nvSpPr>
        <p:spPr bwMode="auto">
          <a:xfrm>
            <a:off x="1295400" y="57912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7" name="Line 11"/>
          <p:cNvSpPr>
            <a:spLocks noChangeShapeType="1"/>
          </p:cNvSpPr>
          <p:nvPr/>
        </p:nvSpPr>
        <p:spPr bwMode="auto">
          <a:xfrm>
            <a:off x="2590800" y="47244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8" name="Line 12"/>
          <p:cNvSpPr>
            <a:spLocks noChangeShapeType="1"/>
          </p:cNvSpPr>
          <p:nvPr/>
        </p:nvSpPr>
        <p:spPr bwMode="auto">
          <a:xfrm>
            <a:off x="1219200" y="4648200"/>
            <a:ext cx="1143000" cy="9906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9" name="Text Box 13"/>
          <p:cNvSpPr txBox="1">
            <a:spLocks noChangeArrowheads="1"/>
          </p:cNvSpPr>
          <p:nvPr/>
        </p:nvSpPr>
        <p:spPr bwMode="auto">
          <a:xfrm>
            <a:off x="822325" y="49149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0" name="Text Box 14"/>
          <p:cNvSpPr txBox="1">
            <a:spLocks noChangeArrowheads="1"/>
          </p:cNvSpPr>
          <p:nvPr/>
        </p:nvSpPr>
        <p:spPr bwMode="auto">
          <a:xfrm>
            <a:off x="1657350" y="4038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1" name="Text Box 15"/>
          <p:cNvSpPr txBox="1">
            <a:spLocks noChangeArrowheads="1"/>
          </p:cNvSpPr>
          <p:nvPr/>
        </p:nvSpPr>
        <p:spPr bwMode="auto">
          <a:xfrm>
            <a:off x="1657350" y="5791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2" name="Text Box 16"/>
          <p:cNvSpPr txBox="1">
            <a:spLocks noChangeArrowheads="1"/>
          </p:cNvSpPr>
          <p:nvPr/>
        </p:nvSpPr>
        <p:spPr bwMode="auto">
          <a:xfrm>
            <a:off x="14287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3" name="Text Box 17"/>
          <p:cNvSpPr txBox="1">
            <a:spLocks noChangeArrowheads="1"/>
          </p:cNvSpPr>
          <p:nvPr/>
        </p:nvSpPr>
        <p:spPr bwMode="auto">
          <a:xfrm>
            <a:off x="2647950" y="4876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4" name="Oval 18"/>
          <p:cNvSpPr>
            <a:spLocks noChangeArrowheads="1"/>
          </p:cNvSpPr>
          <p:nvPr/>
        </p:nvSpPr>
        <p:spPr bwMode="auto">
          <a:xfrm>
            <a:off x="40386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c</a:t>
            </a:r>
          </a:p>
        </p:txBody>
      </p:sp>
      <p:sp>
        <p:nvSpPr>
          <p:cNvPr id="377875" name="Oval 19"/>
          <p:cNvSpPr>
            <a:spLocks noChangeArrowheads="1"/>
          </p:cNvSpPr>
          <p:nvPr/>
        </p:nvSpPr>
        <p:spPr bwMode="auto">
          <a:xfrm>
            <a:off x="56388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d</a:t>
            </a:r>
          </a:p>
        </p:txBody>
      </p:sp>
      <p:sp>
        <p:nvSpPr>
          <p:cNvPr id="377876" name="Oval 20"/>
          <p:cNvSpPr>
            <a:spLocks noChangeArrowheads="1"/>
          </p:cNvSpPr>
          <p:nvPr/>
        </p:nvSpPr>
        <p:spPr bwMode="auto">
          <a:xfrm>
            <a:off x="4038600" y="5562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g</a:t>
            </a:r>
          </a:p>
        </p:txBody>
      </p:sp>
      <p:sp>
        <p:nvSpPr>
          <p:cNvPr id="377877" name="Oval 21"/>
          <p:cNvSpPr>
            <a:spLocks noChangeArrowheads="1"/>
          </p:cNvSpPr>
          <p:nvPr/>
        </p:nvSpPr>
        <p:spPr bwMode="auto">
          <a:xfrm>
            <a:off x="5638800" y="5562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h</a:t>
            </a:r>
          </a:p>
        </p:txBody>
      </p:sp>
      <p:sp>
        <p:nvSpPr>
          <p:cNvPr id="377878" name="Line 22"/>
          <p:cNvSpPr>
            <a:spLocks noChangeShapeType="1"/>
          </p:cNvSpPr>
          <p:nvPr/>
        </p:nvSpPr>
        <p:spPr bwMode="auto">
          <a:xfrm>
            <a:off x="4267200" y="47244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79" name="Line 23"/>
          <p:cNvSpPr>
            <a:spLocks noChangeShapeType="1"/>
          </p:cNvSpPr>
          <p:nvPr/>
        </p:nvSpPr>
        <p:spPr bwMode="auto">
          <a:xfrm>
            <a:off x="4572000" y="57912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0" name="Line 24"/>
          <p:cNvSpPr>
            <a:spLocks noChangeShapeType="1"/>
          </p:cNvSpPr>
          <p:nvPr/>
        </p:nvSpPr>
        <p:spPr bwMode="auto">
          <a:xfrm>
            <a:off x="5867400" y="47244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1" name="Line 25"/>
          <p:cNvSpPr>
            <a:spLocks noChangeShapeType="1"/>
          </p:cNvSpPr>
          <p:nvPr/>
        </p:nvSpPr>
        <p:spPr bwMode="auto">
          <a:xfrm flipV="1">
            <a:off x="4572000" y="44958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2" name="Text Box 26"/>
          <p:cNvSpPr txBox="1">
            <a:spLocks noChangeArrowheads="1"/>
          </p:cNvSpPr>
          <p:nvPr/>
        </p:nvSpPr>
        <p:spPr bwMode="auto">
          <a:xfrm>
            <a:off x="4098925" y="49149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3" name="Text Box 27"/>
          <p:cNvSpPr txBox="1">
            <a:spLocks noChangeArrowheads="1"/>
          </p:cNvSpPr>
          <p:nvPr/>
        </p:nvSpPr>
        <p:spPr bwMode="auto">
          <a:xfrm>
            <a:off x="4933950" y="4038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4" name="Text Box 28"/>
          <p:cNvSpPr txBox="1">
            <a:spLocks noChangeArrowheads="1"/>
          </p:cNvSpPr>
          <p:nvPr/>
        </p:nvSpPr>
        <p:spPr bwMode="auto">
          <a:xfrm>
            <a:off x="4933950" y="5791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5" name="Text Box 29"/>
          <p:cNvSpPr txBox="1">
            <a:spLocks noChangeArrowheads="1"/>
          </p:cNvSpPr>
          <p:nvPr/>
        </p:nvSpPr>
        <p:spPr bwMode="auto">
          <a:xfrm>
            <a:off x="47053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6" name="Text Box 30"/>
          <p:cNvSpPr txBox="1">
            <a:spLocks noChangeArrowheads="1"/>
          </p:cNvSpPr>
          <p:nvPr/>
        </p:nvSpPr>
        <p:spPr bwMode="auto">
          <a:xfrm>
            <a:off x="51625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7" name="Text Box 31"/>
          <p:cNvSpPr txBox="1">
            <a:spLocks noChangeArrowheads="1"/>
          </p:cNvSpPr>
          <p:nvPr/>
        </p:nvSpPr>
        <p:spPr bwMode="auto">
          <a:xfrm>
            <a:off x="5924550" y="4876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8" name="Line 32"/>
          <p:cNvSpPr>
            <a:spLocks noChangeShapeType="1"/>
          </p:cNvSpPr>
          <p:nvPr/>
        </p:nvSpPr>
        <p:spPr bwMode="auto">
          <a:xfrm>
            <a:off x="2895600" y="4572000"/>
            <a:ext cx="1219200" cy="10668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34" name="Slide Number Placeholder 5"/>
          <p:cNvSpPr>
            <a:spLocks noGrp="1"/>
          </p:cNvSpPr>
          <p:nvPr>
            <p:ph type="sldNum" sz="quarter" idx="12"/>
          </p:nvPr>
        </p:nvSpPr>
        <p:spPr/>
        <p:txBody>
          <a:bodyPr/>
          <a:lstStyle/>
          <a:p>
            <a:fld id="{7849909B-EA38-4A61-808C-87CAABFFA62B}" type="slidenum">
              <a:rPr lang="en-US" altLang="en-US"/>
              <a:pPr/>
              <a:t>12</a:t>
            </a:fld>
            <a:endParaRPr lang="en-US" altLang="en-US"/>
          </a:p>
        </p:txBody>
      </p:sp>
      <p:sp>
        <p:nvSpPr>
          <p:cNvPr id="377858" name="Rectangle 2"/>
          <p:cNvSpPr>
            <a:spLocks noGrp="1" noChangeArrowheads="1"/>
          </p:cNvSpPr>
          <p:nvPr>
            <p:ph type="title"/>
          </p:nvPr>
        </p:nvSpPr>
        <p:spPr>
          <a:xfrm>
            <a:off x="609600" y="152400"/>
            <a:ext cx="8153400" cy="609600"/>
          </a:xfrm>
        </p:spPr>
        <p:txBody>
          <a:bodyPr/>
          <a:lstStyle/>
          <a:p>
            <a:r>
              <a:rPr lang="en-US" altLang="en-US" dirty="0"/>
              <a:t>DFS of a DAG – Example 2</a:t>
            </a:r>
          </a:p>
        </p:txBody>
      </p:sp>
      <p:sp>
        <p:nvSpPr>
          <p:cNvPr id="377859" name="Rectangle 3"/>
          <p:cNvSpPr>
            <a:spLocks noGrp="1" noChangeArrowheads="1"/>
          </p:cNvSpPr>
          <p:nvPr>
            <p:ph type="body" idx="1"/>
          </p:nvPr>
        </p:nvSpPr>
        <p:spPr>
          <a:xfrm>
            <a:off x="609600" y="1066800"/>
            <a:ext cx="8305800" cy="5591175"/>
          </a:xfrm>
        </p:spPr>
        <p:txBody>
          <a:bodyPr/>
          <a:lstStyle/>
          <a:p>
            <a:pPr marL="457200" indent="-457200">
              <a:lnSpc>
                <a:spcPct val="90000"/>
              </a:lnSpc>
              <a:buFont typeface="Monotype Sorts" pitchFamily="2" charset="2"/>
              <a:buNone/>
            </a:pPr>
            <a:r>
              <a:rPr lang="en-US" altLang="en-US" u="sng" dirty="0"/>
              <a:t>DFS of a DAG - Classify each edge (start at a):</a:t>
            </a:r>
          </a:p>
          <a:p>
            <a:pPr marL="838200" lvl="1" indent="-381000">
              <a:lnSpc>
                <a:spcPct val="90000"/>
              </a:lnSpc>
            </a:pPr>
            <a:r>
              <a:rPr lang="en-US" altLang="en-US" sz="2400" dirty="0"/>
              <a:t>Tree: </a:t>
            </a:r>
          </a:p>
          <a:p>
            <a:pPr marL="838200" lvl="1" indent="-381000">
              <a:lnSpc>
                <a:spcPct val="90000"/>
              </a:lnSpc>
            </a:pPr>
            <a:r>
              <a:rPr lang="en-US" altLang="en-US" sz="2400" dirty="0"/>
              <a:t>Back:</a:t>
            </a:r>
          </a:p>
          <a:p>
            <a:pPr marL="838200" lvl="1" indent="-381000">
              <a:lnSpc>
                <a:spcPct val="90000"/>
              </a:lnSpc>
            </a:pPr>
            <a:r>
              <a:rPr lang="en-US" altLang="en-US" sz="2400" dirty="0"/>
              <a:t>Forward: </a:t>
            </a:r>
          </a:p>
          <a:p>
            <a:pPr marL="838200" lvl="1" indent="-381000">
              <a:lnSpc>
                <a:spcPct val="90000"/>
              </a:lnSpc>
            </a:pPr>
            <a:r>
              <a:rPr lang="en-US" altLang="en-US" sz="2400" dirty="0"/>
              <a:t>Cross</a:t>
            </a:r>
          </a:p>
          <a:p>
            <a:pPr marL="838200" lvl="1" indent="-381000">
              <a:lnSpc>
                <a:spcPct val="90000"/>
              </a:lnSpc>
            </a:pPr>
            <a:r>
              <a:rPr lang="en-US" altLang="en-US" sz="2400" dirty="0"/>
              <a:t>Back edges encountered?</a:t>
            </a:r>
            <a:r>
              <a:rPr lang="en-US" altLang="en-US" sz="2400" dirty="0">
                <a:cs typeface="Times New Roman" pitchFamily="18" charset="0"/>
              </a:rPr>
              <a:t>→</a:t>
            </a:r>
            <a:r>
              <a:rPr lang="en-US" altLang="en-US" sz="2400" dirty="0"/>
              <a:t> NOT a dag!</a:t>
            </a:r>
          </a:p>
          <a:p>
            <a:pPr marL="857250" lvl="2" indent="0">
              <a:lnSpc>
                <a:spcPct val="90000"/>
              </a:lnSpc>
              <a:buNone/>
            </a:pPr>
            <a:endParaRPr lang="en-US" altLang="en-US" sz="1200" dirty="0"/>
          </a:p>
          <a:p>
            <a:pPr marL="457200" indent="-457200">
              <a:lnSpc>
                <a:spcPct val="90000"/>
              </a:lnSpc>
              <a:buFont typeface="Monotype Sorts" pitchFamily="2" charset="2"/>
              <a:buNone/>
            </a:pPr>
            <a:endParaRPr lang="en-US" altLang="en-US"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p:txBody>
      </p:sp>
      <p:sp>
        <p:nvSpPr>
          <p:cNvPr id="377860" name="Oval 4"/>
          <p:cNvSpPr>
            <a:spLocks noChangeArrowheads="1"/>
          </p:cNvSpPr>
          <p:nvPr/>
        </p:nvSpPr>
        <p:spPr bwMode="auto">
          <a:xfrm>
            <a:off x="7620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a</a:t>
            </a:r>
          </a:p>
        </p:txBody>
      </p:sp>
      <p:sp>
        <p:nvSpPr>
          <p:cNvPr id="377861" name="Oval 5"/>
          <p:cNvSpPr>
            <a:spLocks noChangeArrowheads="1"/>
          </p:cNvSpPr>
          <p:nvPr/>
        </p:nvSpPr>
        <p:spPr bwMode="auto">
          <a:xfrm>
            <a:off x="23622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7862" name="Oval 6"/>
          <p:cNvSpPr>
            <a:spLocks noChangeArrowheads="1"/>
          </p:cNvSpPr>
          <p:nvPr/>
        </p:nvSpPr>
        <p:spPr bwMode="auto">
          <a:xfrm>
            <a:off x="5431971" y="558267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e</a:t>
            </a:r>
          </a:p>
        </p:txBody>
      </p:sp>
      <p:sp>
        <p:nvSpPr>
          <p:cNvPr id="377864" name="Line 8"/>
          <p:cNvSpPr>
            <a:spLocks noChangeShapeType="1"/>
          </p:cNvSpPr>
          <p:nvPr/>
        </p:nvSpPr>
        <p:spPr bwMode="auto">
          <a:xfrm>
            <a:off x="1295400" y="44196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7" name="Line 11"/>
          <p:cNvSpPr>
            <a:spLocks noChangeShapeType="1"/>
          </p:cNvSpPr>
          <p:nvPr/>
        </p:nvSpPr>
        <p:spPr bwMode="auto">
          <a:xfrm flipH="1" flipV="1">
            <a:off x="1263649" y="4571999"/>
            <a:ext cx="1098550" cy="28575"/>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8" name="Line 12"/>
          <p:cNvSpPr>
            <a:spLocks noChangeShapeType="1"/>
          </p:cNvSpPr>
          <p:nvPr/>
        </p:nvSpPr>
        <p:spPr bwMode="auto">
          <a:xfrm>
            <a:off x="1219200" y="4648200"/>
            <a:ext cx="514349" cy="926307"/>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70" name="Text Box 14"/>
          <p:cNvSpPr txBox="1">
            <a:spLocks noChangeArrowheads="1"/>
          </p:cNvSpPr>
          <p:nvPr/>
        </p:nvSpPr>
        <p:spPr bwMode="auto">
          <a:xfrm>
            <a:off x="1657350" y="4038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2" name="Text Box 16"/>
          <p:cNvSpPr txBox="1">
            <a:spLocks noChangeArrowheads="1"/>
          </p:cNvSpPr>
          <p:nvPr/>
        </p:nvSpPr>
        <p:spPr bwMode="auto">
          <a:xfrm>
            <a:off x="14287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3" name="Text Box 17"/>
          <p:cNvSpPr txBox="1">
            <a:spLocks noChangeArrowheads="1"/>
          </p:cNvSpPr>
          <p:nvPr/>
        </p:nvSpPr>
        <p:spPr bwMode="auto">
          <a:xfrm>
            <a:off x="2647950" y="4876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4" name="Oval 18"/>
          <p:cNvSpPr>
            <a:spLocks noChangeArrowheads="1"/>
          </p:cNvSpPr>
          <p:nvPr/>
        </p:nvSpPr>
        <p:spPr bwMode="auto">
          <a:xfrm>
            <a:off x="1695450" y="5574507"/>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dirty="0">
                <a:solidFill>
                  <a:schemeClr val="bg2"/>
                </a:solidFill>
              </a:rPr>
              <a:t>c</a:t>
            </a:r>
          </a:p>
        </p:txBody>
      </p:sp>
      <p:sp>
        <p:nvSpPr>
          <p:cNvPr id="377875" name="Oval 19"/>
          <p:cNvSpPr>
            <a:spLocks noChangeArrowheads="1"/>
          </p:cNvSpPr>
          <p:nvPr/>
        </p:nvSpPr>
        <p:spPr bwMode="auto">
          <a:xfrm>
            <a:off x="3975100" y="558267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dirty="0">
                <a:solidFill>
                  <a:schemeClr val="bg2"/>
                </a:solidFill>
              </a:rPr>
              <a:t>d</a:t>
            </a:r>
          </a:p>
        </p:txBody>
      </p:sp>
      <p:sp>
        <p:nvSpPr>
          <p:cNvPr id="377878" name="Line 22"/>
          <p:cNvSpPr>
            <a:spLocks noChangeShapeType="1"/>
          </p:cNvSpPr>
          <p:nvPr/>
        </p:nvSpPr>
        <p:spPr bwMode="auto">
          <a:xfrm flipH="1">
            <a:off x="2228850" y="5841206"/>
            <a:ext cx="1730375" cy="8164"/>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0" name="Line 24"/>
          <p:cNvSpPr>
            <a:spLocks noChangeShapeType="1"/>
          </p:cNvSpPr>
          <p:nvPr/>
        </p:nvSpPr>
        <p:spPr bwMode="auto">
          <a:xfrm flipH="1">
            <a:off x="2171697" y="4704332"/>
            <a:ext cx="628651" cy="934468"/>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1" name="Line 25"/>
          <p:cNvSpPr>
            <a:spLocks noChangeShapeType="1"/>
          </p:cNvSpPr>
          <p:nvPr/>
        </p:nvSpPr>
        <p:spPr bwMode="auto">
          <a:xfrm flipV="1">
            <a:off x="4492625" y="5841206"/>
            <a:ext cx="939346" cy="8164"/>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2" name="Text Box 26"/>
          <p:cNvSpPr txBox="1">
            <a:spLocks noChangeArrowheads="1"/>
          </p:cNvSpPr>
          <p:nvPr/>
        </p:nvSpPr>
        <p:spPr bwMode="auto">
          <a:xfrm>
            <a:off x="4098925" y="49149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3" name="Text Box 27"/>
          <p:cNvSpPr txBox="1">
            <a:spLocks noChangeArrowheads="1"/>
          </p:cNvSpPr>
          <p:nvPr/>
        </p:nvSpPr>
        <p:spPr bwMode="auto">
          <a:xfrm>
            <a:off x="4933950" y="4038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4" name="Text Box 28"/>
          <p:cNvSpPr txBox="1">
            <a:spLocks noChangeArrowheads="1"/>
          </p:cNvSpPr>
          <p:nvPr/>
        </p:nvSpPr>
        <p:spPr bwMode="auto">
          <a:xfrm>
            <a:off x="4933950" y="5791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5" name="Text Box 29"/>
          <p:cNvSpPr txBox="1">
            <a:spLocks noChangeArrowheads="1"/>
          </p:cNvSpPr>
          <p:nvPr/>
        </p:nvSpPr>
        <p:spPr bwMode="auto">
          <a:xfrm>
            <a:off x="47053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6" name="Text Box 30"/>
          <p:cNvSpPr txBox="1">
            <a:spLocks noChangeArrowheads="1"/>
          </p:cNvSpPr>
          <p:nvPr/>
        </p:nvSpPr>
        <p:spPr bwMode="auto">
          <a:xfrm>
            <a:off x="51625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7" name="Text Box 31"/>
          <p:cNvSpPr txBox="1">
            <a:spLocks noChangeArrowheads="1"/>
          </p:cNvSpPr>
          <p:nvPr/>
        </p:nvSpPr>
        <p:spPr bwMode="auto">
          <a:xfrm>
            <a:off x="5924550" y="4876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Tree>
    <p:extLst>
      <p:ext uri="{BB962C8B-B14F-4D97-AF65-F5344CB8AC3E}">
        <p14:creationId xmlns:p14="http://schemas.microsoft.com/office/powerpoint/2010/main" val="3613968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34" name="Slide Number Placeholder 5"/>
          <p:cNvSpPr>
            <a:spLocks noGrp="1"/>
          </p:cNvSpPr>
          <p:nvPr>
            <p:ph type="sldNum" sz="quarter" idx="12"/>
          </p:nvPr>
        </p:nvSpPr>
        <p:spPr/>
        <p:txBody>
          <a:bodyPr/>
          <a:lstStyle/>
          <a:p>
            <a:fld id="{7849909B-EA38-4A61-808C-87CAABFFA62B}" type="slidenum">
              <a:rPr lang="en-US" altLang="en-US"/>
              <a:pPr/>
              <a:t>13</a:t>
            </a:fld>
            <a:endParaRPr lang="en-US" altLang="en-US"/>
          </a:p>
        </p:txBody>
      </p:sp>
      <p:sp>
        <p:nvSpPr>
          <p:cNvPr id="377858" name="Rectangle 2"/>
          <p:cNvSpPr>
            <a:spLocks noGrp="1" noChangeArrowheads="1"/>
          </p:cNvSpPr>
          <p:nvPr>
            <p:ph type="title"/>
          </p:nvPr>
        </p:nvSpPr>
        <p:spPr>
          <a:xfrm>
            <a:off x="609600" y="152400"/>
            <a:ext cx="8153400" cy="609600"/>
          </a:xfrm>
        </p:spPr>
        <p:txBody>
          <a:bodyPr/>
          <a:lstStyle/>
          <a:p>
            <a:r>
              <a:rPr lang="en-US" altLang="en-US" dirty="0"/>
              <a:t>DFS of a DAG – Example 2</a:t>
            </a:r>
          </a:p>
        </p:txBody>
      </p:sp>
      <p:sp>
        <p:nvSpPr>
          <p:cNvPr id="377859" name="Rectangle 3"/>
          <p:cNvSpPr>
            <a:spLocks noGrp="1" noChangeArrowheads="1"/>
          </p:cNvSpPr>
          <p:nvPr>
            <p:ph type="body" idx="1"/>
          </p:nvPr>
        </p:nvSpPr>
        <p:spPr>
          <a:xfrm>
            <a:off x="609600" y="1066800"/>
            <a:ext cx="8305800" cy="5591175"/>
          </a:xfrm>
        </p:spPr>
        <p:txBody>
          <a:bodyPr/>
          <a:lstStyle/>
          <a:p>
            <a:pPr marL="457200" indent="-457200">
              <a:lnSpc>
                <a:spcPct val="90000"/>
              </a:lnSpc>
              <a:buFont typeface="Monotype Sorts" pitchFamily="2" charset="2"/>
              <a:buNone/>
            </a:pPr>
            <a:r>
              <a:rPr lang="en-US" altLang="en-US" u="sng" dirty="0"/>
              <a:t>DFS of a DG - Classify each edge (start at a):</a:t>
            </a:r>
          </a:p>
          <a:p>
            <a:pPr marL="838200" lvl="1" indent="-381000">
              <a:lnSpc>
                <a:spcPct val="90000"/>
              </a:lnSpc>
            </a:pPr>
            <a:r>
              <a:rPr lang="en-US" altLang="en-US" sz="2400" dirty="0"/>
              <a:t>Tree: ab, </a:t>
            </a:r>
            <a:r>
              <a:rPr lang="en-US" altLang="en-US" sz="2400" dirty="0" err="1"/>
              <a:t>bc</a:t>
            </a:r>
            <a:r>
              <a:rPr lang="en-US" altLang="en-US" sz="2400" dirty="0"/>
              <a:t>.  de.</a:t>
            </a:r>
          </a:p>
          <a:p>
            <a:pPr marL="838200" lvl="1" indent="-381000">
              <a:lnSpc>
                <a:spcPct val="90000"/>
              </a:lnSpc>
            </a:pPr>
            <a:r>
              <a:rPr lang="en-US" altLang="en-US" sz="2400" dirty="0"/>
              <a:t>Back (ancestor): </a:t>
            </a:r>
            <a:r>
              <a:rPr lang="en-US" altLang="en-US" sz="2400" dirty="0" err="1"/>
              <a:t>bc</a:t>
            </a:r>
            <a:endParaRPr lang="en-US" altLang="en-US" sz="2400" dirty="0"/>
          </a:p>
          <a:p>
            <a:pPr marL="838200" lvl="1" indent="-381000">
              <a:lnSpc>
                <a:spcPct val="90000"/>
              </a:lnSpc>
            </a:pPr>
            <a:r>
              <a:rPr lang="en-US" altLang="en-US" sz="2400" dirty="0"/>
              <a:t>Forward (non-child descendant): ac </a:t>
            </a:r>
          </a:p>
          <a:p>
            <a:pPr marL="838200" lvl="1" indent="-381000">
              <a:lnSpc>
                <a:spcPct val="90000"/>
              </a:lnSpc>
            </a:pPr>
            <a:r>
              <a:rPr lang="en-US" altLang="en-US" sz="2400" dirty="0"/>
              <a:t>Cross (other): dc</a:t>
            </a:r>
          </a:p>
          <a:p>
            <a:pPr marL="838200" lvl="1" indent="-381000">
              <a:lnSpc>
                <a:spcPct val="90000"/>
              </a:lnSpc>
            </a:pPr>
            <a:r>
              <a:rPr lang="en-US" altLang="en-US" sz="2400" dirty="0"/>
              <a:t>Back edges encountered?</a:t>
            </a:r>
            <a:r>
              <a:rPr lang="en-US" altLang="en-US" sz="2400" dirty="0">
                <a:cs typeface="Times New Roman" pitchFamily="18" charset="0"/>
              </a:rPr>
              <a:t>→</a:t>
            </a:r>
            <a:r>
              <a:rPr lang="en-US" altLang="en-US" sz="2400" dirty="0"/>
              <a:t> NOT a DAG!</a:t>
            </a:r>
          </a:p>
          <a:p>
            <a:pPr marL="857250" lvl="2" indent="0">
              <a:lnSpc>
                <a:spcPct val="90000"/>
              </a:lnSpc>
              <a:buNone/>
            </a:pPr>
            <a:endParaRPr lang="en-US" altLang="en-US" sz="1200" dirty="0"/>
          </a:p>
          <a:p>
            <a:pPr marL="457200" indent="-457200">
              <a:lnSpc>
                <a:spcPct val="90000"/>
              </a:lnSpc>
              <a:buFont typeface="Monotype Sorts" pitchFamily="2" charset="2"/>
              <a:buNone/>
            </a:pPr>
            <a:endParaRPr lang="en-US" altLang="en-US"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a:p>
            <a:pPr marL="838200" lvl="1" indent="-381000">
              <a:lnSpc>
                <a:spcPct val="90000"/>
              </a:lnSpc>
              <a:buFontTx/>
              <a:buNone/>
            </a:pPr>
            <a:endParaRPr lang="en-US" altLang="en-US" sz="2400" dirty="0"/>
          </a:p>
        </p:txBody>
      </p:sp>
      <p:sp>
        <p:nvSpPr>
          <p:cNvPr id="377860" name="Oval 4"/>
          <p:cNvSpPr>
            <a:spLocks noChangeArrowheads="1"/>
          </p:cNvSpPr>
          <p:nvPr/>
        </p:nvSpPr>
        <p:spPr bwMode="auto">
          <a:xfrm>
            <a:off x="7620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a</a:t>
            </a:r>
          </a:p>
        </p:txBody>
      </p:sp>
      <p:sp>
        <p:nvSpPr>
          <p:cNvPr id="377861" name="Oval 5"/>
          <p:cNvSpPr>
            <a:spLocks noChangeArrowheads="1"/>
          </p:cNvSpPr>
          <p:nvPr/>
        </p:nvSpPr>
        <p:spPr bwMode="auto">
          <a:xfrm>
            <a:off x="2362200" y="41910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7862" name="Oval 6"/>
          <p:cNvSpPr>
            <a:spLocks noChangeArrowheads="1"/>
          </p:cNvSpPr>
          <p:nvPr/>
        </p:nvSpPr>
        <p:spPr bwMode="auto">
          <a:xfrm>
            <a:off x="5431971" y="558267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e</a:t>
            </a:r>
          </a:p>
        </p:txBody>
      </p:sp>
      <p:sp>
        <p:nvSpPr>
          <p:cNvPr id="377864" name="Line 8"/>
          <p:cNvSpPr>
            <a:spLocks noChangeShapeType="1"/>
          </p:cNvSpPr>
          <p:nvPr/>
        </p:nvSpPr>
        <p:spPr bwMode="auto">
          <a:xfrm>
            <a:off x="1295400" y="44196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7" name="Line 11"/>
          <p:cNvSpPr>
            <a:spLocks noChangeShapeType="1"/>
          </p:cNvSpPr>
          <p:nvPr/>
        </p:nvSpPr>
        <p:spPr bwMode="auto">
          <a:xfrm flipH="1" flipV="1">
            <a:off x="1263649" y="4571999"/>
            <a:ext cx="1098550" cy="28575"/>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68" name="Line 12"/>
          <p:cNvSpPr>
            <a:spLocks noChangeShapeType="1"/>
          </p:cNvSpPr>
          <p:nvPr/>
        </p:nvSpPr>
        <p:spPr bwMode="auto">
          <a:xfrm>
            <a:off x="1219200" y="4648200"/>
            <a:ext cx="514349" cy="926307"/>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70" name="Text Box 14"/>
          <p:cNvSpPr txBox="1">
            <a:spLocks noChangeArrowheads="1"/>
          </p:cNvSpPr>
          <p:nvPr/>
        </p:nvSpPr>
        <p:spPr bwMode="auto">
          <a:xfrm>
            <a:off x="1657350" y="4038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2" name="Text Box 16"/>
          <p:cNvSpPr txBox="1">
            <a:spLocks noChangeArrowheads="1"/>
          </p:cNvSpPr>
          <p:nvPr/>
        </p:nvSpPr>
        <p:spPr bwMode="auto">
          <a:xfrm>
            <a:off x="14287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3" name="Text Box 17"/>
          <p:cNvSpPr txBox="1">
            <a:spLocks noChangeArrowheads="1"/>
          </p:cNvSpPr>
          <p:nvPr/>
        </p:nvSpPr>
        <p:spPr bwMode="auto">
          <a:xfrm>
            <a:off x="2647950" y="4876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74" name="Oval 18"/>
          <p:cNvSpPr>
            <a:spLocks noChangeArrowheads="1"/>
          </p:cNvSpPr>
          <p:nvPr/>
        </p:nvSpPr>
        <p:spPr bwMode="auto">
          <a:xfrm>
            <a:off x="1695450" y="5574507"/>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dirty="0">
                <a:solidFill>
                  <a:schemeClr val="bg2"/>
                </a:solidFill>
              </a:rPr>
              <a:t>c</a:t>
            </a:r>
          </a:p>
        </p:txBody>
      </p:sp>
      <p:sp>
        <p:nvSpPr>
          <p:cNvPr id="377875" name="Oval 19"/>
          <p:cNvSpPr>
            <a:spLocks noChangeArrowheads="1"/>
          </p:cNvSpPr>
          <p:nvPr/>
        </p:nvSpPr>
        <p:spPr bwMode="auto">
          <a:xfrm>
            <a:off x="3975100" y="558267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dirty="0">
                <a:solidFill>
                  <a:schemeClr val="bg2"/>
                </a:solidFill>
              </a:rPr>
              <a:t>d</a:t>
            </a:r>
          </a:p>
        </p:txBody>
      </p:sp>
      <p:sp>
        <p:nvSpPr>
          <p:cNvPr id="377878" name="Line 22"/>
          <p:cNvSpPr>
            <a:spLocks noChangeShapeType="1"/>
          </p:cNvSpPr>
          <p:nvPr/>
        </p:nvSpPr>
        <p:spPr bwMode="auto">
          <a:xfrm flipH="1">
            <a:off x="2228850" y="5841206"/>
            <a:ext cx="1730375" cy="8164"/>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0" name="Line 24"/>
          <p:cNvSpPr>
            <a:spLocks noChangeShapeType="1"/>
          </p:cNvSpPr>
          <p:nvPr/>
        </p:nvSpPr>
        <p:spPr bwMode="auto">
          <a:xfrm flipH="1">
            <a:off x="2171697" y="4704332"/>
            <a:ext cx="628651" cy="934468"/>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1" name="Line 25"/>
          <p:cNvSpPr>
            <a:spLocks noChangeShapeType="1"/>
          </p:cNvSpPr>
          <p:nvPr/>
        </p:nvSpPr>
        <p:spPr bwMode="auto">
          <a:xfrm flipV="1">
            <a:off x="4492625" y="5841206"/>
            <a:ext cx="939346" cy="8164"/>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7882" name="Text Box 26"/>
          <p:cNvSpPr txBox="1">
            <a:spLocks noChangeArrowheads="1"/>
          </p:cNvSpPr>
          <p:nvPr/>
        </p:nvSpPr>
        <p:spPr bwMode="auto">
          <a:xfrm>
            <a:off x="4098925" y="49149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3" name="Text Box 27"/>
          <p:cNvSpPr txBox="1">
            <a:spLocks noChangeArrowheads="1"/>
          </p:cNvSpPr>
          <p:nvPr/>
        </p:nvSpPr>
        <p:spPr bwMode="auto">
          <a:xfrm>
            <a:off x="4933950" y="4038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4" name="Text Box 28"/>
          <p:cNvSpPr txBox="1">
            <a:spLocks noChangeArrowheads="1"/>
          </p:cNvSpPr>
          <p:nvPr/>
        </p:nvSpPr>
        <p:spPr bwMode="auto">
          <a:xfrm>
            <a:off x="4933950" y="5791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5" name="Text Box 29"/>
          <p:cNvSpPr txBox="1">
            <a:spLocks noChangeArrowheads="1"/>
          </p:cNvSpPr>
          <p:nvPr/>
        </p:nvSpPr>
        <p:spPr bwMode="auto">
          <a:xfrm>
            <a:off x="47053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6" name="Text Box 30"/>
          <p:cNvSpPr txBox="1">
            <a:spLocks noChangeArrowheads="1"/>
          </p:cNvSpPr>
          <p:nvPr/>
        </p:nvSpPr>
        <p:spPr bwMode="auto">
          <a:xfrm>
            <a:off x="5162550" y="4648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7887" name="Text Box 31"/>
          <p:cNvSpPr txBox="1">
            <a:spLocks noChangeArrowheads="1"/>
          </p:cNvSpPr>
          <p:nvPr/>
        </p:nvSpPr>
        <p:spPr bwMode="auto">
          <a:xfrm>
            <a:off x="5924550" y="4876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Tree>
    <p:extLst>
      <p:ext uri="{BB962C8B-B14F-4D97-AF65-F5344CB8AC3E}">
        <p14:creationId xmlns:p14="http://schemas.microsoft.com/office/powerpoint/2010/main" val="1373964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34" name="Slide Number Placeholder 5"/>
          <p:cNvSpPr>
            <a:spLocks noGrp="1"/>
          </p:cNvSpPr>
          <p:nvPr>
            <p:ph type="sldNum" sz="quarter" idx="12"/>
          </p:nvPr>
        </p:nvSpPr>
        <p:spPr/>
        <p:txBody>
          <a:bodyPr/>
          <a:lstStyle/>
          <a:p>
            <a:fld id="{5155A58B-6D18-4897-A3AD-056B6EB0BA76}" type="slidenum">
              <a:rPr lang="en-US" altLang="en-US"/>
              <a:pPr/>
              <a:t>14</a:t>
            </a:fld>
            <a:endParaRPr lang="en-US" altLang="en-US"/>
          </a:p>
        </p:txBody>
      </p:sp>
      <p:sp>
        <p:nvSpPr>
          <p:cNvPr id="378882" name="Rectangle 2"/>
          <p:cNvSpPr>
            <a:spLocks noGrp="1" noChangeArrowheads="1"/>
          </p:cNvSpPr>
          <p:nvPr>
            <p:ph type="title"/>
          </p:nvPr>
        </p:nvSpPr>
        <p:spPr>
          <a:xfrm>
            <a:off x="609600" y="198438"/>
            <a:ext cx="8382000" cy="685800"/>
          </a:xfrm>
        </p:spPr>
        <p:txBody>
          <a:bodyPr/>
          <a:lstStyle/>
          <a:p>
            <a:r>
              <a:rPr lang="en-US" altLang="en-US"/>
              <a:t>Source Removal Algorithm</a:t>
            </a:r>
          </a:p>
        </p:txBody>
      </p:sp>
      <p:sp>
        <p:nvSpPr>
          <p:cNvPr id="378883" name="Rectangle 3"/>
          <p:cNvSpPr>
            <a:spLocks noGrp="1" noChangeArrowheads="1"/>
          </p:cNvSpPr>
          <p:nvPr>
            <p:ph type="body" idx="1"/>
          </p:nvPr>
        </p:nvSpPr>
        <p:spPr>
          <a:xfrm>
            <a:off x="533400" y="1143000"/>
            <a:ext cx="8610600" cy="5715000"/>
          </a:xfrm>
        </p:spPr>
        <p:txBody>
          <a:bodyPr/>
          <a:lstStyle/>
          <a:p>
            <a:pPr marL="457200" indent="-457200">
              <a:lnSpc>
                <a:spcPct val="90000"/>
              </a:lnSpc>
              <a:buFont typeface="Monotype Sorts" pitchFamily="2" charset="2"/>
              <a:buNone/>
            </a:pPr>
            <a:r>
              <a:rPr lang="en-US" altLang="en-US" u="sng"/>
              <a:t>Source removal algorithm</a:t>
            </a:r>
          </a:p>
          <a:p>
            <a:pPr marL="577850" lvl="1" indent="-120650">
              <a:lnSpc>
                <a:spcPct val="90000"/>
              </a:lnSpc>
              <a:buFontTx/>
              <a:buNone/>
            </a:pPr>
            <a:r>
              <a:rPr lang="en-US" altLang="en-US" sz="2400"/>
              <a:t> Repeatedly identify and remove a </a:t>
            </a:r>
            <a:r>
              <a:rPr lang="en-US" altLang="en-US" sz="2400" i="1"/>
              <a:t>source</a:t>
            </a:r>
            <a:r>
              <a:rPr lang="en-US" altLang="en-US" sz="2400"/>
              <a:t> (a vertex with no incoming edges) and all the edges incident to it until either no vertex is left (problem is solved) or there is no source among remaining vertices (not a dag)</a:t>
            </a:r>
          </a:p>
          <a:p>
            <a:pPr marL="457200" indent="-457200">
              <a:lnSpc>
                <a:spcPct val="90000"/>
              </a:lnSpc>
              <a:buFont typeface="Monotype Sorts" pitchFamily="2" charset="2"/>
              <a:buNone/>
            </a:pPr>
            <a:r>
              <a:rPr lang="en-US" altLang="en-US"/>
              <a:t>Example:</a:t>
            </a:r>
            <a:endParaRPr lang="en-US" altLang="en-US" sz="2800"/>
          </a:p>
          <a:p>
            <a:pPr marL="577850" lvl="1" indent="-120650">
              <a:lnSpc>
                <a:spcPct val="90000"/>
              </a:lnSpc>
              <a:buFontTx/>
              <a:buNone/>
            </a:pPr>
            <a:endParaRPr lang="en-US" altLang="en-US" sz="2400"/>
          </a:p>
          <a:p>
            <a:pPr marL="577850" lvl="1" indent="-120650">
              <a:lnSpc>
                <a:spcPct val="90000"/>
              </a:lnSpc>
              <a:buFontTx/>
              <a:buNone/>
            </a:pPr>
            <a:endParaRPr lang="en-US" altLang="en-US" sz="2400"/>
          </a:p>
          <a:p>
            <a:pPr marL="577850" lvl="1" indent="-120650">
              <a:lnSpc>
                <a:spcPct val="90000"/>
              </a:lnSpc>
              <a:buFontTx/>
              <a:buNone/>
            </a:pPr>
            <a:endParaRPr lang="en-US" altLang="en-US" sz="2400"/>
          </a:p>
          <a:p>
            <a:pPr marL="577850" lvl="1" indent="-120650">
              <a:lnSpc>
                <a:spcPct val="90000"/>
              </a:lnSpc>
              <a:buFontTx/>
              <a:buNone/>
            </a:pPr>
            <a:endParaRPr lang="en-US" altLang="en-US" sz="2400"/>
          </a:p>
          <a:p>
            <a:pPr marL="577850" lvl="1" indent="-120650">
              <a:lnSpc>
                <a:spcPct val="90000"/>
              </a:lnSpc>
              <a:buFontTx/>
              <a:buNone/>
            </a:pPr>
            <a:endParaRPr lang="en-US" altLang="en-US" sz="2400"/>
          </a:p>
          <a:p>
            <a:pPr marL="577850" lvl="1" indent="-120650">
              <a:lnSpc>
                <a:spcPct val="90000"/>
              </a:lnSpc>
              <a:buFontTx/>
              <a:buNone/>
            </a:pPr>
            <a:endParaRPr lang="en-US" altLang="en-US" sz="2400"/>
          </a:p>
          <a:p>
            <a:pPr marL="457200" indent="-457200">
              <a:lnSpc>
                <a:spcPct val="90000"/>
              </a:lnSpc>
              <a:buFont typeface="Monotype Sorts" pitchFamily="2" charset="2"/>
              <a:buNone/>
            </a:pPr>
            <a:endParaRPr lang="en-US" altLang="en-US"/>
          </a:p>
          <a:p>
            <a:pPr marL="457200" indent="-457200">
              <a:lnSpc>
                <a:spcPct val="90000"/>
              </a:lnSpc>
              <a:buFont typeface="Monotype Sorts" pitchFamily="2" charset="2"/>
              <a:buNone/>
            </a:pPr>
            <a:r>
              <a:rPr lang="en-US" altLang="en-US"/>
              <a:t>Efficiency: same as efficiency of the DFS-based algorithm</a:t>
            </a:r>
          </a:p>
        </p:txBody>
      </p:sp>
      <p:sp>
        <p:nvSpPr>
          <p:cNvPr id="378884" name="Oval 4"/>
          <p:cNvSpPr>
            <a:spLocks noChangeArrowheads="1"/>
          </p:cNvSpPr>
          <p:nvPr/>
        </p:nvSpPr>
        <p:spPr bwMode="auto">
          <a:xfrm>
            <a:off x="609600" y="3657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a</a:t>
            </a:r>
          </a:p>
        </p:txBody>
      </p:sp>
      <p:sp>
        <p:nvSpPr>
          <p:cNvPr id="378885" name="Oval 5"/>
          <p:cNvSpPr>
            <a:spLocks noChangeArrowheads="1"/>
          </p:cNvSpPr>
          <p:nvPr/>
        </p:nvSpPr>
        <p:spPr bwMode="auto">
          <a:xfrm>
            <a:off x="2209800" y="3657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8886" name="Oval 6"/>
          <p:cNvSpPr>
            <a:spLocks noChangeArrowheads="1"/>
          </p:cNvSpPr>
          <p:nvPr/>
        </p:nvSpPr>
        <p:spPr bwMode="auto">
          <a:xfrm>
            <a:off x="609600" y="5029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e</a:t>
            </a:r>
          </a:p>
        </p:txBody>
      </p:sp>
      <p:sp>
        <p:nvSpPr>
          <p:cNvPr id="378887" name="Oval 7"/>
          <p:cNvSpPr>
            <a:spLocks noChangeArrowheads="1"/>
          </p:cNvSpPr>
          <p:nvPr/>
        </p:nvSpPr>
        <p:spPr bwMode="auto">
          <a:xfrm>
            <a:off x="2209800" y="5029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f</a:t>
            </a:r>
          </a:p>
        </p:txBody>
      </p:sp>
      <p:sp>
        <p:nvSpPr>
          <p:cNvPr id="378888" name="Line 8"/>
          <p:cNvSpPr>
            <a:spLocks noChangeShapeType="1"/>
          </p:cNvSpPr>
          <p:nvPr/>
        </p:nvSpPr>
        <p:spPr bwMode="auto">
          <a:xfrm>
            <a:off x="1143000" y="38862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889" name="Line 9"/>
          <p:cNvSpPr>
            <a:spLocks noChangeShapeType="1"/>
          </p:cNvSpPr>
          <p:nvPr/>
        </p:nvSpPr>
        <p:spPr bwMode="auto">
          <a:xfrm>
            <a:off x="838200" y="41910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890" name="Line 10"/>
          <p:cNvSpPr>
            <a:spLocks noChangeShapeType="1"/>
          </p:cNvSpPr>
          <p:nvPr/>
        </p:nvSpPr>
        <p:spPr bwMode="auto">
          <a:xfrm>
            <a:off x="1143000" y="52578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891" name="Line 11"/>
          <p:cNvSpPr>
            <a:spLocks noChangeShapeType="1"/>
          </p:cNvSpPr>
          <p:nvPr/>
        </p:nvSpPr>
        <p:spPr bwMode="auto">
          <a:xfrm>
            <a:off x="2438400" y="41910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892" name="Line 12"/>
          <p:cNvSpPr>
            <a:spLocks noChangeShapeType="1"/>
          </p:cNvSpPr>
          <p:nvPr/>
        </p:nvSpPr>
        <p:spPr bwMode="auto">
          <a:xfrm>
            <a:off x="1066800" y="4114800"/>
            <a:ext cx="1143000" cy="9906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893" name="Text Box 13"/>
          <p:cNvSpPr txBox="1">
            <a:spLocks noChangeArrowheads="1"/>
          </p:cNvSpPr>
          <p:nvPr/>
        </p:nvSpPr>
        <p:spPr bwMode="auto">
          <a:xfrm>
            <a:off x="685800" y="4343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894" name="Text Box 14"/>
          <p:cNvSpPr txBox="1">
            <a:spLocks noChangeArrowheads="1"/>
          </p:cNvSpPr>
          <p:nvPr/>
        </p:nvSpPr>
        <p:spPr bwMode="auto">
          <a:xfrm>
            <a:off x="1504950" y="3505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895" name="Text Box 15"/>
          <p:cNvSpPr txBox="1">
            <a:spLocks noChangeArrowheads="1"/>
          </p:cNvSpPr>
          <p:nvPr/>
        </p:nvSpPr>
        <p:spPr bwMode="auto">
          <a:xfrm>
            <a:off x="1504950" y="5257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896" name="Text Box 16"/>
          <p:cNvSpPr txBox="1">
            <a:spLocks noChangeArrowheads="1"/>
          </p:cNvSpPr>
          <p:nvPr/>
        </p:nvSpPr>
        <p:spPr bwMode="auto">
          <a:xfrm>
            <a:off x="1276350" y="4114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897" name="Text Box 17"/>
          <p:cNvSpPr txBox="1">
            <a:spLocks noChangeArrowheads="1"/>
          </p:cNvSpPr>
          <p:nvPr/>
        </p:nvSpPr>
        <p:spPr bwMode="auto">
          <a:xfrm>
            <a:off x="2495550" y="4343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898" name="Oval 18"/>
          <p:cNvSpPr>
            <a:spLocks noChangeArrowheads="1"/>
          </p:cNvSpPr>
          <p:nvPr/>
        </p:nvSpPr>
        <p:spPr bwMode="auto">
          <a:xfrm>
            <a:off x="3886200" y="3657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c</a:t>
            </a:r>
          </a:p>
        </p:txBody>
      </p:sp>
      <p:sp>
        <p:nvSpPr>
          <p:cNvPr id="378899" name="Oval 19"/>
          <p:cNvSpPr>
            <a:spLocks noChangeArrowheads="1"/>
          </p:cNvSpPr>
          <p:nvPr/>
        </p:nvSpPr>
        <p:spPr bwMode="auto">
          <a:xfrm>
            <a:off x="5486400" y="36576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d</a:t>
            </a:r>
          </a:p>
        </p:txBody>
      </p:sp>
      <p:sp>
        <p:nvSpPr>
          <p:cNvPr id="378900" name="Oval 20"/>
          <p:cNvSpPr>
            <a:spLocks noChangeArrowheads="1"/>
          </p:cNvSpPr>
          <p:nvPr/>
        </p:nvSpPr>
        <p:spPr bwMode="auto">
          <a:xfrm>
            <a:off x="3886200" y="5029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g</a:t>
            </a:r>
          </a:p>
        </p:txBody>
      </p:sp>
      <p:sp>
        <p:nvSpPr>
          <p:cNvPr id="378901" name="Oval 21"/>
          <p:cNvSpPr>
            <a:spLocks noChangeArrowheads="1"/>
          </p:cNvSpPr>
          <p:nvPr/>
        </p:nvSpPr>
        <p:spPr bwMode="auto">
          <a:xfrm>
            <a:off x="5486400" y="5029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h</a:t>
            </a:r>
          </a:p>
        </p:txBody>
      </p:sp>
      <p:sp>
        <p:nvSpPr>
          <p:cNvPr id="378902" name="Line 22"/>
          <p:cNvSpPr>
            <a:spLocks noChangeShapeType="1"/>
          </p:cNvSpPr>
          <p:nvPr/>
        </p:nvSpPr>
        <p:spPr bwMode="auto">
          <a:xfrm>
            <a:off x="4114800" y="41910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03" name="Line 23"/>
          <p:cNvSpPr>
            <a:spLocks noChangeShapeType="1"/>
          </p:cNvSpPr>
          <p:nvPr/>
        </p:nvSpPr>
        <p:spPr bwMode="auto">
          <a:xfrm>
            <a:off x="4419600" y="52578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04" name="Line 24"/>
          <p:cNvSpPr>
            <a:spLocks noChangeShapeType="1"/>
          </p:cNvSpPr>
          <p:nvPr/>
        </p:nvSpPr>
        <p:spPr bwMode="auto">
          <a:xfrm>
            <a:off x="5715000" y="41910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05" name="Line 25"/>
          <p:cNvSpPr>
            <a:spLocks noChangeShapeType="1"/>
          </p:cNvSpPr>
          <p:nvPr/>
        </p:nvSpPr>
        <p:spPr bwMode="auto">
          <a:xfrm flipV="1">
            <a:off x="4419600" y="39624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06" name="Text Box 26"/>
          <p:cNvSpPr txBox="1">
            <a:spLocks noChangeArrowheads="1"/>
          </p:cNvSpPr>
          <p:nvPr/>
        </p:nvSpPr>
        <p:spPr bwMode="auto">
          <a:xfrm>
            <a:off x="3946525" y="43815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907" name="Text Box 27"/>
          <p:cNvSpPr txBox="1">
            <a:spLocks noChangeArrowheads="1"/>
          </p:cNvSpPr>
          <p:nvPr/>
        </p:nvSpPr>
        <p:spPr bwMode="auto">
          <a:xfrm>
            <a:off x="4781550" y="3505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908" name="Text Box 28"/>
          <p:cNvSpPr txBox="1">
            <a:spLocks noChangeArrowheads="1"/>
          </p:cNvSpPr>
          <p:nvPr/>
        </p:nvSpPr>
        <p:spPr bwMode="auto">
          <a:xfrm>
            <a:off x="4781550" y="5257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909" name="Text Box 29"/>
          <p:cNvSpPr txBox="1">
            <a:spLocks noChangeArrowheads="1"/>
          </p:cNvSpPr>
          <p:nvPr/>
        </p:nvSpPr>
        <p:spPr bwMode="auto">
          <a:xfrm>
            <a:off x="4552950" y="4114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910" name="Text Box 30"/>
          <p:cNvSpPr txBox="1">
            <a:spLocks noChangeArrowheads="1"/>
          </p:cNvSpPr>
          <p:nvPr/>
        </p:nvSpPr>
        <p:spPr bwMode="auto">
          <a:xfrm>
            <a:off x="5010150" y="41148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911" name="Text Box 31"/>
          <p:cNvSpPr txBox="1">
            <a:spLocks noChangeArrowheads="1"/>
          </p:cNvSpPr>
          <p:nvPr/>
        </p:nvSpPr>
        <p:spPr bwMode="auto">
          <a:xfrm>
            <a:off x="5772150" y="4343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8912" name="Line 32"/>
          <p:cNvSpPr>
            <a:spLocks noChangeShapeType="1"/>
          </p:cNvSpPr>
          <p:nvPr/>
        </p:nvSpPr>
        <p:spPr bwMode="auto">
          <a:xfrm>
            <a:off x="2743200" y="4038600"/>
            <a:ext cx="1219200" cy="10668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18FFA785-4047-4CC5-95AC-72351C7C110E}" type="slidenum">
              <a:rPr lang="en-US" altLang="en-US"/>
              <a:pPr/>
              <a:t>15</a:t>
            </a:fld>
            <a:endParaRPr lang="en-US" altLang="en-US"/>
          </a:p>
        </p:txBody>
      </p:sp>
      <p:sp>
        <p:nvSpPr>
          <p:cNvPr id="471042" name="Rectangle 2"/>
          <p:cNvSpPr>
            <a:spLocks noGrp="1" noChangeArrowheads="1"/>
          </p:cNvSpPr>
          <p:nvPr>
            <p:ph type="title"/>
          </p:nvPr>
        </p:nvSpPr>
        <p:spPr/>
        <p:txBody>
          <a:bodyPr/>
          <a:lstStyle/>
          <a:p>
            <a:r>
              <a:rPr lang="en-US" altLang="en-US"/>
              <a:t>Generating Permutations </a:t>
            </a:r>
          </a:p>
        </p:txBody>
      </p:sp>
      <p:sp>
        <p:nvSpPr>
          <p:cNvPr id="471043" name="Rectangle 3"/>
          <p:cNvSpPr>
            <a:spLocks noGrp="1" noChangeArrowheads="1"/>
          </p:cNvSpPr>
          <p:nvPr>
            <p:ph type="body" idx="1"/>
          </p:nvPr>
        </p:nvSpPr>
        <p:spPr/>
        <p:txBody>
          <a:bodyPr/>
          <a:lstStyle/>
          <a:p>
            <a:pPr>
              <a:lnSpc>
                <a:spcPct val="90000"/>
              </a:lnSpc>
              <a:buFont typeface="Monotype Sorts" pitchFamily="2" charset="2"/>
              <a:buNone/>
            </a:pPr>
            <a:r>
              <a:rPr lang="en-US" altLang="en-US" i="1" u="sng" dirty="0"/>
              <a:t>Minimal-change</a:t>
            </a:r>
            <a:r>
              <a:rPr lang="en-US" altLang="en-US" dirty="0"/>
              <a:t> Each differs from next in exactly 2 positions</a:t>
            </a:r>
          </a:p>
          <a:p>
            <a:pPr>
              <a:lnSpc>
                <a:spcPct val="90000"/>
              </a:lnSpc>
              <a:buFont typeface="Monotype Sorts" pitchFamily="2" charset="2"/>
              <a:buNone/>
            </a:pPr>
            <a:endParaRPr lang="en-US" altLang="en-US" dirty="0"/>
          </a:p>
          <a:p>
            <a:pPr>
              <a:lnSpc>
                <a:spcPct val="90000"/>
              </a:lnSpc>
              <a:buFont typeface="Monotype Sorts" pitchFamily="2" charset="2"/>
              <a:buNone/>
            </a:pPr>
            <a:endParaRPr lang="en-US" altLang="en-US" dirty="0"/>
          </a:p>
          <a:p>
            <a:pPr>
              <a:lnSpc>
                <a:spcPct val="90000"/>
              </a:lnSpc>
              <a:buFont typeface="Monotype Sorts" pitchFamily="2" charset="2"/>
              <a:buNone/>
            </a:pPr>
            <a:endParaRPr lang="en-US" altLang="en-US" dirty="0"/>
          </a:p>
          <a:p>
            <a:pPr>
              <a:lnSpc>
                <a:spcPct val="90000"/>
              </a:lnSpc>
              <a:buFont typeface="Monotype Sorts" pitchFamily="2" charset="2"/>
              <a:buNone/>
            </a:pPr>
            <a:endParaRPr lang="en-US" altLang="en-US" dirty="0"/>
          </a:p>
          <a:p>
            <a:pPr>
              <a:lnSpc>
                <a:spcPct val="90000"/>
              </a:lnSpc>
              <a:buFont typeface="Monotype Sorts" pitchFamily="2" charset="2"/>
              <a:buNone/>
            </a:pPr>
            <a:endParaRPr lang="en-US" altLang="en-US" dirty="0"/>
          </a:p>
          <a:p>
            <a:pPr>
              <a:lnSpc>
                <a:spcPct val="90000"/>
              </a:lnSpc>
              <a:buFont typeface="Monotype Sorts" pitchFamily="2" charset="2"/>
              <a:buNone/>
            </a:pPr>
            <a:endParaRPr lang="en-US" altLang="en-US" dirty="0"/>
          </a:p>
          <a:p>
            <a:pPr>
              <a:lnSpc>
                <a:spcPct val="90000"/>
              </a:lnSpc>
              <a:buFont typeface="Monotype Sorts" pitchFamily="2" charset="2"/>
              <a:buNone/>
            </a:pPr>
            <a:r>
              <a:rPr lang="en-US" altLang="en-US" dirty="0"/>
              <a:t>Example: </a:t>
            </a:r>
            <a:r>
              <a:rPr lang="en-US" altLang="en-US" i="1" dirty="0"/>
              <a:t>n</a:t>
            </a:r>
            <a:r>
              <a:rPr lang="en-US" altLang="en-US" dirty="0"/>
              <a:t>=3</a:t>
            </a:r>
          </a:p>
          <a:p>
            <a:pPr>
              <a:lnSpc>
                <a:spcPct val="90000"/>
              </a:lnSpc>
              <a:buFont typeface="Monotype Sorts" pitchFamily="2" charset="2"/>
              <a:buNone/>
            </a:pPr>
            <a:endParaRPr lang="en-US" altLang="en-US" dirty="0"/>
          </a:p>
          <a:p>
            <a:pPr>
              <a:lnSpc>
                <a:spcPct val="90000"/>
              </a:lnSpc>
              <a:buFont typeface="Monotype Sorts" pitchFamily="2" charset="2"/>
              <a:buNone/>
            </a:pPr>
            <a:endParaRPr lang="en-US" altLang="en-US" dirty="0"/>
          </a:p>
          <a:p>
            <a:pPr>
              <a:lnSpc>
                <a:spcPct val="90000"/>
              </a:lnSpc>
              <a:buFont typeface="Monotype Sorts" pitchFamily="2" charset="2"/>
              <a:buNone/>
            </a:pPr>
            <a:r>
              <a:rPr lang="en-US" altLang="en-US" dirty="0"/>
              <a:t>						123	132	312</a:t>
            </a:r>
          </a:p>
          <a:p>
            <a:pPr>
              <a:lnSpc>
                <a:spcPct val="90000"/>
              </a:lnSpc>
              <a:buFont typeface="Monotype Sorts" pitchFamily="2" charset="2"/>
              <a:buNone/>
            </a:pPr>
            <a:r>
              <a:rPr lang="en-US" altLang="en-US" dirty="0"/>
              <a:t>						321	231	213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18FFA785-4047-4CC5-95AC-72351C7C110E}" type="slidenum">
              <a:rPr lang="en-US" altLang="en-US"/>
              <a:pPr/>
              <a:t>16</a:t>
            </a:fld>
            <a:endParaRPr lang="en-US" altLang="en-US"/>
          </a:p>
        </p:txBody>
      </p:sp>
      <p:sp>
        <p:nvSpPr>
          <p:cNvPr id="471042" name="Rectangle 2"/>
          <p:cNvSpPr>
            <a:spLocks noGrp="1" noChangeArrowheads="1"/>
          </p:cNvSpPr>
          <p:nvPr>
            <p:ph type="title"/>
          </p:nvPr>
        </p:nvSpPr>
        <p:spPr/>
        <p:txBody>
          <a:bodyPr/>
          <a:lstStyle/>
          <a:p>
            <a:r>
              <a:rPr lang="en-US" altLang="en-US"/>
              <a:t>Generating Permutations </a:t>
            </a:r>
          </a:p>
        </p:txBody>
      </p:sp>
      <p:sp>
        <p:nvSpPr>
          <p:cNvPr id="471043" name="Rectangle 3"/>
          <p:cNvSpPr>
            <a:spLocks noGrp="1" noChangeArrowheads="1"/>
          </p:cNvSpPr>
          <p:nvPr>
            <p:ph type="body" idx="1"/>
          </p:nvPr>
        </p:nvSpPr>
        <p:spPr/>
        <p:txBody>
          <a:bodyPr/>
          <a:lstStyle/>
          <a:p>
            <a:pPr>
              <a:lnSpc>
                <a:spcPct val="90000"/>
              </a:lnSpc>
              <a:buFont typeface="Monotype Sorts" pitchFamily="2" charset="2"/>
              <a:buNone/>
            </a:pPr>
            <a:r>
              <a:rPr lang="en-US" altLang="en-US" i="1" u="sng" dirty="0"/>
              <a:t>Minimal-change</a:t>
            </a:r>
            <a:r>
              <a:rPr lang="en-US" altLang="en-US" dirty="0"/>
              <a:t> Each differs from next in exactly 2 positions</a:t>
            </a:r>
          </a:p>
          <a:p>
            <a:pPr>
              <a:lnSpc>
                <a:spcPct val="90000"/>
              </a:lnSpc>
              <a:buFont typeface="Monotype Sorts" pitchFamily="2" charset="2"/>
              <a:buNone/>
            </a:pPr>
            <a:r>
              <a:rPr lang="en-US" altLang="en-US" dirty="0"/>
              <a:t>Decrease-by-one algorithm:</a:t>
            </a:r>
          </a:p>
          <a:p>
            <a:pPr>
              <a:lnSpc>
                <a:spcPct val="90000"/>
              </a:lnSpc>
              <a:buFont typeface="Monotype Sorts" pitchFamily="2" charset="2"/>
              <a:buNone/>
            </a:pPr>
            <a:r>
              <a:rPr lang="en-US" altLang="en-US" dirty="0"/>
              <a:t>If </a:t>
            </a:r>
            <a:r>
              <a:rPr lang="en-US" altLang="en-US" i="1" dirty="0"/>
              <a:t>n = </a:t>
            </a:r>
            <a:r>
              <a:rPr lang="en-US" altLang="en-US" dirty="0"/>
              <a:t>1 return 1; otherwise, generate recursively the list of all permutations of 12…</a:t>
            </a:r>
            <a:r>
              <a:rPr lang="en-US" altLang="en-US" i="1" dirty="0"/>
              <a:t>n-</a:t>
            </a:r>
            <a:r>
              <a:rPr lang="en-US" altLang="en-US" dirty="0"/>
              <a:t>1 and then insert </a:t>
            </a:r>
            <a:r>
              <a:rPr lang="en-US" altLang="en-US" i="1" dirty="0"/>
              <a:t>n </a:t>
            </a:r>
            <a:r>
              <a:rPr lang="en-US" altLang="en-US" dirty="0"/>
              <a:t>into each of those permutations by starting with inserting </a:t>
            </a:r>
            <a:r>
              <a:rPr lang="en-US" altLang="en-US" i="1" dirty="0"/>
              <a:t>n</a:t>
            </a:r>
            <a:r>
              <a:rPr lang="en-US" altLang="en-US" dirty="0"/>
              <a:t> into 12...</a:t>
            </a:r>
            <a:r>
              <a:rPr lang="en-US" altLang="en-US" i="1" dirty="0"/>
              <a:t>n</a:t>
            </a:r>
            <a:r>
              <a:rPr lang="en-US" altLang="en-US" dirty="0"/>
              <a:t>-1 by moving right to left and then switching direction for each new permutation</a:t>
            </a:r>
            <a:br>
              <a:rPr lang="en-US" altLang="en-US" dirty="0"/>
            </a:br>
            <a:endParaRPr lang="en-US" altLang="en-US" dirty="0"/>
          </a:p>
          <a:p>
            <a:pPr>
              <a:lnSpc>
                <a:spcPct val="90000"/>
              </a:lnSpc>
              <a:buFont typeface="Monotype Sorts" pitchFamily="2" charset="2"/>
              <a:buNone/>
            </a:pPr>
            <a:r>
              <a:rPr lang="en-US" altLang="en-US" dirty="0"/>
              <a:t>Example: </a:t>
            </a:r>
            <a:r>
              <a:rPr lang="en-US" altLang="en-US" i="1" dirty="0"/>
              <a:t>n</a:t>
            </a:r>
            <a:r>
              <a:rPr lang="en-US" altLang="en-US" dirty="0"/>
              <a:t>=3</a:t>
            </a:r>
          </a:p>
          <a:p>
            <a:pPr>
              <a:lnSpc>
                <a:spcPct val="90000"/>
              </a:lnSpc>
              <a:buFont typeface="Monotype Sorts" pitchFamily="2" charset="2"/>
              <a:buNone/>
            </a:pPr>
            <a:r>
              <a:rPr lang="en-US" altLang="en-US" dirty="0"/>
              <a:t>	start				 1 </a:t>
            </a:r>
          </a:p>
          <a:p>
            <a:pPr>
              <a:lnSpc>
                <a:spcPct val="90000"/>
              </a:lnSpc>
              <a:buFont typeface="Monotype Sorts" pitchFamily="2" charset="2"/>
              <a:buNone/>
            </a:pPr>
            <a:r>
              <a:rPr lang="en-US" altLang="en-US" dirty="0"/>
              <a:t>	insert 2 into 1 right to left	12	21</a:t>
            </a:r>
          </a:p>
          <a:p>
            <a:pPr>
              <a:lnSpc>
                <a:spcPct val="90000"/>
              </a:lnSpc>
              <a:buFont typeface="Monotype Sorts" pitchFamily="2" charset="2"/>
              <a:buNone/>
            </a:pPr>
            <a:r>
              <a:rPr lang="en-US" altLang="en-US" dirty="0"/>
              <a:t>	insert 3 into 12 right to left  	123	132	312</a:t>
            </a:r>
          </a:p>
          <a:p>
            <a:pPr>
              <a:lnSpc>
                <a:spcPct val="90000"/>
              </a:lnSpc>
              <a:buFont typeface="Monotype Sorts" pitchFamily="2" charset="2"/>
              <a:buNone/>
            </a:pPr>
            <a:r>
              <a:rPr lang="en-US" altLang="en-US" dirty="0"/>
              <a:t>	insert 3 into 21 left to right	321	231	213</a:t>
            </a:r>
          </a:p>
        </p:txBody>
      </p:sp>
    </p:spTree>
    <p:extLst>
      <p:ext uri="{BB962C8B-B14F-4D97-AF65-F5344CB8AC3E}">
        <p14:creationId xmlns:p14="http://schemas.microsoft.com/office/powerpoint/2010/main" val="2661797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52BB73B3-BD2E-435A-B2EF-C990A4324154}" type="slidenum">
              <a:rPr lang="en-US" altLang="en-US"/>
              <a:pPr/>
              <a:t>17</a:t>
            </a:fld>
            <a:endParaRPr lang="en-US" altLang="en-US"/>
          </a:p>
        </p:txBody>
      </p:sp>
      <p:sp>
        <p:nvSpPr>
          <p:cNvPr id="472066" name="Rectangle 2"/>
          <p:cNvSpPr>
            <a:spLocks noGrp="1" noChangeArrowheads="1"/>
          </p:cNvSpPr>
          <p:nvPr>
            <p:ph type="title"/>
          </p:nvPr>
        </p:nvSpPr>
        <p:spPr>
          <a:xfrm>
            <a:off x="457200" y="152400"/>
            <a:ext cx="8458200" cy="685800"/>
          </a:xfrm>
        </p:spPr>
        <p:txBody>
          <a:bodyPr/>
          <a:lstStyle/>
          <a:p>
            <a:r>
              <a:rPr lang="en-US" altLang="en-US" dirty="0"/>
              <a:t>Other permutation generating algorithms</a:t>
            </a:r>
          </a:p>
        </p:txBody>
      </p:sp>
      <p:sp>
        <p:nvSpPr>
          <p:cNvPr id="472067" name="Rectangle 3"/>
          <p:cNvSpPr>
            <a:spLocks noGrp="1" noChangeArrowheads="1"/>
          </p:cNvSpPr>
          <p:nvPr>
            <p:ph type="body" idx="1"/>
          </p:nvPr>
        </p:nvSpPr>
        <p:spPr>
          <a:xfrm>
            <a:off x="609600" y="1219201"/>
            <a:ext cx="8305800" cy="3657600"/>
          </a:xfrm>
        </p:spPr>
        <p:txBody>
          <a:bodyPr/>
          <a:lstStyle/>
          <a:p>
            <a:r>
              <a:rPr lang="en-US" altLang="en-US" dirty="0"/>
              <a:t>Johnson-Trotter (p. 145)</a:t>
            </a:r>
            <a:br>
              <a:rPr lang="en-US" altLang="en-US" dirty="0"/>
            </a:br>
            <a:endParaRPr lang="en-US" altLang="en-US" dirty="0"/>
          </a:p>
          <a:p>
            <a:r>
              <a:rPr lang="en-US" altLang="en-US" dirty="0"/>
              <a:t>Lexicographic-order algorithm (p. 146)</a:t>
            </a:r>
            <a:br>
              <a:rPr lang="en-US" altLang="en-US" dirty="0"/>
            </a:br>
            <a:endParaRPr lang="en-US" altLang="en-US" dirty="0"/>
          </a:p>
          <a:p>
            <a:r>
              <a:rPr lang="en-US" altLang="en-US" dirty="0"/>
              <a:t> Heap’s algorithm (Problem 4 in Exercises 4.3)</a:t>
            </a:r>
          </a:p>
          <a:p>
            <a:pPr marL="0" indent="0">
              <a:buNone/>
            </a:pP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6A363769-0446-4EA4-8BFB-E7DD69C89FAE}" type="slidenum">
              <a:rPr lang="en-US" altLang="en-US"/>
              <a:pPr/>
              <a:t>18</a:t>
            </a:fld>
            <a:endParaRPr lang="en-US" altLang="en-US"/>
          </a:p>
        </p:txBody>
      </p:sp>
      <p:sp>
        <p:nvSpPr>
          <p:cNvPr id="473090" name="Rectangle 2"/>
          <p:cNvSpPr>
            <a:spLocks noGrp="1" noChangeArrowheads="1"/>
          </p:cNvSpPr>
          <p:nvPr>
            <p:ph type="title"/>
          </p:nvPr>
        </p:nvSpPr>
        <p:spPr/>
        <p:txBody>
          <a:bodyPr/>
          <a:lstStyle/>
          <a:p>
            <a:r>
              <a:rPr lang="en-US" altLang="en-US"/>
              <a:t>Generating Subsets</a:t>
            </a:r>
          </a:p>
        </p:txBody>
      </p:sp>
      <p:sp>
        <p:nvSpPr>
          <p:cNvPr id="473091" name="Rectangle 3"/>
          <p:cNvSpPr>
            <a:spLocks noGrp="1" noChangeArrowheads="1"/>
          </p:cNvSpPr>
          <p:nvPr>
            <p:ph type="body" idx="1"/>
          </p:nvPr>
        </p:nvSpPr>
        <p:spPr/>
        <p:txBody>
          <a:bodyPr/>
          <a:lstStyle/>
          <a:p>
            <a:pPr>
              <a:buFont typeface="Monotype Sorts" pitchFamily="2" charset="2"/>
              <a:buNone/>
            </a:pPr>
            <a:r>
              <a:rPr lang="en-US" altLang="en-US" i="1" u="sng" dirty="0"/>
              <a:t>Binary reflected Gray code</a:t>
            </a:r>
            <a:r>
              <a:rPr lang="en-US" altLang="en-US" dirty="0"/>
              <a:t>: minimal-change (differ in 1 bit) algorithm for generating 2</a:t>
            </a:r>
            <a:r>
              <a:rPr lang="en-US" altLang="en-US" i="1" baseline="30000" dirty="0"/>
              <a:t>n </a:t>
            </a:r>
            <a:r>
              <a:rPr lang="en-US" altLang="en-US" dirty="0"/>
              <a:t>bit strings corresponding to all the subsets of an </a:t>
            </a:r>
            <a:r>
              <a:rPr lang="en-US" altLang="en-US" i="1" dirty="0"/>
              <a:t>n</a:t>
            </a:r>
            <a:r>
              <a:rPr lang="en-US" altLang="en-US" dirty="0"/>
              <a:t>-element set where </a:t>
            </a:r>
            <a:r>
              <a:rPr lang="en-US" altLang="en-US" i="1" dirty="0"/>
              <a:t>n</a:t>
            </a:r>
            <a:r>
              <a:rPr lang="en-US" altLang="en-US" dirty="0"/>
              <a:t> &gt; 0</a:t>
            </a:r>
          </a:p>
          <a:p>
            <a:pPr>
              <a:buFont typeface="Monotype Sorts" pitchFamily="2" charset="2"/>
              <a:buNone/>
            </a:pPr>
            <a:r>
              <a:rPr lang="en-US" altLang="en-US" dirty="0"/>
              <a:t>If </a:t>
            </a:r>
            <a:r>
              <a:rPr lang="en-US" altLang="en-US" i="1" dirty="0"/>
              <a:t>n</a:t>
            </a:r>
            <a:r>
              <a:rPr lang="en-US" altLang="en-US" dirty="0"/>
              <a:t>=1 make list </a:t>
            </a:r>
            <a:r>
              <a:rPr lang="en-US" altLang="en-US" i="1" dirty="0"/>
              <a:t>L </a:t>
            </a:r>
            <a:r>
              <a:rPr lang="en-US" altLang="en-US" dirty="0"/>
              <a:t>of two bit strings 0 and 1</a:t>
            </a:r>
          </a:p>
          <a:p>
            <a:pPr>
              <a:buFont typeface="Monotype Sorts" pitchFamily="2" charset="2"/>
              <a:buNone/>
            </a:pPr>
            <a:r>
              <a:rPr lang="en-US" altLang="en-US" dirty="0"/>
              <a:t>else</a:t>
            </a:r>
          </a:p>
          <a:p>
            <a:pPr>
              <a:buFont typeface="Monotype Sorts" pitchFamily="2" charset="2"/>
              <a:buNone/>
            </a:pPr>
            <a:r>
              <a:rPr lang="en-US" altLang="en-US" dirty="0"/>
              <a:t>	generate recursively list </a:t>
            </a:r>
            <a:r>
              <a:rPr lang="en-US" altLang="en-US" i="1" dirty="0"/>
              <a:t>L</a:t>
            </a:r>
            <a:r>
              <a:rPr lang="en-US" altLang="en-US" dirty="0"/>
              <a:t>1 of bit strings of length </a:t>
            </a:r>
            <a:r>
              <a:rPr lang="en-US" altLang="en-US" i="1" dirty="0"/>
              <a:t>n</a:t>
            </a:r>
            <a:r>
              <a:rPr lang="en-US" altLang="en-US" dirty="0"/>
              <a:t>-1</a:t>
            </a:r>
          </a:p>
          <a:p>
            <a:pPr>
              <a:buFont typeface="Monotype Sorts" pitchFamily="2" charset="2"/>
              <a:buNone/>
            </a:pPr>
            <a:r>
              <a:rPr lang="en-US" altLang="en-US" dirty="0"/>
              <a:t>	copy list </a:t>
            </a:r>
            <a:r>
              <a:rPr lang="en-US" altLang="en-US" i="1" dirty="0"/>
              <a:t>L</a:t>
            </a:r>
            <a:r>
              <a:rPr lang="en-US" altLang="en-US" dirty="0"/>
              <a:t>1 in reverse order to get list </a:t>
            </a:r>
            <a:r>
              <a:rPr lang="en-US" altLang="en-US" i="1" dirty="0"/>
              <a:t>L</a:t>
            </a:r>
            <a:r>
              <a:rPr lang="en-US" altLang="en-US" dirty="0"/>
              <a:t>2 </a:t>
            </a:r>
          </a:p>
          <a:p>
            <a:pPr>
              <a:buFont typeface="Monotype Sorts" pitchFamily="2" charset="2"/>
              <a:buNone/>
            </a:pPr>
            <a:r>
              <a:rPr lang="en-US" altLang="en-US" dirty="0"/>
              <a:t>	add 0 in front of each bit string in list </a:t>
            </a:r>
            <a:r>
              <a:rPr lang="en-US" altLang="en-US" i="1" dirty="0"/>
              <a:t>L</a:t>
            </a:r>
            <a:r>
              <a:rPr lang="en-US" altLang="en-US" dirty="0"/>
              <a:t>1</a:t>
            </a:r>
          </a:p>
          <a:p>
            <a:pPr>
              <a:buFont typeface="Monotype Sorts" pitchFamily="2" charset="2"/>
              <a:buNone/>
            </a:pPr>
            <a:r>
              <a:rPr lang="en-US" altLang="en-US" dirty="0"/>
              <a:t>	add 1 in front of each bit string in list </a:t>
            </a:r>
            <a:r>
              <a:rPr lang="en-US" altLang="en-US" i="1" dirty="0"/>
              <a:t>L</a:t>
            </a:r>
            <a:r>
              <a:rPr lang="en-US" altLang="en-US" dirty="0"/>
              <a:t>2</a:t>
            </a:r>
          </a:p>
          <a:p>
            <a:pPr>
              <a:buFont typeface="Monotype Sorts" pitchFamily="2" charset="2"/>
              <a:buNone/>
            </a:pPr>
            <a:r>
              <a:rPr lang="en-US" altLang="en-US" dirty="0"/>
              <a:t>	append </a:t>
            </a:r>
            <a:r>
              <a:rPr lang="en-US" altLang="en-US" i="1" dirty="0"/>
              <a:t>L</a:t>
            </a:r>
            <a:r>
              <a:rPr lang="en-US" altLang="en-US" dirty="0"/>
              <a:t>2 to </a:t>
            </a:r>
            <a:r>
              <a:rPr lang="en-US" altLang="en-US" i="1" dirty="0"/>
              <a:t>L</a:t>
            </a:r>
            <a:r>
              <a:rPr lang="en-US" altLang="en-US" dirty="0"/>
              <a:t>1 to get </a:t>
            </a:r>
            <a:r>
              <a:rPr lang="en-US" altLang="en-US" i="1" dirty="0"/>
              <a:t>L</a:t>
            </a:r>
          </a:p>
          <a:p>
            <a:pPr>
              <a:buFont typeface="Monotype Sorts" pitchFamily="2" charset="2"/>
              <a:buNone/>
            </a:pPr>
            <a:r>
              <a:rPr lang="en-US" altLang="en-US" dirty="0"/>
              <a:t>return </a:t>
            </a:r>
            <a:r>
              <a:rPr lang="en-US" altLang="en-US" i="1" dirty="0"/>
              <a:t>L</a:t>
            </a:r>
          </a:p>
          <a:p>
            <a:pPr>
              <a:buFont typeface="Monotype Sorts" pitchFamily="2" charset="2"/>
              <a:buNone/>
            </a:pPr>
            <a:r>
              <a:rPr lang="en-US" altLang="en-US" i="1" dirty="0"/>
              <a:t>Application: position sensor disks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F4A64A03-5BE2-4260-8966-3AD71E3E25B7}" type="slidenum">
              <a:rPr lang="en-US" altLang="en-US"/>
              <a:pPr/>
              <a:t>19</a:t>
            </a:fld>
            <a:endParaRPr lang="en-US" altLang="en-US"/>
          </a:p>
        </p:txBody>
      </p:sp>
      <p:sp>
        <p:nvSpPr>
          <p:cNvPr id="384002" name="Rectangle 2"/>
          <p:cNvSpPr>
            <a:spLocks noGrp="1" noChangeArrowheads="1"/>
          </p:cNvSpPr>
          <p:nvPr>
            <p:ph type="title"/>
          </p:nvPr>
        </p:nvSpPr>
        <p:spPr>
          <a:xfrm>
            <a:off x="457200" y="152400"/>
            <a:ext cx="8686800" cy="685800"/>
          </a:xfrm>
        </p:spPr>
        <p:txBody>
          <a:bodyPr/>
          <a:lstStyle/>
          <a:p>
            <a:r>
              <a:rPr lang="en-US" altLang="en-US"/>
              <a:t>Decrease-by-Constant-Factor Algorithms</a:t>
            </a:r>
          </a:p>
        </p:txBody>
      </p:sp>
      <p:sp>
        <p:nvSpPr>
          <p:cNvPr id="384003" name="Rectangle 3"/>
          <p:cNvSpPr>
            <a:spLocks noGrp="1" noChangeArrowheads="1"/>
          </p:cNvSpPr>
          <p:nvPr>
            <p:ph type="body" idx="1"/>
          </p:nvPr>
        </p:nvSpPr>
        <p:spPr>
          <a:xfrm>
            <a:off x="533400" y="1219200"/>
            <a:ext cx="8610600" cy="5334000"/>
          </a:xfrm>
        </p:spPr>
        <p:txBody>
          <a:bodyPr/>
          <a:lstStyle/>
          <a:p>
            <a:pPr marL="0" indent="0">
              <a:lnSpc>
                <a:spcPct val="90000"/>
              </a:lnSpc>
              <a:buFontTx/>
              <a:buNone/>
            </a:pPr>
            <a:r>
              <a:rPr lang="en-US" altLang="en-US" sz="2800"/>
              <a:t>In this variation of decrease-and-conquer, instance size is reduced by the same factor (typically, 2) </a:t>
            </a:r>
          </a:p>
          <a:p>
            <a:pPr marL="0" indent="0">
              <a:lnSpc>
                <a:spcPct val="90000"/>
              </a:lnSpc>
              <a:buFontTx/>
              <a:buNone/>
            </a:pPr>
            <a:endParaRPr lang="en-US" altLang="en-US" sz="2800"/>
          </a:p>
          <a:p>
            <a:pPr marL="0" indent="0">
              <a:lnSpc>
                <a:spcPct val="90000"/>
              </a:lnSpc>
              <a:buFontTx/>
              <a:buNone/>
            </a:pPr>
            <a:r>
              <a:rPr lang="en-US" altLang="en-US"/>
              <a:t>Examples:</a:t>
            </a:r>
          </a:p>
          <a:p>
            <a:pPr marL="0" indent="0">
              <a:lnSpc>
                <a:spcPct val="90000"/>
              </a:lnSpc>
              <a:buClr>
                <a:schemeClr val="tx1"/>
              </a:buClr>
              <a:buFontTx/>
              <a:buChar char="•"/>
            </a:pPr>
            <a:r>
              <a:rPr lang="en-US" altLang="en-US"/>
              <a:t>  binary search and the method of bisection</a:t>
            </a:r>
            <a:br>
              <a:rPr lang="en-US" altLang="en-US"/>
            </a:br>
            <a:endParaRPr lang="en-US" altLang="en-US"/>
          </a:p>
          <a:p>
            <a:pPr marL="0" indent="0">
              <a:lnSpc>
                <a:spcPct val="90000"/>
              </a:lnSpc>
              <a:buClr>
                <a:schemeClr val="tx1"/>
              </a:buClr>
              <a:buFontTx/>
              <a:buChar char="•"/>
            </a:pPr>
            <a:r>
              <a:rPr lang="en-US" altLang="en-US"/>
              <a:t>  exponentiation by squaring</a:t>
            </a:r>
            <a:br>
              <a:rPr lang="en-US" altLang="en-US"/>
            </a:br>
            <a:endParaRPr lang="en-US" altLang="en-US"/>
          </a:p>
          <a:p>
            <a:pPr marL="0" indent="0">
              <a:lnSpc>
                <a:spcPct val="90000"/>
              </a:lnSpc>
              <a:buClr>
                <a:schemeClr val="tx1"/>
              </a:buClr>
              <a:buFontTx/>
              <a:buChar char="•"/>
            </a:pPr>
            <a:r>
              <a:rPr lang="en-US" altLang="en-US"/>
              <a:t>  multiplication </a:t>
            </a:r>
            <a:r>
              <a:rPr lang="en-US" altLang="en-US">
                <a:cs typeface="Times New Roman" pitchFamily="18" charset="0"/>
              </a:rPr>
              <a:t>à</a:t>
            </a:r>
            <a:r>
              <a:rPr lang="en-US" altLang="en-US"/>
              <a:t> la russe (Russian peasant method)</a:t>
            </a:r>
            <a:br>
              <a:rPr lang="en-US" altLang="en-US"/>
            </a:br>
            <a:endParaRPr lang="en-US" altLang="en-US"/>
          </a:p>
          <a:p>
            <a:pPr marL="0" indent="0">
              <a:lnSpc>
                <a:spcPct val="90000"/>
              </a:lnSpc>
              <a:buClr>
                <a:schemeClr val="tx1"/>
              </a:buClr>
              <a:buFontTx/>
              <a:buChar char="•"/>
            </a:pPr>
            <a:r>
              <a:rPr lang="en-US" altLang="en-US"/>
              <a:t>  fake-coin puzzle</a:t>
            </a:r>
            <a:br>
              <a:rPr lang="en-US" altLang="en-US"/>
            </a:br>
            <a:endParaRPr lang="en-US" altLang="en-US"/>
          </a:p>
          <a:p>
            <a:pPr marL="0" indent="0">
              <a:lnSpc>
                <a:spcPct val="90000"/>
              </a:lnSpc>
              <a:buClr>
                <a:schemeClr val="tx1"/>
              </a:buClr>
              <a:buFontTx/>
              <a:buChar char="•"/>
            </a:pPr>
            <a:r>
              <a:rPr lang="en-US" altLang="en-US"/>
              <a:t>  Josephus problem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41201ED9-BD8B-4F43-8790-CE49E48EB2F3}" type="slidenum">
              <a:rPr lang="en-US" altLang="en-US"/>
              <a:pPr/>
              <a:t>2</a:t>
            </a:fld>
            <a:endParaRPr lang="en-US" altLang="en-US"/>
          </a:p>
        </p:txBody>
      </p:sp>
      <p:sp>
        <p:nvSpPr>
          <p:cNvPr id="346114" name="Rectangle 2"/>
          <p:cNvSpPr>
            <a:spLocks noGrp="1" noChangeArrowheads="1"/>
          </p:cNvSpPr>
          <p:nvPr>
            <p:ph type="title"/>
          </p:nvPr>
        </p:nvSpPr>
        <p:spPr/>
        <p:txBody>
          <a:bodyPr/>
          <a:lstStyle/>
          <a:p>
            <a:r>
              <a:rPr lang="en-US" altLang="en-US"/>
              <a:t>3 Types of Decrease and Conquer</a:t>
            </a:r>
          </a:p>
        </p:txBody>
      </p:sp>
      <p:sp>
        <p:nvSpPr>
          <p:cNvPr id="346115" name="Rectangle 3"/>
          <p:cNvSpPr>
            <a:spLocks noGrp="1" noChangeArrowheads="1"/>
          </p:cNvSpPr>
          <p:nvPr>
            <p:ph type="body" idx="1"/>
          </p:nvPr>
        </p:nvSpPr>
        <p:spPr>
          <a:xfrm>
            <a:off x="609600" y="1219200"/>
            <a:ext cx="8534400" cy="5591175"/>
          </a:xfrm>
        </p:spPr>
        <p:txBody>
          <a:bodyPr/>
          <a:lstStyle/>
          <a:p>
            <a:pPr>
              <a:lnSpc>
                <a:spcPct val="90000"/>
              </a:lnSpc>
            </a:pPr>
            <a:r>
              <a:rPr lang="en-US" altLang="en-US" i="1" u="sng" dirty="0"/>
              <a:t>Decrease by a constant </a:t>
            </a:r>
            <a:r>
              <a:rPr lang="en-US" altLang="en-US" dirty="0"/>
              <a:t>(usually by 1):</a:t>
            </a:r>
          </a:p>
          <a:p>
            <a:pPr lvl="1">
              <a:lnSpc>
                <a:spcPct val="90000"/>
              </a:lnSpc>
            </a:pPr>
            <a:r>
              <a:rPr lang="en-US" altLang="en-US" sz="2400" dirty="0"/>
              <a:t>insertion sort</a:t>
            </a:r>
          </a:p>
          <a:p>
            <a:pPr lvl="1">
              <a:lnSpc>
                <a:spcPct val="90000"/>
              </a:lnSpc>
            </a:pPr>
            <a:r>
              <a:rPr lang="en-US" altLang="en-US" sz="2400" dirty="0"/>
              <a:t>topological sorting</a:t>
            </a:r>
          </a:p>
          <a:p>
            <a:pPr lvl="1">
              <a:lnSpc>
                <a:spcPct val="90000"/>
              </a:lnSpc>
            </a:pPr>
            <a:r>
              <a:rPr lang="en-US" altLang="en-US" sz="2400" dirty="0"/>
              <a:t>algorithms for generating permutations, subsets</a:t>
            </a:r>
            <a:r>
              <a:rPr lang="en-US" altLang="en-US" dirty="0"/>
              <a:t>	</a:t>
            </a:r>
          </a:p>
          <a:p>
            <a:pPr>
              <a:lnSpc>
                <a:spcPct val="90000"/>
              </a:lnSpc>
            </a:pPr>
            <a:endParaRPr lang="en-US" altLang="en-US" sz="1200" dirty="0"/>
          </a:p>
          <a:p>
            <a:pPr>
              <a:lnSpc>
                <a:spcPct val="90000"/>
              </a:lnSpc>
            </a:pPr>
            <a:r>
              <a:rPr lang="en-US" altLang="en-US" i="1" u="sng" dirty="0"/>
              <a:t>Decrease by a constant factor</a:t>
            </a:r>
            <a:r>
              <a:rPr lang="en-US" altLang="en-US" dirty="0"/>
              <a:t> (usually by half)</a:t>
            </a:r>
            <a:endParaRPr lang="en-US" altLang="en-US" i="1" u="sng" dirty="0"/>
          </a:p>
          <a:p>
            <a:pPr lvl="1">
              <a:lnSpc>
                <a:spcPct val="90000"/>
              </a:lnSpc>
            </a:pPr>
            <a:r>
              <a:rPr lang="en-US" altLang="en-US" sz="2400" dirty="0"/>
              <a:t>binary search and bisection method</a:t>
            </a:r>
          </a:p>
          <a:p>
            <a:pPr lvl="1">
              <a:lnSpc>
                <a:spcPct val="90000"/>
              </a:lnSpc>
            </a:pPr>
            <a:r>
              <a:rPr lang="en-US" altLang="en-US" sz="2400" dirty="0"/>
              <a:t>exponentiation by squaring</a:t>
            </a:r>
          </a:p>
          <a:p>
            <a:pPr lvl="1">
              <a:lnSpc>
                <a:spcPct val="90000"/>
              </a:lnSpc>
            </a:pPr>
            <a:r>
              <a:rPr lang="en-US" altLang="en-US" sz="2400" dirty="0"/>
              <a:t>multiplication </a:t>
            </a:r>
            <a:r>
              <a:rPr lang="en-US" altLang="en-US" sz="2400" dirty="0">
                <a:cs typeface="Times New Roman" pitchFamily="18" charset="0"/>
              </a:rPr>
              <a:t>à la </a:t>
            </a:r>
            <a:r>
              <a:rPr lang="en-US" altLang="en-US" sz="2400" dirty="0" err="1">
                <a:cs typeface="Times New Roman" pitchFamily="18" charset="0"/>
              </a:rPr>
              <a:t>russe</a:t>
            </a:r>
            <a:endParaRPr lang="en-US" altLang="en-US" sz="2400" dirty="0">
              <a:cs typeface="Times New Roman" pitchFamily="18" charset="0"/>
            </a:endParaRPr>
          </a:p>
          <a:p>
            <a:pPr lvl="1">
              <a:lnSpc>
                <a:spcPct val="90000"/>
              </a:lnSpc>
            </a:pPr>
            <a:endParaRPr lang="en-US" altLang="en-US" sz="1400" dirty="0"/>
          </a:p>
          <a:p>
            <a:pPr>
              <a:lnSpc>
                <a:spcPct val="90000"/>
              </a:lnSpc>
            </a:pPr>
            <a:r>
              <a:rPr lang="en-US" altLang="en-US" i="1" u="sng" dirty="0"/>
              <a:t>Variable-size decrease</a:t>
            </a:r>
          </a:p>
          <a:p>
            <a:pPr lvl="1">
              <a:lnSpc>
                <a:spcPct val="90000"/>
              </a:lnSpc>
            </a:pPr>
            <a:r>
              <a:rPr lang="en-US" altLang="en-US" sz="2400" dirty="0"/>
              <a:t>Euclid’s algorithm</a:t>
            </a:r>
          </a:p>
          <a:p>
            <a:pPr lvl="1">
              <a:lnSpc>
                <a:spcPct val="90000"/>
              </a:lnSpc>
            </a:pPr>
            <a:r>
              <a:rPr lang="en-US" altLang="en-US" sz="2400" dirty="0"/>
              <a:t>selection by partition</a:t>
            </a:r>
          </a:p>
          <a:p>
            <a:pPr lvl="1">
              <a:lnSpc>
                <a:spcPct val="90000"/>
              </a:lnSpc>
            </a:pPr>
            <a:r>
              <a:rPr lang="en-US" altLang="en-US" sz="2400" dirty="0" err="1"/>
              <a:t>Nim</a:t>
            </a:r>
            <a:r>
              <a:rPr lang="en-US" altLang="en-US" sz="2400" dirty="0"/>
              <a:t>-like games</a:t>
            </a:r>
            <a:endParaRPr lang="en-US" altLang="en-US" dirty="0"/>
          </a:p>
          <a:p>
            <a:pPr>
              <a:lnSpc>
                <a:spcPct val="90000"/>
              </a:lnSpc>
              <a:buFont typeface="Monotype Sorts" pitchFamily="2" charset="2"/>
              <a:buNone/>
            </a:pPr>
            <a:endParaRPr lang="en-US" alt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A0D4A7F9-E010-452E-9375-D2BF5A9DC819}" type="slidenum">
              <a:rPr lang="en-US" altLang="en-US"/>
              <a:pPr/>
              <a:t>20</a:t>
            </a:fld>
            <a:endParaRPr lang="en-US" altLang="en-US"/>
          </a:p>
        </p:txBody>
      </p:sp>
      <p:sp>
        <p:nvSpPr>
          <p:cNvPr id="466946" name="Rectangle 2"/>
          <p:cNvSpPr>
            <a:spLocks noGrp="1" noChangeArrowheads="1"/>
          </p:cNvSpPr>
          <p:nvPr>
            <p:ph type="title"/>
          </p:nvPr>
        </p:nvSpPr>
        <p:spPr/>
        <p:txBody>
          <a:bodyPr/>
          <a:lstStyle/>
          <a:p>
            <a:r>
              <a:rPr lang="en-US" altLang="en-US"/>
              <a:t>Binary Search</a:t>
            </a:r>
          </a:p>
        </p:txBody>
      </p:sp>
      <p:sp>
        <p:nvSpPr>
          <p:cNvPr id="466947" name="Rectangle 3"/>
          <p:cNvSpPr>
            <a:spLocks noGrp="1" noChangeArrowheads="1"/>
          </p:cNvSpPr>
          <p:nvPr>
            <p:ph type="body" idx="1"/>
          </p:nvPr>
        </p:nvSpPr>
        <p:spPr>
          <a:xfrm>
            <a:off x="609600" y="1143000"/>
            <a:ext cx="8534400" cy="5438775"/>
          </a:xfrm>
        </p:spPr>
        <p:txBody>
          <a:bodyPr/>
          <a:lstStyle/>
          <a:p>
            <a:pPr>
              <a:lnSpc>
                <a:spcPct val="80000"/>
              </a:lnSpc>
              <a:buFont typeface="Monotype Sorts" pitchFamily="2" charset="2"/>
              <a:buNone/>
            </a:pPr>
            <a:r>
              <a:rPr lang="en-US" altLang="en-US"/>
              <a:t>Very efficient algorithm for searching in </a:t>
            </a:r>
            <a:r>
              <a:rPr lang="en-US" altLang="en-US" u="sng"/>
              <a:t>sorted array</a:t>
            </a:r>
            <a:r>
              <a:rPr lang="en-US" altLang="en-US"/>
              <a:t>:</a:t>
            </a:r>
          </a:p>
          <a:p>
            <a:pPr>
              <a:lnSpc>
                <a:spcPct val="80000"/>
              </a:lnSpc>
              <a:buFont typeface="Monotype Sorts" pitchFamily="2" charset="2"/>
              <a:buNone/>
            </a:pPr>
            <a:r>
              <a:rPr lang="en-US" altLang="en-US"/>
              <a:t>                                              </a:t>
            </a:r>
            <a:r>
              <a:rPr lang="en-US" altLang="en-US" i="1"/>
              <a:t>K</a:t>
            </a:r>
          </a:p>
          <a:p>
            <a:pPr>
              <a:lnSpc>
                <a:spcPct val="80000"/>
              </a:lnSpc>
              <a:buFont typeface="Monotype Sorts" pitchFamily="2" charset="2"/>
              <a:buNone/>
            </a:pPr>
            <a:r>
              <a:rPr lang="en-US" altLang="en-US"/>
              <a:t>				          vs</a:t>
            </a:r>
          </a:p>
          <a:p>
            <a:pPr>
              <a:lnSpc>
                <a:spcPct val="80000"/>
              </a:lnSpc>
              <a:buFont typeface="Monotype Sorts" pitchFamily="2" charset="2"/>
              <a:buNone/>
            </a:pPr>
            <a:r>
              <a:rPr lang="en-US" altLang="en-US"/>
              <a:t>			A[0]  .  .  .  A[</a:t>
            </a:r>
            <a:r>
              <a:rPr lang="en-US" altLang="en-US" i="1"/>
              <a:t>m</a:t>
            </a:r>
            <a:r>
              <a:rPr lang="en-US" altLang="en-US"/>
              <a:t>]  .  .  .  A[</a:t>
            </a:r>
            <a:r>
              <a:rPr lang="en-US" altLang="en-US" i="1"/>
              <a:t>n</a:t>
            </a:r>
            <a:r>
              <a:rPr lang="en-US" altLang="en-US"/>
              <a:t>-1]</a:t>
            </a:r>
          </a:p>
          <a:p>
            <a:pPr>
              <a:lnSpc>
                <a:spcPct val="80000"/>
              </a:lnSpc>
              <a:buFont typeface="Monotype Sorts" pitchFamily="2" charset="2"/>
              <a:buNone/>
            </a:pPr>
            <a:r>
              <a:rPr lang="en-US" altLang="en-US"/>
              <a:t>If </a:t>
            </a:r>
            <a:r>
              <a:rPr lang="en-US" altLang="en-US" i="1"/>
              <a:t>K = </a:t>
            </a:r>
            <a:r>
              <a:rPr lang="en-US" altLang="en-US"/>
              <a:t>A[</a:t>
            </a:r>
            <a:r>
              <a:rPr lang="en-US" altLang="en-US" i="1"/>
              <a:t>m</a:t>
            </a:r>
            <a:r>
              <a:rPr lang="en-US" altLang="en-US"/>
              <a:t>], stop (successful search);  otherwise, continue</a:t>
            </a:r>
          </a:p>
          <a:p>
            <a:pPr>
              <a:lnSpc>
                <a:spcPct val="80000"/>
              </a:lnSpc>
              <a:buFont typeface="Monotype Sorts" pitchFamily="2" charset="2"/>
              <a:buNone/>
            </a:pPr>
            <a:r>
              <a:rPr lang="en-US" altLang="en-US"/>
              <a:t>searching by the same method in A[0..</a:t>
            </a:r>
            <a:r>
              <a:rPr lang="en-US" altLang="en-US" i="1"/>
              <a:t>m</a:t>
            </a:r>
            <a:r>
              <a:rPr lang="en-US" altLang="en-US"/>
              <a:t>-1] if </a:t>
            </a:r>
            <a:r>
              <a:rPr lang="en-US" altLang="en-US" i="1"/>
              <a:t>K &lt; </a:t>
            </a:r>
            <a:r>
              <a:rPr lang="en-US" altLang="en-US"/>
              <a:t>A[</a:t>
            </a:r>
            <a:r>
              <a:rPr lang="en-US" altLang="en-US" i="1"/>
              <a:t>m</a:t>
            </a:r>
            <a:r>
              <a:rPr lang="en-US" altLang="en-US"/>
              <a:t>]</a:t>
            </a:r>
          </a:p>
          <a:p>
            <a:pPr>
              <a:lnSpc>
                <a:spcPct val="80000"/>
              </a:lnSpc>
              <a:buFont typeface="Monotype Sorts" pitchFamily="2" charset="2"/>
              <a:buNone/>
            </a:pPr>
            <a:r>
              <a:rPr lang="en-US" altLang="en-US"/>
              <a:t>and in A[</a:t>
            </a:r>
            <a:r>
              <a:rPr lang="en-US" altLang="en-US" i="1"/>
              <a:t>m</a:t>
            </a:r>
            <a:r>
              <a:rPr lang="en-US" altLang="en-US"/>
              <a:t>+1..</a:t>
            </a:r>
            <a:r>
              <a:rPr lang="en-US" altLang="en-US" i="1"/>
              <a:t>n</a:t>
            </a:r>
            <a:r>
              <a:rPr lang="en-US" altLang="en-US"/>
              <a:t>-1] if </a:t>
            </a:r>
            <a:r>
              <a:rPr lang="en-US" altLang="en-US" i="1"/>
              <a:t>K &gt; </a:t>
            </a:r>
            <a:r>
              <a:rPr lang="en-US" altLang="en-US"/>
              <a:t>A[</a:t>
            </a:r>
            <a:r>
              <a:rPr lang="en-US" altLang="en-US" i="1"/>
              <a:t>m</a:t>
            </a:r>
            <a:r>
              <a:rPr lang="en-US" altLang="en-US"/>
              <a:t>]</a:t>
            </a:r>
            <a:br>
              <a:rPr lang="en-US" altLang="en-US"/>
            </a:br>
            <a:endParaRPr lang="en-US" altLang="en-US" sz="2000"/>
          </a:p>
          <a:p>
            <a:pPr>
              <a:lnSpc>
                <a:spcPct val="80000"/>
              </a:lnSpc>
              <a:buFont typeface="Monotype Sorts" pitchFamily="2" charset="2"/>
              <a:buNone/>
            </a:pPr>
            <a:r>
              <a:rPr lang="en-US" altLang="en-US" i="1"/>
              <a:t>l </a:t>
            </a:r>
            <a:r>
              <a:rPr lang="en-US" altLang="en-US">
                <a:sym typeface="Symbol" pitchFamily="18" charset="2"/>
              </a:rPr>
              <a:t> 0;   </a:t>
            </a:r>
            <a:r>
              <a:rPr lang="en-US" altLang="en-US" i="1">
                <a:sym typeface="Symbol" pitchFamily="18" charset="2"/>
              </a:rPr>
              <a:t>r</a:t>
            </a:r>
            <a:r>
              <a:rPr lang="en-US" altLang="en-US">
                <a:sym typeface="Symbol" pitchFamily="18" charset="2"/>
              </a:rPr>
              <a:t>  </a:t>
            </a:r>
            <a:r>
              <a:rPr lang="en-US" altLang="en-US" i="1">
                <a:sym typeface="Symbol" pitchFamily="18" charset="2"/>
              </a:rPr>
              <a:t>n</a:t>
            </a:r>
            <a:r>
              <a:rPr lang="en-US" altLang="en-US">
                <a:sym typeface="Symbol" pitchFamily="18" charset="2"/>
              </a:rPr>
              <a:t>-1</a:t>
            </a:r>
          </a:p>
          <a:p>
            <a:pPr>
              <a:lnSpc>
                <a:spcPct val="80000"/>
              </a:lnSpc>
              <a:buFont typeface="Monotype Sorts" pitchFamily="2" charset="2"/>
              <a:buNone/>
            </a:pPr>
            <a:r>
              <a:rPr lang="en-US" altLang="en-US"/>
              <a:t>while </a:t>
            </a:r>
            <a:r>
              <a:rPr lang="en-US" altLang="en-US" i="1"/>
              <a:t>l</a:t>
            </a:r>
            <a:r>
              <a:rPr lang="en-US" altLang="en-US"/>
              <a:t> </a:t>
            </a:r>
            <a:r>
              <a:rPr lang="en-US" altLang="en-US">
                <a:sym typeface="Symbol" pitchFamily="18" charset="2"/>
              </a:rPr>
              <a:t> </a:t>
            </a:r>
            <a:r>
              <a:rPr lang="en-US" altLang="en-US" i="1">
                <a:sym typeface="Symbol" pitchFamily="18" charset="2"/>
              </a:rPr>
              <a:t>r</a:t>
            </a:r>
            <a:r>
              <a:rPr lang="en-US" altLang="en-US">
                <a:sym typeface="Symbol" pitchFamily="18" charset="2"/>
              </a:rPr>
              <a:t> do</a:t>
            </a:r>
          </a:p>
          <a:p>
            <a:pPr>
              <a:lnSpc>
                <a:spcPct val="80000"/>
              </a:lnSpc>
              <a:buFont typeface="Monotype Sorts" pitchFamily="2" charset="2"/>
              <a:buNone/>
            </a:pPr>
            <a:r>
              <a:rPr lang="en-US" altLang="en-US">
                <a:sym typeface="Symbol" pitchFamily="18" charset="2"/>
              </a:rPr>
              <a:t>	</a:t>
            </a:r>
            <a:r>
              <a:rPr lang="en-US" altLang="en-US" i="1">
                <a:sym typeface="Symbol" pitchFamily="18" charset="2"/>
              </a:rPr>
              <a:t>m</a:t>
            </a:r>
            <a:r>
              <a:rPr lang="en-US" altLang="en-US">
                <a:sym typeface="Symbol" pitchFamily="18" charset="2"/>
              </a:rPr>
              <a:t>  (</a:t>
            </a:r>
            <a:r>
              <a:rPr lang="en-US" altLang="en-US" i="1">
                <a:sym typeface="Symbol" pitchFamily="18" charset="2"/>
              </a:rPr>
              <a:t>l</a:t>
            </a:r>
            <a:r>
              <a:rPr lang="en-US" altLang="en-US">
                <a:sym typeface="Symbol" pitchFamily="18" charset="2"/>
              </a:rPr>
              <a:t>+</a:t>
            </a:r>
            <a:r>
              <a:rPr lang="en-US" altLang="en-US" i="1">
                <a:sym typeface="Symbol" pitchFamily="18" charset="2"/>
              </a:rPr>
              <a:t>r</a:t>
            </a:r>
            <a:r>
              <a:rPr lang="en-US" altLang="en-US">
                <a:sym typeface="Symbol" pitchFamily="18" charset="2"/>
              </a:rPr>
              <a:t>)/2</a:t>
            </a:r>
          </a:p>
          <a:p>
            <a:pPr>
              <a:lnSpc>
                <a:spcPct val="80000"/>
              </a:lnSpc>
              <a:buFont typeface="Monotype Sorts" pitchFamily="2" charset="2"/>
              <a:buNone/>
            </a:pPr>
            <a:r>
              <a:rPr lang="en-US" altLang="en-US">
                <a:sym typeface="Symbol" pitchFamily="18" charset="2"/>
              </a:rPr>
              <a:t>     if  </a:t>
            </a:r>
            <a:r>
              <a:rPr lang="en-US" altLang="en-US" i="1">
                <a:sym typeface="Symbol" pitchFamily="18" charset="2"/>
              </a:rPr>
              <a:t>K = </a:t>
            </a:r>
            <a:r>
              <a:rPr lang="en-US" altLang="en-US">
                <a:sym typeface="Symbol" pitchFamily="18" charset="2"/>
              </a:rPr>
              <a:t>A[</a:t>
            </a:r>
            <a:r>
              <a:rPr lang="en-US" altLang="en-US" i="1">
                <a:sym typeface="Symbol" pitchFamily="18" charset="2"/>
              </a:rPr>
              <a:t>m</a:t>
            </a:r>
            <a:r>
              <a:rPr lang="en-US" altLang="en-US">
                <a:sym typeface="Symbol" pitchFamily="18" charset="2"/>
              </a:rPr>
              <a:t>]  return </a:t>
            </a:r>
            <a:r>
              <a:rPr lang="en-US" altLang="en-US" i="1">
                <a:sym typeface="Symbol" pitchFamily="18" charset="2"/>
              </a:rPr>
              <a:t>m</a:t>
            </a:r>
            <a:endParaRPr lang="en-US" altLang="en-US">
              <a:sym typeface="Symbol" pitchFamily="18" charset="2"/>
            </a:endParaRPr>
          </a:p>
          <a:p>
            <a:pPr>
              <a:lnSpc>
                <a:spcPct val="80000"/>
              </a:lnSpc>
              <a:buFont typeface="Monotype Sorts" pitchFamily="2" charset="2"/>
              <a:buNone/>
            </a:pPr>
            <a:r>
              <a:rPr lang="en-US" altLang="en-US">
                <a:sym typeface="Symbol" pitchFamily="18" charset="2"/>
              </a:rPr>
              <a:t>     else if </a:t>
            </a:r>
            <a:r>
              <a:rPr lang="en-US" altLang="en-US" i="1">
                <a:sym typeface="Symbol" pitchFamily="18" charset="2"/>
              </a:rPr>
              <a:t>K &lt; </a:t>
            </a:r>
            <a:r>
              <a:rPr lang="en-US" altLang="en-US">
                <a:sym typeface="Symbol" pitchFamily="18" charset="2"/>
              </a:rPr>
              <a:t>A[</a:t>
            </a:r>
            <a:r>
              <a:rPr lang="en-US" altLang="en-US" i="1">
                <a:sym typeface="Symbol" pitchFamily="18" charset="2"/>
              </a:rPr>
              <a:t>m</a:t>
            </a:r>
            <a:r>
              <a:rPr lang="en-US" altLang="en-US">
                <a:sym typeface="Symbol" pitchFamily="18" charset="2"/>
              </a:rPr>
              <a:t>]  </a:t>
            </a:r>
            <a:r>
              <a:rPr lang="en-US" altLang="en-US" i="1">
                <a:sym typeface="Symbol" pitchFamily="18" charset="2"/>
              </a:rPr>
              <a:t>r </a:t>
            </a:r>
            <a:r>
              <a:rPr lang="en-US" altLang="en-US">
                <a:sym typeface="Symbol" pitchFamily="18" charset="2"/>
              </a:rPr>
              <a:t> </a:t>
            </a:r>
            <a:r>
              <a:rPr lang="en-US" altLang="en-US" i="1">
                <a:sym typeface="Symbol" pitchFamily="18" charset="2"/>
              </a:rPr>
              <a:t>m</a:t>
            </a:r>
            <a:r>
              <a:rPr lang="en-US" altLang="en-US">
                <a:sym typeface="Symbol" pitchFamily="18" charset="2"/>
              </a:rPr>
              <a:t>-1</a:t>
            </a:r>
          </a:p>
          <a:p>
            <a:pPr>
              <a:lnSpc>
                <a:spcPct val="80000"/>
              </a:lnSpc>
              <a:buFont typeface="Monotype Sorts" pitchFamily="2" charset="2"/>
              <a:buNone/>
            </a:pPr>
            <a:r>
              <a:rPr lang="en-US" altLang="en-US">
                <a:sym typeface="Symbol" pitchFamily="18" charset="2"/>
              </a:rPr>
              <a:t>     else </a:t>
            </a:r>
            <a:r>
              <a:rPr lang="en-US" altLang="en-US" i="1"/>
              <a:t>l </a:t>
            </a:r>
            <a:r>
              <a:rPr lang="en-US" altLang="en-US">
                <a:sym typeface="Symbol" pitchFamily="18" charset="2"/>
              </a:rPr>
              <a:t> </a:t>
            </a:r>
            <a:r>
              <a:rPr lang="en-US" altLang="en-US" i="1">
                <a:sym typeface="Symbol" pitchFamily="18" charset="2"/>
              </a:rPr>
              <a:t>m</a:t>
            </a:r>
            <a:r>
              <a:rPr lang="en-US" altLang="en-US">
                <a:sym typeface="Symbol" pitchFamily="18" charset="2"/>
              </a:rPr>
              <a:t>+1</a:t>
            </a:r>
          </a:p>
          <a:p>
            <a:pPr>
              <a:lnSpc>
                <a:spcPct val="80000"/>
              </a:lnSpc>
              <a:buFont typeface="Monotype Sorts" pitchFamily="2" charset="2"/>
              <a:buNone/>
            </a:pPr>
            <a:r>
              <a:rPr lang="en-US" altLang="en-US">
                <a:sym typeface="Symbol" pitchFamily="18" charset="2"/>
              </a:rPr>
              <a:t>return -1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537C342B-6270-454C-B799-FA7866CEBA3C}" type="slidenum">
              <a:rPr lang="en-US" altLang="en-US"/>
              <a:pPr/>
              <a:t>21</a:t>
            </a:fld>
            <a:endParaRPr lang="en-US" altLang="en-US"/>
          </a:p>
        </p:txBody>
      </p:sp>
      <p:sp>
        <p:nvSpPr>
          <p:cNvPr id="468994" name="Rectangle 2"/>
          <p:cNvSpPr>
            <a:spLocks noGrp="1" noChangeArrowheads="1"/>
          </p:cNvSpPr>
          <p:nvPr>
            <p:ph type="title"/>
          </p:nvPr>
        </p:nvSpPr>
        <p:spPr/>
        <p:txBody>
          <a:bodyPr/>
          <a:lstStyle/>
          <a:p>
            <a:r>
              <a:rPr lang="en-US" altLang="en-US"/>
              <a:t>Analysis of Binary Search</a:t>
            </a:r>
          </a:p>
        </p:txBody>
      </p:sp>
      <p:sp>
        <p:nvSpPr>
          <p:cNvPr id="468995" name="Rectangle 3"/>
          <p:cNvSpPr>
            <a:spLocks noGrp="1" noChangeArrowheads="1"/>
          </p:cNvSpPr>
          <p:nvPr>
            <p:ph type="body" idx="1"/>
          </p:nvPr>
        </p:nvSpPr>
        <p:spPr>
          <a:xfrm>
            <a:off x="609600" y="1066800"/>
            <a:ext cx="8534400" cy="5438775"/>
          </a:xfrm>
        </p:spPr>
        <p:txBody>
          <a:bodyPr/>
          <a:lstStyle/>
          <a:p>
            <a:pPr>
              <a:lnSpc>
                <a:spcPct val="90000"/>
              </a:lnSpc>
            </a:pPr>
            <a:r>
              <a:rPr lang="en-US" altLang="en-US" dirty="0"/>
              <a:t>Time efficiency</a:t>
            </a:r>
          </a:p>
          <a:p>
            <a:pPr lvl="1">
              <a:lnSpc>
                <a:spcPct val="90000"/>
              </a:lnSpc>
            </a:pPr>
            <a:r>
              <a:rPr lang="en-US" altLang="en-US" sz="2400" dirty="0"/>
              <a:t>worst-case recurrence:  </a:t>
            </a:r>
            <a:r>
              <a:rPr lang="en-US" altLang="en-US" sz="2400" i="1" dirty="0" err="1"/>
              <a:t>C</a:t>
            </a:r>
            <a:r>
              <a:rPr lang="en-US" altLang="en-US" sz="2400" i="1" baseline="-25000" dirty="0" err="1"/>
              <a:t>w</a:t>
            </a:r>
            <a:r>
              <a:rPr lang="en-US" altLang="en-US" sz="2400" i="1" baseline="-25000" dirty="0"/>
              <a:t> </a:t>
            </a:r>
            <a:r>
              <a:rPr lang="en-US" altLang="en-US" sz="2400" dirty="0"/>
              <a:t>(</a:t>
            </a:r>
            <a:r>
              <a:rPr lang="en-US" altLang="en-US" sz="2400" i="1" dirty="0"/>
              <a:t>n</a:t>
            </a:r>
            <a:r>
              <a:rPr lang="en-US" altLang="en-US" sz="2400" dirty="0"/>
              <a:t>) = 1 + </a:t>
            </a:r>
            <a:r>
              <a:rPr lang="en-US" altLang="en-US" sz="2400" i="1" dirty="0" err="1"/>
              <a:t>C</a:t>
            </a:r>
            <a:r>
              <a:rPr lang="en-US" altLang="en-US" sz="2400" i="1" baseline="-25000" dirty="0" err="1"/>
              <a:t>w</a:t>
            </a:r>
            <a:r>
              <a:rPr lang="en-US" altLang="en-US" sz="2400" dirty="0"/>
              <a:t>( </a:t>
            </a:r>
            <a:r>
              <a:rPr lang="en-US" altLang="en-US" sz="2400" dirty="0">
                <a:sym typeface="Symbol" pitchFamily="18" charset="2"/>
              </a:rPr>
              <a:t></a:t>
            </a:r>
            <a:r>
              <a:rPr lang="en-US" altLang="en-US" sz="2400" i="1" dirty="0"/>
              <a:t>n</a:t>
            </a:r>
            <a:r>
              <a:rPr lang="en-US" altLang="en-US" sz="2400" dirty="0"/>
              <a:t>/2</a:t>
            </a:r>
            <a:r>
              <a:rPr lang="en-US" altLang="en-US" sz="2400" dirty="0">
                <a:sym typeface="Symbol" pitchFamily="18" charset="2"/>
              </a:rPr>
              <a:t> </a:t>
            </a:r>
            <a:r>
              <a:rPr lang="en-US" altLang="en-US" sz="2400" dirty="0"/>
              <a:t>),  </a:t>
            </a:r>
            <a:r>
              <a:rPr lang="en-US" altLang="en-US" sz="2400" i="1" dirty="0" err="1"/>
              <a:t>C</a:t>
            </a:r>
            <a:r>
              <a:rPr lang="en-US" altLang="en-US" sz="2400" i="1" baseline="-25000" dirty="0" err="1"/>
              <a:t>w</a:t>
            </a:r>
            <a:r>
              <a:rPr lang="en-US" altLang="en-US" sz="2400" i="1" baseline="-25000" dirty="0"/>
              <a:t> </a:t>
            </a:r>
            <a:r>
              <a:rPr lang="en-US" altLang="en-US" sz="2400" dirty="0"/>
              <a:t>(1) = 1 </a:t>
            </a:r>
            <a:br>
              <a:rPr lang="en-US" altLang="en-US" sz="2400" dirty="0"/>
            </a:br>
            <a:r>
              <a:rPr lang="en-US" altLang="en-US" sz="2400" dirty="0"/>
              <a:t>solution: </a:t>
            </a:r>
            <a:r>
              <a:rPr lang="en-US" altLang="en-US" sz="2400" i="1" dirty="0" err="1"/>
              <a:t>C</a:t>
            </a:r>
            <a:r>
              <a:rPr lang="en-US" altLang="en-US" sz="2400" i="1" baseline="-25000" dirty="0" err="1"/>
              <a:t>w</a:t>
            </a:r>
            <a:r>
              <a:rPr lang="en-US" altLang="en-US" sz="2400" dirty="0"/>
              <a:t>(</a:t>
            </a:r>
            <a:r>
              <a:rPr lang="en-US" altLang="en-US" sz="2400" i="1" dirty="0"/>
              <a:t>n</a:t>
            </a:r>
            <a:r>
              <a:rPr lang="en-US" altLang="en-US" sz="2400" dirty="0"/>
              <a:t>) =</a:t>
            </a:r>
            <a:r>
              <a:rPr lang="en-US" altLang="en-US" sz="2400" i="1" dirty="0"/>
              <a:t> </a:t>
            </a:r>
            <a:r>
              <a:rPr lang="en-US" altLang="en-US" sz="2400" dirty="0">
                <a:sym typeface="Symbol" pitchFamily="18" charset="2"/>
              </a:rPr>
              <a:t></a:t>
            </a:r>
            <a:r>
              <a:rPr lang="en-US" altLang="en-US" sz="2400" dirty="0">
                <a:cs typeface="Times New Roman" pitchFamily="18" charset="0"/>
              </a:rPr>
              <a:t>log</a:t>
            </a:r>
            <a:r>
              <a:rPr lang="en-US" altLang="en-US" sz="2400" baseline="-25000" dirty="0">
                <a:cs typeface="Times New Roman" pitchFamily="18" charset="0"/>
              </a:rPr>
              <a:t>2</a:t>
            </a:r>
            <a:r>
              <a:rPr lang="en-US" altLang="en-US" sz="2400" dirty="0">
                <a:cs typeface="Times New Roman" pitchFamily="18" charset="0"/>
              </a:rPr>
              <a:t>(</a:t>
            </a:r>
            <a:r>
              <a:rPr lang="en-US" altLang="en-US" sz="2400" i="1" dirty="0">
                <a:cs typeface="Times New Roman" pitchFamily="18" charset="0"/>
              </a:rPr>
              <a:t>n</a:t>
            </a:r>
            <a:r>
              <a:rPr lang="en-US" altLang="en-US" sz="2400" dirty="0">
                <a:cs typeface="Times New Roman" pitchFamily="18" charset="0"/>
              </a:rPr>
              <a:t>+1)</a:t>
            </a:r>
            <a:r>
              <a:rPr lang="en-US" altLang="en-US" sz="2400" dirty="0">
                <a:cs typeface="Times New Roman" pitchFamily="18" charset="0"/>
                <a:sym typeface="Symbol" pitchFamily="18" charset="2"/>
              </a:rPr>
              <a:t></a:t>
            </a:r>
            <a:r>
              <a:rPr lang="en-US" altLang="en-US" sz="2400" dirty="0">
                <a:cs typeface="Times New Roman" pitchFamily="18" charset="0"/>
              </a:rPr>
              <a:t> </a:t>
            </a:r>
            <a:br>
              <a:rPr lang="en-US" altLang="en-US" sz="2400" dirty="0">
                <a:cs typeface="Times New Roman" pitchFamily="18" charset="0"/>
              </a:rPr>
            </a:br>
            <a:br>
              <a:rPr lang="en-US" altLang="en-US" sz="2400" dirty="0">
                <a:cs typeface="Times New Roman" pitchFamily="18" charset="0"/>
              </a:rPr>
            </a:br>
            <a:r>
              <a:rPr lang="en-US" altLang="en-US" sz="2400" dirty="0">
                <a:cs typeface="Times New Roman" pitchFamily="18" charset="0"/>
              </a:rPr>
              <a:t>This is VERY fast: </a:t>
            </a:r>
            <a:r>
              <a:rPr lang="en-US" altLang="en-US" sz="2400" dirty="0">
                <a:sym typeface="Symbol" pitchFamily="18" charset="2"/>
              </a:rPr>
              <a:t>e.g., </a:t>
            </a:r>
            <a:r>
              <a:rPr lang="en-US" altLang="en-US" sz="2400" dirty="0" err="1"/>
              <a:t>C</a:t>
            </a:r>
            <a:r>
              <a:rPr lang="en-US" altLang="en-US" sz="2400" i="1" baseline="-25000" dirty="0" err="1"/>
              <a:t>w</a:t>
            </a:r>
            <a:r>
              <a:rPr lang="en-US" altLang="en-US" sz="2400" dirty="0">
                <a:sym typeface="Symbol" pitchFamily="18" charset="2"/>
              </a:rPr>
              <a:t>(10</a:t>
            </a:r>
            <a:r>
              <a:rPr lang="en-US" altLang="en-US" sz="2400" baseline="30000" dirty="0">
                <a:sym typeface="Symbol" pitchFamily="18" charset="2"/>
              </a:rPr>
              <a:t>6</a:t>
            </a:r>
            <a:r>
              <a:rPr lang="en-US" altLang="en-US" sz="2400" dirty="0">
                <a:sym typeface="Symbol" pitchFamily="18" charset="2"/>
              </a:rPr>
              <a:t>) = 20</a:t>
            </a:r>
            <a:br>
              <a:rPr lang="en-US" altLang="en-US" sz="2400" dirty="0">
                <a:sym typeface="Symbol" pitchFamily="18" charset="2"/>
              </a:rPr>
            </a:br>
            <a:endParaRPr lang="en-US" altLang="en-US" sz="2400" dirty="0"/>
          </a:p>
          <a:p>
            <a:pPr>
              <a:lnSpc>
                <a:spcPct val="90000"/>
              </a:lnSpc>
            </a:pPr>
            <a:r>
              <a:rPr lang="en-US" altLang="en-US" dirty="0"/>
              <a:t>Optimal for searching a sorted array</a:t>
            </a:r>
            <a:br>
              <a:rPr lang="en-US" altLang="en-US" dirty="0"/>
            </a:br>
            <a:endParaRPr lang="en-US" altLang="en-US" dirty="0"/>
          </a:p>
          <a:p>
            <a:pPr>
              <a:lnSpc>
                <a:spcPct val="90000"/>
              </a:lnSpc>
            </a:pPr>
            <a:r>
              <a:rPr lang="en-US" altLang="en-US" dirty="0"/>
              <a:t>Limitations: must be a sorted array (not linked list)</a:t>
            </a:r>
            <a:br>
              <a:rPr lang="en-US" altLang="en-US" dirty="0"/>
            </a:br>
            <a:endParaRPr lang="en-US" altLang="en-US" dirty="0"/>
          </a:p>
          <a:p>
            <a:pPr>
              <a:lnSpc>
                <a:spcPct val="90000"/>
              </a:lnSpc>
            </a:pPr>
            <a:r>
              <a:rPr lang="en-US" altLang="en-US" dirty="0"/>
              <a:t>Similar to divide and conquer (next chapter), but throw away half on each step rather than solving both halves</a:t>
            </a:r>
          </a:p>
          <a:p>
            <a:pPr>
              <a:lnSpc>
                <a:spcPct val="90000"/>
              </a:lnSpc>
              <a:buFont typeface="Monotype Sorts" pitchFamily="2" charset="2"/>
              <a:buNone/>
            </a:pPr>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10" name="Slide Number Placeholder 5"/>
          <p:cNvSpPr>
            <a:spLocks noGrp="1"/>
          </p:cNvSpPr>
          <p:nvPr>
            <p:ph type="sldNum" sz="quarter" idx="12"/>
          </p:nvPr>
        </p:nvSpPr>
        <p:spPr/>
        <p:txBody>
          <a:bodyPr/>
          <a:lstStyle/>
          <a:p>
            <a:fld id="{C4B3CB9C-A8D8-4C3A-B260-3820543BF7BD}" type="slidenum">
              <a:rPr lang="en-US" altLang="en-US"/>
              <a:pPr/>
              <a:t>22</a:t>
            </a:fld>
            <a:endParaRPr lang="en-US" altLang="en-US"/>
          </a:p>
        </p:txBody>
      </p:sp>
      <p:sp>
        <p:nvSpPr>
          <p:cNvPr id="407554" name="Rectangle 2"/>
          <p:cNvSpPr>
            <a:spLocks noGrp="1" noChangeArrowheads="1"/>
          </p:cNvSpPr>
          <p:nvPr>
            <p:ph type="title"/>
          </p:nvPr>
        </p:nvSpPr>
        <p:spPr>
          <a:xfrm>
            <a:off x="609600" y="152400"/>
            <a:ext cx="7664450" cy="685800"/>
          </a:xfrm>
        </p:spPr>
        <p:txBody>
          <a:bodyPr/>
          <a:lstStyle/>
          <a:p>
            <a:r>
              <a:rPr lang="en-US" altLang="en-US"/>
              <a:t>Exponentiation by Squaring</a:t>
            </a:r>
          </a:p>
        </p:txBody>
      </p:sp>
      <p:sp>
        <p:nvSpPr>
          <p:cNvPr id="407555" name="Rectangle 3"/>
          <p:cNvSpPr>
            <a:spLocks noGrp="1" noChangeArrowheads="1"/>
          </p:cNvSpPr>
          <p:nvPr>
            <p:ph type="body" idx="1"/>
          </p:nvPr>
        </p:nvSpPr>
        <p:spPr>
          <a:xfrm>
            <a:off x="457200" y="1219200"/>
            <a:ext cx="8686800" cy="4905375"/>
          </a:xfrm>
        </p:spPr>
        <p:txBody>
          <a:bodyPr/>
          <a:lstStyle/>
          <a:p>
            <a:pPr>
              <a:buFont typeface="Monotype Sorts" pitchFamily="2" charset="2"/>
              <a:buNone/>
            </a:pPr>
            <a:r>
              <a:rPr lang="en-US" altLang="en-US"/>
              <a:t>The problem: Compute </a:t>
            </a:r>
            <a:r>
              <a:rPr lang="en-US" altLang="en-US" i="1"/>
              <a:t>a</a:t>
            </a:r>
            <a:r>
              <a:rPr lang="en-US" altLang="en-US" i="1" baseline="30000"/>
              <a:t>n</a:t>
            </a:r>
            <a:r>
              <a:rPr lang="en-US" altLang="en-US" i="1"/>
              <a:t> </a:t>
            </a:r>
            <a:r>
              <a:rPr lang="en-US" altLang="en-US"/>
              <a:t>where </a:t>
            </a:r>
            <a:r>
              <a:rPr lang="en-US" altLang="en-US" i="1"/>
              <a:t>n </a:t>
            </a:r>
            <a:r>
              <a:rPr lang="en-US" altLang="en-US"/>
              <a:t>is a nonnegative integer</a:t>
            </a:r>
          </a:p>
          <a:p>
            <a:pPr>
              <a:buFont typeface="Monotype Sorts" pitchFamily="2" charset="2"/>
              <a:buNone/>
            </a:pPr>
            <a:endParaRPr lang="en-US" altLang="en-US"/>
          </a:p>
          <a:p>
            <a:pPr>
              <a:buFont typeface="Monotype Sorts" pitchFamily="2" charset="2"/>
              <a:buNone/>
            </a:pPr>
            <a:r>
              <a:rPr lang="en-US" altLang="en-US"/>
              <a:t>The problem can be solved by applying recursively the formulas:</a:t>
            </a:r>
          </a:p>
          <a:p>
            <a:pPr>
              <a:buFont typeface="Monotype Sorts" pitchFamily="2" charset="2"/>
              <a:buNone/>
            </a:pPr>
            <a:endParaRPr lang="en-US" altLang="en-US"/>
          </a:p>
        </p:txBody>
      </p:sp>
      <p:sp>
        <p:nvSpPr>
          <p:cNvPr id="407556" name="Text Box 4"/>
          <p:cNvSpPr txBox="1">
            <a:spLocks noChangeArrowheads="1"/>
          </p:cNvSpPr>
          <p:nvPr/>
        </p:nvSpPr>
        <p:spPr bwMode="auto">
          <a:xfrm>
            <a:off x="1295400" y="2743200"/>
            <a:ext cx="335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chemeClr val="hlink"/>
                </a:solidFill>
                <a:effectLst>
                  <a:outerShdw blurRad="38100" dist="38100" dir="2700000" algn="tl">
                    <a:srgbClr val="000000"/>
                  </a:outerShdw>
                </a:effectLst>
              </a:rPr>
              <a:t>For even values of </a:t>
            </a:r>
            <a:r>
              <a:rPr lang="en-US" altLang="en-US" b="1" i="1">
                <a:solidFill>
                  <a:schemeClr val="hlink"/>
                </a:solidFill>
                <a:effectLst>
                  <a:outerShdw blurRad="38100" dist="38100" dir="2700000" algn="tl">
                    <a:srgbClr val="000000"/>
                  </a:outerShdw>
                </a:effectLst>
              </a:rPr>
              <a:t>n</a:t>
            </a:r>
            <a:endParaRPr lang="en-US" altLang="en-US"/>
          </a:p>
        </p:txBody>
      </p:sp>
      <p:sp>
        <p:nvSpPr>
          <p:cNvPr id="407557" name="Text Box 5"/>
          <p:cNvSpPr txBox="1">
            <a:spLocks noChangeArrowheads="1"/>
          </p:cNvSpPr>
          <p:nvPr/>
        </p:nvSpPr>
        <p:spPr bwMode="auto">
          <a:xfrm>
            <a:off x="1295400" y="3886200"/>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chemeClr val="hlink"/>
                </a:solidFill>
                <a:effectLst>
                  <a:outerShdw blurRad="38100" dist="38100" dir="2700000" algn="tl">
                    <a:srgbClr val="000000"/>
                  </a:outerShdw>
                </a:effectLst>
              </a:rPr>
              <a:t>For odd values of </a:t>
            </a:r>
            <a:r>
              <a:rPr lang="en-US" altLang="en-US" b="1" i="1">
                <a:solidFill>
                  <a:schemeClr val="hlink"/>
                </a:solidFill>
                <a:effectLst>
                  <a:outerShdw blurRad="38100" dist="38100" dir="2700000" algn="tl">
                    <a:srgbClr val="000000"/>
                  </a:outerShdw>
                </a:effectLst>
              </a:rPr>
              <a:t>n</a:t>
            </a:r>
            <a:endParaRPr lang="en-US" altLang="en-US" b="1">
              <a:effectLst>
                <a:outerShdw blurRad="38100" dist="38100" dir="2700000" algn="tl">
                  <a:srgbClr val="000000"/>
                </a:outerShdw>
              </a:effectLst>
            </a:endParaRPr>
          </a:p>
        </p:txBody>
      </p:sp>
      <p:sp>
        <p:nvSpPr>
          <p:cNvPr id="407558" name="Text Box 6"/>
          <p:cNvSpPr txBox="1">
            <a:spLocks noChangeArrowheads="1"/>
          </p:cNvSpPr>
          <p:nvPr/>
        </p:nvSpPr>
        <p:spPr bwMode="auto">
          <a:xfrm>
            <a:off x="2438400" y="3352800"/>
            <a:ext cx="502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a </a:t>
            </a:r>
            <a:r>
              <a:rPr lang="en-US" altLang="en-US" b="1" i="1" baseline="30000">
                <a:solidFill>
                  <a:schemeClr val="hlink"/>
                </a:solidFill>
                <a:effectLst>
                  <a:outerShdw blurRad="38100" dist="38100" dir="2700000" algn="tl">
                    <a:srgbClr val="000000"/>
                  </a:outerShdw>
                </a:effectLst>
              </a:rPr>
              <a:t>n</a:t>
            </a:r>
            <a:r>
              <a:rPr lang="en-US" altLang="en-US" b="1" i="1">
                <a:solidFill>
                  <a:schemeClr val="hlink"/>
                </a:solidFill>
                <a:effectLst>
                  <a:outerShdw blurRad="38100" dist="38100" dir="2700000" algn="tl">
                    <a:srgbClr val="000000"/>
                  </a:outerShdw>
                </a:effectLst>
              </a:rPr>
              <a:t> </a:t>
            </a:r>
            <a:r>
              <a:rPr lang="en-US" altLang="en-US">
                <a:solidFill>
                  <a:schemeClr val="hlink"/>
                </a:solidFill>
                <a:latin typeface="Arial" charset="0"/>
              </a:rPr>
              <a:t>=</a:t>
            </a:r>
            <a:r>
              <a:rPr lang="en-US" altLang="en-US">
                <a:latin typeface="Arial" charset="0"/>
              </a:rPr>
              <a:t> </a:t>
            </a:r>
            <a:r>
              <a:rPr lang="en-US" altLang="en-US" b="1">
                <a:solidFill>
                  <a:schemeClr val="hlink"/>
                </a:solidFill>
                <a:effectLst>
                  <a:outerShdw blurRad="38100" dist="38100" dir="2700000" algn="tl">
                    <a:srgbClr val="000000"/>
                  </a:outerShdw>
                </a:effectLst>
                <a:latin typeface="Arial" charset="0"/>
              </a:rPr>
              <a:t>(</a:t>
            </a:r>
            <a:r>
              <a:rPr lang="en-US" altLang="en-US" b="1" i="1">
                <a:solidFill>
                  <a:schemeClr val="hlink"/>
                </a:solidFill>
                <a:effectLst>
                  <a:outerShdw blurRad="38100" dist="38100" dir="2700000" algn="tl">
                    <a:srgbClr val="000000"/>
                  </a:outerShdw>
                </a:effectLst>
              </a:rPr>
              <a:t>a </a:t>
            </a:r>
            <a:r>
              <a:rPr lang="en-US" altLang="en-US" b="1" i="1" baseline="30000">
                <a:solidFill>
                  <a:schemeClr val="hlink"/>
                </a:solidFill>
                <a:effectLst>
                  <a:outerShdw blurRad="38100" dist="38100" dir="2700000" algn="tl">
                    <a:srgbClr val="000000"/>
                  </a:outerShdw>
                </a:effectLst>
              </a:rPr>
              <a:t>n</a:t>
            </a:r>
            <a:r>
              <a:rPr lang="en-US" altLang="en-US" b="1" baseline="30000">
                <a:solidFill>
                  <a:schemeClr val="hlink"/>
                </a:solidFill>
                <a:effectLst>
                  <a:outerShdw blurRad="38100" dist="38100" dir="2700000" algn="tl">
                    <a:srgbClr val="000000"/>
                  </a:outerShdw>
                </a:effectLst>
              </a:rPr>
              <a:t>/2 </a:t>
            </a:r>
            <a:r>
              <a:rPr lang="en-US" altLang="en-US" b="1">
                <a:solidFill>
                  <a:schemeClr val="hlink"/>
                </a:solidFill>
                <a:effectLst>
                  <a:outerShdw blurRad="38100" dist="38100" dir="2700000" algn="tl">
                    <a:srgbClr val="000000"/>
                  </a:outerShdw>
                </a:effectLst>
              </a:rPr>
              <a:t>)</a:t>
            </a:r>
            <a:r>
              <a:rPr lang="en-US" altLang="en-US" b="1" baseline="30000">
                <a:solidFill>
                  <a:schemeClr val="hlink"/>
                </a:solidFill>
                <a:effectLst>
                  <a:outerShdw blurRad="38100" dist="38100" dir="2700000" algn="tl">
                    <a:srgbClr val="000000"/>
                  </a:outerShdw>
                </a:effectLst>
              </a:rPr>
              <a:t>2   </a:t>
            </a:r>
            <a:r>
              <a:rPr lang="en-US" altLang="en-US" b="1">
                <a:solidFill>
                  <a:schemeClr val="hlink"/>
                </a:solidFill>
                <a:effectLst>
                  <a:outerShdw blurRad="38100" dist="38100" dir="2700000" algn="tl">
                    <a:srgbClr val="000000"/>
                  </a:outerShdw>
                </a:effectLst>
              </a:rPr>
              <a:t>if </a:t>
            </a:r>
            <a:r>
              <a:rPr lang="en-US" altLang="en-US" b="1" i="1">
                <a:solidFill>
                  <a:schemeClr val="hlink"/>
                </a:solidFill>
                <a:effectLst>
                  <a:outerShdw blurRad="38100" dist="38100" dir="2700000" algn="tl">
                    <a:srgbClr val="000000"/>
                  </a:outerShdw>
                </a:effectLst>
              </a:rPr>
              <a:t>n </a:t>
            </a:r>
            <a:r>
              <a:rPr lang="en-US" altLang="en-US" b="1">
                <a:solidFill>
                  <a:schemeClr val="hlink"/>
                </a:solidFill>
                <a:effectLst>
                  <a:outerShdw blurRad="38100" dist="38100" dir="2700000" algn="tl">
                    <a:srgbClr val="000000"/>
                  </a:outerShdw>
                </a:effectLst>
              </a:rPr>
              <a:t>&gt; 0  and  </a:t>
            </a:r>
            <a:r>
              <a:rPr lang="en-US" altLang="en-US" b="1" i="1">
                <a:solidFill>
                  <a:schemeClr val="hlink"/>
                </a:solidFill>
                <a:effectLst>
                  <a:outerShdw blurRad="38100" dist="38100" dir="2700000" algn="tl">
                    <a:srgbClr val="000000"/>
                  </a:outerShdw>
                </a:effectLst>
              </a:rPr>
              <a:t>a </a:t>
            </a:r>
            <a:r>
              <a:rPr lang="en-US" altLang="en-US" b="1" baseline="30000">
                <a:solidFill>
                  <a:schemeClr val="hlink"/>
                </a:solidFill>
                <a:effectLst>
                  <a:outerShdw blurRad="38100" dist="38100" dir="2700000" algn="tl">
                    <a:srgbClr val="000000"/>
                  </a:outerShdw>
                </a:effectLst>
              </a:rPr>
              <a:t>0 </a:t>
            </a:r>
            <a:r>
              <a:rPr lang="en-US" altLang="en-US" b="1">
                <a:solidFill>
                  <a:schemeClr val="hlink"/>
                </a:solidFill>
                <a:effectLst>
                  <a:outerShdw blurRad="38100" dist="38100" dir="2700000" algn="tl">
                    <a:srgbClr val="000000"/>
                  </a:outerShdw>
                </a:effectLst>
              </a:rPr>
              <a:t>= 1</a:t>
            </a:r>
            <a:endParaRPr lang="en-US" altLang="en-US">
              <a:latin typeface="Arial" charset="0"/>
            </a:endParaRPr>
          </a:p>
        </p:txBody>
      </p:sp>
      <p:sp>
        <p:nvSpPr>
          <p:cNvPr id="407559" name="Text Box 7"/>
          <p:cNvSpPr txBox="1">
            <a:spLocks noChangeArrowheads="1"/>
          </p:cNvSpPr>
          <p:nvPr/>
        </p:nvSpPr>
        <p:spPr bwMode="auto">
          <a:xfrm>
            <a:off x="2438400" y="44958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a </a:t>
            </a:r>
            <a:r>
              <a:rPr lang="en-US" altLang="en-US" b="1" i="1" baseline="30000">
                <a:solidFill>
                  <a:schemeClr val="hlink"/>
                </a:solidFill>
                <a:effectLst>
                  <a:outerShdw blurRad="38100" dist="38100" dir="2700000" algn="tl">
                    <a:srgbClr val="000000"/>
                  </a:outerShdw>
                </a:effectLst>
              </a:rPr>
              <a:t>n</a:t>
            </a:r>
            <a:r>
              <a:rPr lang="en-US" altLang="en-US" b="1" i="1">
                <a:solidFill>
                  <a:schemeClr val="hlink"/>
                </a:solidFill>
                <a:effectLst>
                  <a:outerShdw blurRad="38100" dist="38100" dir="2700000" algn="tl">
                    <a:srgbClr val="000000"/>
                  </a:outerShdw>
                </a:effectLst>
              </a:rPr>
              <a:t> </a:t>
            </a:r>
            <a:r>
              <a:rPr lang="en-US" altLang="en-US">
                <a:solidFill>
                  <a:schemeClr val="hlink"/>
                </a:solidFill>
              </a:rPr>
              <a:t>=</a:t>
            </a:r>
            <a:r>
              <a:rPr lang="en-US" altLang="en-US"/>
              <a:t> </a:t>
            </a:r>
            <a:r>
              <a:rPr lang="en-US" altLang="en-US" b="1">
                <a:solidFill>
                  <a:schemeClr val="hlink"/>
                </a:solidFill>
                <a:effectLst>
                  <a:outerShdw blurRad="38100" dist="38100" dir="2700000" algn="tl">
                    <a:srgbClr val="000000"/>
                  </a:outerShdw>
                </a:effectLst>
              </a:rPr>
              <a:t>(</a:t>
            </a:r>
            <a:r>
              <a:rPr lang="en-US" altLang="en-US" b="1" i="1">
                <a:solidFill>
                  <a:schemeClr val="hlink"/>
                </a:solidFill>
                <a:effectLst>
                  <a:outerShdw blurRad="38100" dist="38100" dir="2700000" algn="tl">
                    <a:srgbClr val="000000"/>
                  </a:outerShdw>
                </a:effectLst>
              </a:rPr>
              <a:t>a </a:t>
            </a:r>
            <a:r>
              <a:rPr lang="en-US" altLang="en-US" b="1" baseline="30000">
                <a:solidFill>
                  <a:schemeClr val="hlink"/>
                </a:solidFill>
                <a:effectLst>
                  <a:outerShdw blurRad="38100" dist="38100" dir="2700000" algn="tl">
                    <a:srgbClr val="000000"/>
                  </a:outerShdw>
                </a:effectLst>
              </a:rPr>
              <a:t>(</a:t>
            </a:r>
            <a:r>
              <a:rPr lang="en-US" altLang="en-US" b="1" i="1" baseline="30000">
                <a:solidFill>
                  <a:schemeClr val="hlink"/>
                </a:solidFill>
                <a:effectLst>
                  <a:outerShdw blurRad="38100" dist="38100" dir="2700000" algn="tl">
                    <a:srgbClr val="000000"/>
                  </a:outerShdw>
                </a:effectLst>
              </a:rPr>
              <a:t>n-</a:t>
            </a:r>
            <a:r>
              <a:rPr lang="en-US" altLang="en-US" b="1" baseline="30000">
                <a:solidFill>
                  <a:schemeClr val="hlink"/>
                </a:solidFill>
                <a:effectLst>
                  <a:outerShdw blurRad="38100" dist="38100" dir="2700000" algn="tl">
                    <a:srgbClr val="000000"/>
                  </a:outerShdw>
                </a:effectLst>
              </a:rPr>
              <a:t>1)/2</a:t>
            </a:r>
            <a:r>
              <a:rPr lang="en-US" altLang="en-US" b="1">
                <a:solidFill>
                  <a:schemeClr val="hlink"/>
                </a:solidFill>
                <a:effectLst>
                  <a:outerShdw blurRad="38100" dist="38100" dir="2700000" algn="tl">
                    <a:srgbClr val="000000"/>
                  </a:outerShdw>
                </a:effectLst>
              </a:rPr>
              <a:t> )</a:t>
            </a:r>
            <a:r>
              <a:rPr lang="en-US" altLang="en-US" b="1" baseline="30000">
                <a:solidFill>
                  <a:schemeClr val="hlink"/>
                </a:solidFill>
                <a:effectLst>
                  <a:outerShdw blurRad="38100" dist="38100" dir="2700000" algn="tl">
                    <a:srgbClr val="000000"/>
                  </a:outerShdw>
                </a:effectLst>
              </a:rPr>
              <a:t>2 </a:t>
            </a:r>
            <a:r>
              <a:rPr lang="en-US" altLang="en-US" b="1" i="1">
                <a:solidFill>
                  <a:schemeClr val="hlink"/>
                </a:solidFill>
                <a:effectLst>
                  <a:outerShdw blurRad="38100" dist="38100" dir="2700000" algn="tl">
                    <a:srgbClr val="000000"/>
                  </a:outerShdw>
                </a:effectLst>
              </a:rPr>
              <a:t>a</a:t>
            </a:r>
            <a:endParaRPr lang="en-US" altLang="en-US" b="1" baseline="30000">
              <a:solidFill>
                <a:schemeClr val="hlink"/>
              </a:solidFill>
              <a:effectLst>
                <a:outerShdw blurRad="38100" dist="38100" dir="2700000" algn="tl">
                  <a:srgbClr val="000000"/>
                </a:outerShdw>
              </a:effectLst>
            </a:endParaRPr>
          </a:p>
        </p:txBody>
      </p:sp>
      <p:sp>
        <p:nvSpPr>
          <p:cNvPr id="407564" name="Text Box 12"/>
          <p:cNvSpPr txBox="1">
            <a:spLocks noChangeArrowheads="1"/>
          </p:cNvSpPr>
          <p:nvPr/>
        </p:nvSpPr>
        <p:spPr bwMode="auto">
          <a:xfrm>
            <a:off x="609600" y="5105400"/>
            <a:ext cx="8534400" cy="1443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90000"/>
              </a:lnSpc>
              <a:spcBef>
                <a:spcPct val="50000"/>
              </a:spcBef>
            </a:pPr>
            <a:r>
              <a:rPr lang="en-US" altLang="en-US" b="1">
                <a:solidFill>
                  <a:schemeClr val="hlink"/>
                </a:solidFill>
                <a:effectLst>
                  <a:outerShdw blurRad="38100" dist="38100" dir="2700000" algn="tl">
                    <a:srgbClr val="000000"/>
                  </a:outerShdw>
                </a:effectLst>
              </a:rPr>
              <a:t>Recurrence:  M(</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 = M( </a:t>
            </a:r>
            <a:r>
              <a:rPr lang="en-US" altLang="en-US" b="1">
                <a:solidFill>
                  <a:schemeClr val="hlink"/>
                </a:solidFill>
                <a:effectLst>
                  <a:outerShdw blurRad="38100" dist="38100" dir="2700000" algn="tl">
                    <a:srgbClr val="000000"/>
                  </a:outerShdw>
                </a:effectLst>
                <a:sym typeface="Symbol" pitchFamily="18" charset="2"/>
              </a:rPr>
              <a:t></a:t>
            </a:r>
            <a:r>
              <a:rPr lang="en-US" altLang="en-US" b="1" i="1">
                <a:solidFill>
                  <a:schemeClr val="hlink"/>
                </a:solidFill>
                <a:effectLst>
                  <a:outerShdw blurRad="38100" dist="38100" dir="2700000" algn="tl">
                    <a:srgbClr val="000000"/>
                  </a:outerShdw>
                </a:effectLst>
                <a:sym typeface="Symbol" pitchFamily="18" charset="2"/>
              </a:rPr>
              <a:t>n</a:t>
            </a:r>
            <a:r>
              <a:rPr lang="en-US" altLang="en-US" b="1">
                <a:solidFill>
                  <a:schemeClr val="hlink"/>
                </a:solidFill>
                <a:effectLst>
                  <a:outerShdw blurRad="38100" dist="38100" dir="2700000" algn="tl">
                    <a:srgbClr val="000000"/>
                  </a:outerShdw>
                </a:effectLst>
                <a:sym typeface="Symbol" pitchFamily="18" charset="2"/>
              </a:rPr>
              <a:t>/2 ) + f</a:t>
            </a:r>
            <a:r>
              <a:rPr lang="en-US" altLang="en-US" b="1" i="1">
                <a:solidFill>
                  <a:schemeClr val="hlink"/>
                </a:solidFill>
                <a:effectLst>
                  <a:outerShdw blurRad="38100" dist="38100" dir="2700000" algn="tl">
                    <a:srgbClr val="000000"/>
                  </a:outerShdw>
                </a:effectLst>
                <a:sym typeface="Symbol" pitchFamily="18" charset="2"/>
              </a:rPr>
              <a:t>(n</a:t>
            </a:r>
            <a:r>
              <a:rPr lang="en-US" altLang="en-US" b="1">
                <a:solidFill>
                  <a:schemeClr val="hlink"/>
                </a:solidFill>
                <a:effectLst>
                  <a:outerShdw blurRad="38100" dist="38100" dir="2700000" algn="tl">
                    <a:srgbClr val="000000"/>
                  </a:outerShdw>
                </a:effectLst>
                <a:sym typeface="Symbol" pitchFamily="18" charset="2"/>
              </a:rPr>
              <a:t>)</a:t>
            </a:r>
            <a:r>
              <a:rPr lang="en-US" altLang="en-US" b="1" i="1">
                <a:solidFill>
                  <a:schemeClr val="hlink"/>
                </a:solidFill>
                <a:effectLst>
                  <a:outerShdw blurRad="38100" dist="38100" dir="2700000" algn="tl">
                    <a:srgbClr val="000000"/>
                  </a:outerShdw>
                </a:effectLst>
                <a:sym typeface="Symbol" pitchFamily="18" charset="2"/>
              </a:rPr>
              <a:t>,</a:t>
            </a:r>
            <a:r>
              <a:rPr lang="en-US" altLang="en-US" b="1">
                <a:solidFill>
                  <a:schemeClr val="hlink"/>
                </a:solidFill>
                <a:effectLst>
                  <a:outerShdw blurRad="38100" dist="38100" dir="2700000" algn="tl">
                    <a:srgbClr val="000000"/>
                  </a:outerShdw>
                </a:effectLst>
                <a:sym typeface="Symbol" pitchFamily="18" charset="2"/>
              </a:rPr>
              <a:t>  where f(</a:t>
            </a:r>
            <a:r>
              <a:rPr lang="en-US" altLang="en-US" b="1" i="1">
                <a:solidFill>
                  <a:schemeClr val="hlink"/>
                </a:solidFill>
                <a:effectLst>
                  <a:outerShdw blurRad="38100" dist="38100" dir="2700000" algn="tl">
                    <a:srgbClr val="000000"/>
                  </a:outerShdw>
                </a:effectLst>
                <a:sym typeface="Symbol" pitchFamily="18" charset="2"/>
              </a:rPr>
              <a:t>n</a:t>
            </a:r>
            <a:r>
              <a:rPr lang="en-US" altLang="en-US" b="1">
                <a:solidFill>
                  <a:schemeClr val="hlink"/>
                </a:solidFill>
                <a:effectLst>
                  <a:outerShdw blurRad="38100" dist="38100" dir="2700000" algn="tl">
                    <a:srgbClr val="000000"/>
                  </a:outerShdw>
                </a:effectLst>
                <a:sym typeface="Symbol" pitchFamily="18" charset="2"/>
              </a:rPr>
              <a:t>) = 1 or 2, </a:t>
            </a:r>
          </a:p>
          <a:p>
            <a:pPr algn="l">
              <a:lnSpc>
                <a:spcPct val="90000"/>
              </a:lnSpc>
              <a:spcBef>
                <a:spcPct val="50000"/>
              </a:spcBef>
            </a:pPr>
            <a:r>
              <a:rPr lang="en-US" altLang="en-US" b="1">
                <a:solidFill>
                  <a:schemeClr val="hlink"/>
                </a:solidFill>
                <a:effectLst>
                  <a:outerShdw blurRad="38100" dist="38100" dir="2700000" algn="tl">
                    <a:srgbClr val="000000"/>
                  </a:outerShdw>
                </a:effectLst>
                <a:sym typeface="Symbol" pitchFamily="18" charset="2"/>
              </a:rPr>
              <a:t>                       M(0) = 0</a:t>
            </a:r>
          </a:p>
          <a:p>
            <a:pPr algn="l">
              <a:lnSpc>
                <a:spcPct val="90000"/>
              </a:lnSpc>
              <a:spcBef>
                <a:spcPct val="50000"/>
              </a:spcBef>
            </a:pPr>
            <a:r>
              <a:rPr lang="en-US" altLang="en-US" b="1">
                <a:solidFill>
                  <a:schemeClr val="hlink"/>
                </a:solidFill>
                <a:effectLst>
                  <a:outerShdw blurRad="38100" dist="38100" dir="2700000" algn="tl">
                    <a:srgbClr val="000000"/>
                  </a:outerShdw>
                </a:effectLst>
                <a:sym typeface="Symbol" pitchFamily="18" charset="2"/>
              </a:rPr>
              <a:t>Master Theorem: </a:t>
            </a:r>
            <a:r>
              <a:rPr lang="en-US" altLang="en-US" b="1">
                <a:solidFill>
                  <a:schemeClr val="hlink"/>
                </a:solidFill>
                <a:effectLst>
                  <a:outerShdw blurRad="38100" dist="38100" dir="2700000" algn="tl">
                    <a:srgbClr val="000000"/>
                  </a:outerShdw>
                </a:effectLst>
              </a:rPr>
              <a:t>M(</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a:t>
            </a:r>
            <a:r>
              <a:rPr lang="en-US" altLang="en-US"/>
              <a:t> </a:t>
            </a:r>
            <a:r>
              <a:rPr lang="en-US" altLang="en-US" b="1">
                <a:solidFill>
                  <a:schemeClr val="hlink"/>
                </a:solidFill>
                <a:effectLst>
                  <a:outerShdw blurRad="38100" dist="38100" dir="2700000" algn="tl">
                    <a:srgbClr val="000000"/>
                  </a:outerShdw>
                </a:effectLst>
                <a:sym typeface="Symbol" pitchFamily="18" charset="2"/>
              </a:rPr>
              <a:t> </a:t>
            </a:r>
            <a:r>
              <a:rPr lang="el-GR" altLang="en-US" b="1">
                <a:solidFill>
                  <a:schemeClr val="hlink"/>
                </a:solidFill>
                <a:effectLst>
                  <a:outerShdw blurRad="38100" dist="38100" dir="2700000" algn="tl">
                    <a:srgbClr val="000000"/>
                  </a:outerShdw>
                </a:effectLst>
                <a:cs typeface="Times New Roman" pitchFamily="18" charset="0"/>
                <a:sym typeface="Symbol" pitchFamily="18" charset="2"/>
              </a:rPr>
              <a:t>Θ</a:t>
            </a:r>
            <a:r>
              <a:rPr lang="en-US" altLang="en-US" b="1">
                <a:solidFill>
                  <a:schemeClr val="hlink"/>
                </a:solidFill>
                <a:effectLst>
                  <a:outerShdw blurRad="38100" dist="38100" dir="2700000" algn="tl">
                    <a:srgbClr val="000000"/>
                  </a:outerShdw>
                </a:effectLst>
                <a:cs typeface="Times New Roman" pitchFamily="18" charset="0"/>
                <a:sym typeface="Symbol" pitchFamily="18" charset="2"/>
              </a:rPr>
              <a:t>(log </a:t>
            </a:r>
            <a:r>
              <a:rPr lang="en-US" altLang="en-US" b="1" i="1">
                <a:solidFill>
                  <a:schemeClr val="hlink"/>
                </a:solidFill>
                <a:effectLst>
                  <a:outerShdw blurRad="38100" dist="38100" dir="2700000" algn="tl">
                    <a:srgbClr val="000000"/>
                  </a:outerShdw>
                </a:effectLst>
                <a:cs typeface="Times New Roman" pitchFamily="18" charset="0"/>
                <a:sym typeface="Symbol" pitchFamily="18" charset="2"/>
              </a:rPr>
              <a:t>n</a:t>
            </a:r>
            <a:r>
              <a:rPr lang="en-US" altLang="en-US" b="1">
                <a:solidFill>
                  <a:schemeClr val="hlink"/>
                </a:solidFill>
                <a:effectLst>
                  <a:outerShdw blurRad="38100" dist="38100" dir="2700000" algn="tl">
                    <a:srgbClr val="000000"/>
                  </a:outerShdw>
                </a:effectLst>
                <a:cs typeface="Times New Roman" pitchFamily="18" charset="0"/>
                <a:sym typeface="Symbol" pitchFamily="18" charset="2"/>
              </a:rPr>
              <a:t>) = </a:t>
            </a:r>
            <a:r>
              <a:rPr lang="el-GR" altLang="en-US" b="1">
                <a:solidFill>
                  <a:schemeClr val="hlink"/>
                </a:solidFill>
                <a:effectLst>
                  <a:outerShdw blurRad="38100" dist="38100" dir="2700000" algn="tl">
                    <a:srgbClr val="000000"/>
                  </a:outerShdw>
                </a:effectLst>
                <a:sym typeface="Symbol" pitchFamily="18" charset="2"/>
              </a:rPr>
              <a:t>Θ</a:t>
            </a:r>
            <a:r>
              <a:rPr lang="en-US" altLang="en-US" b="1">
                <a:solidFill>
                  <a:schemeClr val="hlink"/>
                </a:solidFill>
                <a:effectLst>
                  <a:outerShdw blurRad="38100" dist="38100" dir="2700000" algn="tl">
                    <a:srgbClr val="000000"/>
                  </a:outerShdw>
                </a:effectLst>
                <a:sym typeface="Symbol" pitchFamily="18" charset="2"/>
              </a:rPr>
              <a:t>(</a:t>
            </a:r>
            <a:r>
              <a:rPr lang="en-US" altLang="en-US" b="1" i="1">
                <a:solidFill>
                  <a:schemeClr val="hlink"/>
                </a:solidFill>
                <a:effectLst>
                  <a:outerShdw blurRad="38100" dist="38100" dir="2700000" algn="tl">
                    <a:srgbClr val="000000"/>
                  </a:outerShdw>
                </a:effectLst>
                <a:sym typeface="Symbol" pitchFamily="18" charset="2"/>
              </a:rPr>
              <a:t>b</a:t>
            </a:r>
            <a:r>
              <a:rPr lang="en-US" altLang="en-US" b="1">
                <a:solidFill>
                  <a:schemeClr val="hlink"/>
                </a:solidFill>
                <a:effectLst>
                  <a:outerShdw blurRad="38100" dist="38100" dir="2700000" algn="tl">
                    <a:srgbClr val="000000"/>
                  </a:outerShdw>
                </a:effectLst>
                <a:sym typeface="Symbol" pitchFamily="18" charset="2"/>
              </a:rPr>
              <a:t>) where </a:t>
            </a:r>
            <a:r>
              <a:rPr lang="en-US" altLang="en-US" b="1" i="1">
                <a:solidFill>
                  <a:schemeClr val="hlink"/>
                </a:solidFill>
                <a:effectLst>
                  <a:outerShdw blurRad="38100" dist="38100" dir="2700000" algn="tl">
                    <a:srgbClr val="000000"/>
                  </a:outerShdw>
                </a:effectLst>
                <a:sym typeface="Symbol" pitchFamily="18" charset="2"/>
              </a:rPr>
              <a:t>b = </a:t>
            </a:r>
            <a:r>
              <a:rPr lang="en-US" altLang="en-US" b="1">
                <a:solidFill>
                  <a:schemeClr val="hlink"/>
                </a:solidFill>
                <a:effectLst>
                  <a:outerShdw blurRad="38100" dist="38100" dir="2700000" algn="tl">
                    <a:srgbClr val="000000"/>
                  </a:outerShdw>
                </a:effectLst>
                <a:sym typeface="Symbol" pitchFamily="18" charset="2"/>
              </a:rPr>
              <a:t>log</a:t>
            </a:r>
            <a:r>
              <a:rPr lang="en-US" altLang="en-US" b="1" baseline="-25000">
                <a:solidFill>
                  <a:schemeClr val="hlink"/>
                </a:solidFill>
                <a:effectLst>
                  <a:outerShdw blurRad="38100" dist="38100" dir="2700000" algn="tl">
                    <a:srgbClr val="000000"/>
                  </a:outerShdw>
                </a:effectLst>
                <a:sym typeface="Symbol" pitchFamily="18" charset="2"/>
              </a:rPr>
              <a:t>2</a:t>
            </a:r>
            <a:r>
              <a:rPr lang="en-US" altLang="en-US" b="1">
                <a:solidFill>
                  <a:schemeClr val="hlink"/>
                </a:solidFill>
                <a:effectLst>
                  <a:outerShdw blurRad="38100" dist="38100" dir="2700000" algn="tl">
                    <a:srgbClr val="000000"/>
                  </a:outerShdw>
                </a:effectLst>
                <a:sym typeface="Symbol" pitchFamily="18" charset="2"/>
              </a:rPr>
              <a:t>(</a:t>
            </a:r>
            <a:r>
              <a:rPr lang="en-US" altLang="en-US" b="1" i="1">
                <a:solidFill>
                  <a:schemeClr val="hlink"/>
                </a:solidFill>
                <a:effectLst>
                  <a:outerShdw blurRad="38100" dist="38100" dir="2700000" algn="tl">
                    <a:srgbClr val="000000"/>
                  </a:outerShdw>
                </a:effectLst>
                <a:sym typeface="Symbol" pitchFamily="18" charset="2"/>
              </a:rPr>
              <a:t>n+</a:t>
            </a:r>
            <a:r>
              <a:rPr lang="en-US" altLang="en-US" b="1">
                <a:solidFill>
                  <a:schemeClr val="hlink"/>
                </a:solidFill>
                <a:effectLst>
                  <a:outerShdw blurRad="38100" dist="38100" dir="2700000" algn="tl">
                    <a:srgbClr val="000000"/>
                  </a:outerShdw>
                </a:effectLst>
                <a:sym typeface="Symbol" pitchFamily="18" charset="2"/>
              </a:rPr>
              <a:t>1)</a:t>
            </a:r>
            <a:r>
              <a:rPr kumimoji="1" lang="en-US" altLang="en-US" b="1">
                <a:solidFill>
                  <a:srgbClr val="FFFF99"/>
                </a:solidFill>
                <a:effectLst>
                  <a:outerShdw blurRad="38100" dist="38100" dir="2700000" algn="tl">
                    <a:srgbClr val="000000"/>
                  </a:outerShdw>
                </a:effectLst>
                <a:sym typeface="Symbol" pitchFamily="18" charset="2"/>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14" name="Slide Number Placeholder 5"/>
          <p:cNvSpPr>
            <a:spLocks noGrp="1"/>
          </p:cNvSpPr>
          <p:nvPr>
            <p:ph type="sldNum" sz="quarter" idx="12"/>
          </p:nvPr>
        </p:nvSpPr>
        <p:spPr/>
        <p:txBody>
          <a:bodyPr/>
          <a:lstStyle/>
          <a:p>
            <a:fld id="{A55358C5-F07C-4AB2-B0B9-8504648C89CC}" type="slidenum">
              <a:rPr lang="en-US" altLang="en-US"/>
              <a:pPr/>
              <a:t>23</a:t>
            </a:fld>
            <a:endParaRPr lang="en-US" altLang="en-US"/>
          </a:p>
        </p:txBody>
      </p:sp>
      <p:sp>
        <p:nvSpPr>
          <p:cNvPr id="409602" name="Rectangle 2"/>
          <p:cNvSpPr>
            <a:spLocks noGrp="1" noChangeArrowheads="1"/>
          </p:cNvSpPr>
          <p:nvPr>
            <p:ph type="title"/>
          </p:nvPr>
        </p:nvSpPr>
        <p:spPr/>
        <p:txBody>
          <a:bodyPr/>
          <a:lstStyle/>
          <a:p>
            <a:r>
              <a:rPr lang="en-US" altLang="en-US"/>
              <a:t>Russian Peasant Multiplication</a:t>
            </a:r>
          </a:p>
        </p:txBody>
      </p:sp>
      <p:sp>
        <p:nvSpPr>
          <p:cNvPr id="409603" name="Rectangle 3"/>
          <p:cNvSpPr>
            <a:spLocks noGrp="1" noChangeArrowheads="1"/>
          </p:cNvSpPr>
          <p:nvPr>
            <p:ph type="body" idx="1"/>
          </p:nvPr>
        </p:nvSpPr>
        <p:spPr/>
        <p:txBody>
          <a:bodyPr/>
          <a:lstStyle/>
          <a:p>
            <a:pPr marL="0" indent="0">
              <a:buFont typeface="Monotype Sorts" pitchFamily="2" charset="2"/>
              <a:buNone/>
            </a:pPr>
            <a:r>
              <a:rPr lang="en-US" altLang="en-US" dirty="0"/>
              <a:t>The problem: Compute the product of two positive integers</a:t>
            </a:r>
            <a:br>
              <a:rPr lang="en-US" altLang="en-US" dirty="0"/>
            </a:br>
            <a:endParaRPr lang="en-US" altLang="en-US" dirty="0"/>
          </a:p>
          <a:p>
            <a:pPr marL="0" indent="0">
              <a:buFont typeface="Monotype Sorts" pitchFamily="2" charset="2"/>
              <a:buNone/>
            </a:pPr>
            <a:r>
              <a:rPr lang="en-US" altLang="en-US" dirty="0"/>
              <a:t>Can be solved by a decrease-by-half algorithm based on the following formulas.</a:t>
            </a:r>
          </a:p>
        </p:txBody>
      </p:sp>
      <p:sp>
        <p:nvSpPr>
          <p:cNvPr id="409604" name="Text Box 4"/>
          <p:cNvSpPr txBox="1">
            <a:spLocks noChangeArrowheads="1"/>
          </p:cNvSpPr>
          <p:nvPr/>
        </p:nvSpPr>
        <p:spPr bwMode="auto">
          <a:xfrm>
            <a:off x="1295400" y="3048000"/>
            <a:ext cx="335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chemeClr val="hlink"/>
                </a:solidFill>
                <a:effectLst>
                  <a:outerShdw blurRad="38100" dist="38100" dir="2700000" algn="tl">
                    <a:srgbClr val="000000"/>
                  </a:outerShdw>
                </a:effectLst>
              </a:rPr>
              <a:t>For even values of </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a:t>
            </a:r>
          </a:p>
        </p:txBody>
      </p:sp>
      <p:sp>
        <p:nvSpPr>
          <p:cNvPr id="409605" name="Text Box 5"/>
          <p:cNvSpPr txBox="1">
            <a:spLocks noChangeArrowheads="1"/>
          </p:cNvSpPr>
          <p:nvPr/>
        </p:nvSpPr>
        <p:spPr bwMode="auto">
          <a:xfrm>
            <a:off x="1295400" y="4572000"/>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chemeClr val="hlink"/>
                </a:solidFill>
                <a:effectLst>
                  <a:outerShdw blurRad="38100" dist="38100" dir="2700000" algn="tl">
                    <a:srgbClr val="000000"/>
                  </a:outerShdw>
                </a:effectLst>
              </a:rPr>
              <a:t>For odd values of </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a:t>
            </a:r>
          </a:p>
        </p:txBody>
      </p:sp>
      <p:sp>
        <p:nvSpPr>
          <p:cNvPr id="409606" name="Text Box 6"/>
          <p:cNvSpPr txBox="1">
            <a:spLocks noChangeArrowheads="1"/>
          </p:cNvSpPr>
          <p:nvPr/>
        </p:nvSpPr>
        <p:spPr bwMode="auto">
          <a:xfrm>
            <a:off x="2438400" y="3657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 * </a:t>
            </a:r>
            <a:r>
              <a:rPr lang="en-US" altLang="en-US" b="1" i="1">
                <a:solidFill>
                  <a:schemeClr val="hlink"/>
                </a:solidFill>
                <a:effectLst>
                  <a:outerShdw blurRad="38100" dist="38100" dir="2700000" algn="tl">
                    <a:srgbClr val="000000"/>
                  </a:outerShdw>
                </a:effectLst>
              </a:rPr>
              <a:t>m</a:t>
            </a:r>
            <a:r>
              <a:rPr lang="en-US" altLang="en-US" b="1">
                <a:solidFill>
                  <a:schemeClr val="hlink"/>
                </a:solidFill>
                <a:effectLst>
                  <a:outerShdw blurRad="38100" dist="38100" dir="2700000" algn="tl">
                    <a:srgbClr val="000000"/>
                  </a:outerShdw>
                </a:effectLst>
              </a:rPr>
              <a:t>  =         *  2</a:t>
            </a:r>
            <a:r>
              <a:rPr lang="en-US" altLang="en-US" b="1" i="1">
                <a:solidFill>
                  <a:schemeClr val="hlink"/>
                </a:solidFill>
                <a:effectLst>
                  <a:outerShdw blurRad="38100" dist="38100" dir="2700000" algn="tl">
                    <a:srgbClr val="000000"/>
                  </a:outerShdw>
                </a:effectLst>
              </a:rPr>
              <a:t>m</a:t>
            </a:r>
          </a:p>
        </p:txBody>
      </p:sp>
      <p:sp>
        <p:nvSpPr>
          <p:cNvPr id="409607" name="Text Box 7"/>
          <p:cNvSpPr txBox="1">
            <a:spLocks noChangeArrowheads="1"/>
          </p:cNvSpPr>
          <p:nvPr/>
        </p:nvSpPr>
        <p:spPr bwMode="auto">
          <a:xfrm>
            <a:off x="1447800" y="5257800"/>
            <a:ext cx="7696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dirty="0">
                <a:solidFill>
                  <a:schemeClr val="hlink"/>
                </a:solidFill>
                <a:effectLst>
                  <a:outerShdw blurRad="38100" dist="38100" dir="2700000" algn="tl">
                    <a:srgbClr val="000000"/>
                  </a:outerShdw>
                </a:effectLst>
              </a:rPr>
              <a:t>     n </a:t>
            </a:r>
            <a:r>
              <a:rPr lang="en-US" altLang="en-US" b="1" dirty="0">
                <a:solidFill>
                  <a:schemeClr val="hlink"/>
                </a:solidFill>
                <a:effectLst>
                  <a:outerShdw blurRad="38100" dist="38100" dir="2700000" algn="tl">
                    <a:srgbClr val="000000"/>
                  </a:outerShdw>
                </a:effectLst>
              </a:rPr>
              <a:t>* </a:t>
            </a:r>
            <a:r>
              <a:rPr lang="en-US" altLang="en-US" b="1" i="1" dirty="0">
                <a:solidFill>
                  <a:schemeClr val="hlink"/>
                </a:solidFill>
                <a:effectLst>
                  <a:outerShdw blurRad="38100" dist="38100" dir="2700000" algn="tl">
                    <a:srgbClr val="000000"/>
                  </a:outerShdw>
                </a:effectLst>
              </a:rPr>
              <a:t>m</a:t>
            </a:r>
            <a:r>
              <a:rPr lang="en-US" altLang="en-US" b="1" dirty="0">
                <a:solidFill>
                  <a:schemeClr val="hlink"/>
                </a:solidFill>
                <a:effectLst>
                  <a:outerShdw blurRad="38100" dist="38100" dir="2700000" algn="tl">
                    <a:srgbClr val="000000"/>
                  </a:outerShdw>
                </a:effectLst>
              </a:rPr>
              <a:t>  =             *  2</a:t>
            </a:r>
            <a:r>
              <a:rPr lang="en-US" altLang="en-US" b="1" i="1" dirty="0">
                <a:solidFill>
                  <a:schemeClr val="hlink"/>
                </a:solidFill>
                <a:effectLst>
                  <a:outerShdw blurRad="38100" dist="38100" dir="2700000" algn="tl">
                    <a:srgbClr val="000000"/>
                  </a:outerShdw>
                </a:effectLst>
              </a:rPr>
              <a:t>m  +  m,  </a:t>
            </a:r>
            <a:r>
              <a:rPr lang="en-US" altLang="en-US" b="1" dirty="0">
                <a:solidFill>
                  <a:schemeClr val="hlink"/>
                </a:solidFill>
                <a:effectLst>
                  <a:outerShdw blurRad="38100" dist="38100" dir="2700000" algn="tl">
                    <a:srgbClr val="000000"/>
                  </a:outerShdw>
                </a:effectLst>
              </a:rPr>
              <a:t>if  </a:t>
            </a:r>
            <a:r>
              <a:rPr lang="en-US" altLang="en-US" b="1" i="1" dirty="0">
                <a:solidFill>
                  <a:schemeClr val="hlink"/>
                </a:solidFill>
                <a:effectLst>
                  <a:outerShdw blurRad="38100" dist="38100" dir="2700000" algn="tl">
                    <a:srgbClr val="000000"/>
                  </a:outerShdw>
                </a:effectLst>
              </a:rPr>
              <a:t>n</a:t>
            </a:r>
            <a:r>
              <a:rPr lang="en-US" altLang="en-US" b="1" dirty="0">
                <a:solidFill>
                  <a:schemeClr val="hlink"/>
                </a:solidFill>
                <a:effectLst>
                  <a:outerShdw blurRad="38100" dist="38100" dir="2700000" algn="tl">
                    <a:srgbClr val="000000"/>
                  </a:outerShdw>
                </a:effectLst>
              </a:rPr>
              <a:t> &gt; 1   </a:t>
            </a:r>
          </a:p>
          <a:p>
            <a:pPr algn="l">
              <a:spcBef>
                <a:spcPct val="50000"/>
              </a:spcBef>
            </a:pPr>
            <a:r>
              <a:rPr lang="en-US" altLang="en-US" b="1" dirty="0">
                <a:solidFill>
                  <a:schemeClr val="hlink"/>
                </a:solidFill>
                <a:effectLst>
                  <a:outerShdw blurRad="38100" dist="38100" dir="2700000" algn="tl">
                    <a:srgbClr val="000000"/>
                  </a:outerShdw>
                </a:effectLst>
              </a:rPr>
              <a:t>                  = </a:t>
            </a:r>
            <a:r>
              <a:rPr lang="en-US" altLang="en-US" b="1" i="1" dirty="0">
                <a:solidFill>
                  <a:schemeClr val="hlink"/>
                </a:solidFill>
                <a:effectLst>
                  <a:outerShdw blurRad="38100" dist="38100" dir="2700000" algn="tl">
                    <a:srgbClr val="000000"/>
                  </a:outerShdw>
                </a:effectLst>
              </a:rPr>
              <a:t>m,  </a:t>
            </a:r>
            <a:r>
              <a:rPr lang="en-US" altLang="en-US" b="1" dirty="0">
                <a:solidFill>
                  <a:schemeClr val="hlink"/>
                </a:solidFill>
                <a:effectLst>
                  <a:outerShdw blurRad="38100" dist="38100" dir="2700000" algn="tl">
                    <a:srgbClr val="000000"/>
                  </a:outerShdw>
                </a:effectLst>
              </a:rPr>
              <a:t>if  </a:t>
            </a:r>
            <a:r>
              <a:rPr lang="en-US" altLang="en-US" b="1" i="1" dirty="0">
                <a:solidFill>
                  <a:schemeClr val="hlink"/>
                </a:solidFill>
                <a:effectLst>
                  <a:outerShdw blurRad="38100" dist="38100" dir="2700000" algn="tl">
                    <a:srgbClr val="000000"/>
                  </a:outerShdw>
                </a:effectLst>
              </a:rPr>
              <a:t>n </a:t>
            </a:r>
            <a:r>
              <a:rPr lang="en-US" altLang="en-US" b="1" dirty="0">
                <a:solidFill>
                  <a:schemeClr val="hlink"/>
                </a:solidFill>
                <a:effectLst>
                  <a:outerShdw blurRad="38100" dist="38100" dir="2700000" algn="tl">
                    <a:srgbClr val="000000"/>
                  </a:outerShdw>
                </a:effectLst>
              </a:rPr>
              <a:t>= 1                   </a:t>
            </a:r>
            <a:endParaRPr lang="en-US" altLang="en-US" b="1" i="1" dirty="0">
              <a:solidFill>
                <a:schemeClr val="hlink"/>
              </a:solidFill>
              <a:effectLst>
                <a:outerShdw blurRad="38100" dist="38100" dir="2700000" algn="tl">
                  <a:srgbClr val="000000"/>
                </a:outerShdw>
              </a:effectLst>
            </a:endParaRPr>
          </a:p>
        </p:txBody>
      </p:sp>
      <p:sp>
        <p:nvSpPr>
          <p:cNvPr id="409608" name="Text Box 8"/>
          <p:cNvSpPr txBox="1">
            <a:spLocks noChangeArrowheads="1"/>
          </p:cNvSpPr>
          <p:nvPr/>
        </p:nvSpPr>
        <p:spPr bwMode="auto">
          <a:xfrm>
            <a:off x="3733800" y="3505200"/>
            <a:ext cx="457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n </a:t>
            </a:r>
            <a:r>
              <a:rPr lang="en-US" altLang="en-US" b="1">
                <a:solidFill>
                  <a:schemeClr val="hlink"/>
                </a:solidFill>
                <a:effectLst>
                  <a:outerShdw blurRad="38100" dist="38100" dir="2700000" algn="tl">
                    <a:srgbClr val="000000"/>
                  </a:outerShdw>
                </a:effectLst>
              </a:rPr>
              <a:t>2</a:t>
            </a:r>
          </a:p>
        </p:txBody>
      </p:sp>
      <p:sp>
        <p:nvSpPr>
          <p:cNvPr id="409609" name="Text Box 9"/>
          <p:cNvSpPr txBox="1">
            <a:spLocks noChangeArrowheads="1"/>
          </p:cNvSpPr>
          <p:nvPr/>
        </p:nvSpPr>
        <p:spPr bwMode="auto">
          <a:xfrm>
            <a:off x="3048000" y="5105400"/>
            <a:ext cx="838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 – 1 </a:t>
            </a:r>
          </a:p>
          <a:p>
            <a:pPr algn="l"/>
            <a:r>
              <a:rPr lang="en-US" altLang="en-US" b="1">
                <a:solidFill>
                  <a:schemeClr val="hlink"/>
                </a:solidFill>
                <a:effectLst>
                  <a:outerShdw blurRad="38100" dist="38100" dir="2700000" algn="tl">
                    <a:srgbClr val="000000"/>
                  </a:outerShdw>
                </a:effectLst>
              </a:rPr>
              <a:t>   2</a:t>
            </a:r>
          </a:p>
        </p:txBody>
      </p:sp>
      <p:sp>
        <p:nvSpPr>
          <p:cNvPr id="409610" name="Line 10"/>
          <p:cNvSpPr>
            <a:spLocks noChangeShapeType="1"/>
          </p:cNvSpPr>
          <p:nvPr/>
        </p:nvSpPr>
        <p:spPr bwMode="auto">
          <a:xfrm>
            <a:off x="3048000" y="5562600"/>
            <a:ext cx="685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11" name="Line 11"/>
          <p:cNvSpPr>
            <a:spLocks noChangeShapeType="1"/>
          </p:cNvSpPr>
          <p:nvPr/>
        </p:nvSpPr>
        <p:spPr bwMode="auto">
          <a:xfrm>
            <a:off x="3733800" y="3886200"/>
            <a:ext cx="381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13" name="Text Box 13"/>
          <p:cNvSpPr txBox="1">
            <a:spLocks noChangeArrowheads="1"/>
          </p:cNvSpPr>
          <p:nvPr/>
        </p:nvSpPr>
        <p:spPr bwMode="auto">
          <a:xfrm>
            <a:off x="5089525" y="5908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8" name="Slide Number Placeholder 5"/>
          <p:cNvSpPr>
            <a:spLocks noGrp="1"/>
          </p:cNvSpPr>
          <p:nvPr>
            <p:ph type="sldNum" sz="quarter" idx="12"/>
          </p:nvPr>
        </p:nvSpPr>
        <p:spPr/>
        <p:txBody>
          <a:bodyPr/>
          <a:lstStyle/>
          <a:p>
            <a:fld id="{C69036F4-8DA7-460B-A13C-22919682C6DA}" type="slidenum">
              <a:rPr lang="en-US" altLang="en-US"/>
              <a:pPr/>
              <a:t>24</a:t>
            </a:fld>
            <a:endParaRPr lang="en-US" altLang="en-US"/>
          </a:p>
        </p:txBody>
      </p:sp>
      <p:sp>
        <p:nvSpPr>
          <p:cNvPr id="413698" name="Rectangle 2"/>
          <p:cNvSpPr>
            <a:spLocks noGrp="1" noChangeArrowheads="1"/>
          </p:cNvSpPr>
          <p:nvPr>
            <p:ph type="title"/>
          </p:nvPr>
        </p:nvSpPr>
        <p:spPr>
          <a:xfrm>
            <a:off x="457200" y="152400"/>
            <a:ext cx="8305800" cy="685800"/>
          </a:xfrm>
        </p:spPr>
        <p:txBody>
          <a:bodyPr/>
          <a:lstStyle/>
          <a:p>
            <a:r>
              <a:rPr lang="en-US" altLang="en-US" sz="3200"/>
              <a:t>Example of Russian Peasant Multiplication</a:t>
            </a:r>
          </a:p>
        </p:txBody>
      </p:sp>
      <p:sp>
        <p:nvSpPr>
          <p:cNvPr id="413699" name="Rectangle 3"/>
          <p:cNvSpPr>
            <a:spLocks noGrp="1" noChangeArrowheads="1"/>
          </p:cNvSpPr>
          <p:nvPr>
            <p:ph type="body" idx="1"/>
          </p:nvPr>
        </p:nvSpPr>
        <p:spPr/>
        <p:txBody>
          <a:bodyPr/>
          <a:lstStyle/>
          <a:p>
            <a:pPr marL="609600" indent="-609600">
              <a:buFont typeface="Monotype Sorts" pitchFamily="2" charset="2"/>
              <a:buNone/>
            </a:pPr>
            <a:r>
              <a:rPr lang="en-US" altLang="en-US" dirty="0"/>
              <a:t>Compute  20 </a:t>
            </a:r>
            <a:r>
              <a:rPr lang="en-US" altLang="en-US" dirty="0">
                <a:cs typeface="Times New Roman" pitchFamily="18" charset="0"/>
              </a:rPr>
              <a:t>* 26</a:t>
            </a:r>
          </a:p>
          <a:p>
            <a:pPr marL="609600" indent="-609600">
              <a:buFont typeface="Monotype Sorts" pitchFamily="2" charset="2"/>
              <a:buNone/>
            </a:pPr>
            <a:r>
              <a:rPr lang="en-US" altLang="en-US" dirty="0">
                <a:cs typeface="Times New Roman" pitchFamily="18" charset="0"/>
              </a:rPr>
              <a:t>	           </a:t>
            </a:r>
            <a:r>
              <a:rPr lang="en-US" altLang="en-US" i="1" dirty="0">
                <a:cs typeface="Times New Roman" pitchFamily="18" charset="0"/>
              </a:rPr>
              <a:t>n      m</a:t>
            </a:r>
          </a:p>
          <a:p>
            <a:pPr marL="609600" indent="-609600">
              <a:buFont typeface="Monotype Sorts" pitchFamily="2" charset="2"/>
              <a:buNone/>
            </a:pPr>
            <a:r>
              <a:rPr lang="en-US" altLang="en-US" i="1" dirty="0">
                <a:cs typeface="Times New Roman" pitchFamily="18" charset="0"/>
              </a:rPr>
              <a:t>                  </a:t>
            </a:r>
            <a:r>
              <a:rPr lang="en-US" altLang="en-US" dirty="0">
                <a:cs typeface="Times New Roman" pitchFamily="18" charset="0"/>
              </a:rPr>
              <a:t>20     26</a:t>
            </a:r>
          </a:p>
          <a:p>
            <a:pPr marL="609600" indent="-609600">
              <a:buFont typeface="Monotype Sorts" pitchFamily="2" charset="2"/>
              <a:buNone/>
            </a:pPr>
            <a:r>
              <a:rPr lang="en-US" altLang="en-US" dirty="0">
                <a:cs typeface="Times New Roman" pitchFamily="18" charset="0"/>
              </a:rPr>
              <a:t>                  10     52</a:t>
            </a:r>
          </a:p>
          <a:p>
            <a:pPr marL="609600" indent="-609600">
              <a:buFont typeface="Monotype Sorts" pitchFamily="2" charset="2"/>
              <a:buNone/>
            </a:pPr>
            <a:r>
              <a:rPr lang="en-US" altLang="en-US" dirty="0">
                <a:cs typeface="Times New Roman" pitchFamily="18" charset="0"/>
              </a:rPr>
              <a:t>                    5    104    104</a:t>
            </a:r>
          </a:p>
          <a:p>
            <a:pPr marL="609600" indent="-609600">
              <a:buFont typeface="Monotype Sorts" pitchFamily="2" charset="2"/>
              <a:buNone/>
            </a:pPr>
            <a:r>
              <a:rPr lang="en-US" altLang="en-US" dirty="0">
                <a:cs typeface="Times New Roman" pitchFamily="18" charset="0"/>
              </a:rPr>
              <a:t>                    2    208   +</a:t>
            </a:r>
          </a:p>
          <a:p>
            <a:pPr marL="609600" indent="-609600">
              <a:buFont typeface="Monotype Sorts" pitchFamily="2" charset="2"/>
              <a:buNone/>
            </a:pPr>
            <a:r>
              <a:rPr lang="en-US" altLang="en-US" dirty="0">
                <a:cs typeface="Times New Roman" pitchFamily="18" charset="0"/>
              </a:rPr>
              <a:t>                    1    416    416</a:t>
            </a:r>
          </a:p>
          <a:p>
            <a:pPr marL="609600" indent="-609600">
              <a:buFont typeface="Monotype Sorts" pitchFamily="2" charset="2"/>
              <a:buNone/>
            </a:pPr>
            <a:r>
              <a:rPr lang="en-US" altLang="en-US" dirty="0">
                <a:cs typeface="Times New Roman" pitchFamily="18" charset="0"/>
              </a:rPr>
              <a:t>                         </a:t>
            </a:r>
            <a:endParaRPr lang="en-US" altLang="en-US" dirty="0"/>
          </a:p>
        </p:txBody>
      </p:sp>
      <p:sp>
        <p:nvSpPr>
          <p:cNvPr id="413700" name="Line 4"/>
          <p:cNvSpPr>
            <a:spLocks noChangeShapeType="1"/>
          </p:cNvSpPr>
          <p:nvPr/>
        </p:nvSpPr>
        <p:spPr bwMode="auto">
          <a:xfrm>
            <a:off x="3429000" y="4343400"/>
            <a:ext cx="533400"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701" name="Text Box 5"/>
          <p:cNvSpPr txBox="1">
            <a:spLocks noChangeArrowheads="1"/>
          </p:cNvSpPr>
          <p:nvPr/>
        </p:nvSpPr>
        <p:spPr bwMode="auto">
          <a:xfrm>
            <a:off x="3352800" y="44196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effectLst>
                  <a:outerShdw blurRad="38100" dist="38100" dir="2700000" algn="tl">
                    <a:srgbClr val="000000"/>
                  </a:outerShdw>
                </a:effectLst>
              </a:rPr>
              <a:t>520</a:t>
            </a:r>
          </a:p>
        </p:txBody>
      </p:sp>
      <p:sp>
        <p:nvSpPr>
          <p:cNvPr id="413702" name="Text Box 6"/>
          <p:cNvSpPr txBox="1">
            <a:spLocks noChangeArrowheads="1"/>
          </p:cNvSpPr>
          <p:nvPr/>
        </p:nvSpPr>
        <p:spPr bwMode="auto">
          <a:xfrm>
            <a:off x="533400" y="5029200"/>
            <a:ext cx="86106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dirty="0">
                <a:effectLst>
                  <a:outerShdw blurRad="38100" dist="38100" dir="2700000" algn="tl">
                    <a:srgbClr val="000000"/>
                  </a:outerShdw>
                </a:effectLst>
              </a:rPr>
              <a:t> </a:t>
            </a:r>
            <a:r>
              <a:rPr lang="en-US" altLang="en-US" b="1" dirty="0">
                <a:solidFill>
                  <a:schemeClr val="hlink"/>
                </a:solidFill>
                <a:effectLst>
                  <a:outerShdw blurRad="38100" dist="38100" dir="2700000" algn="tl">
                    <a:srgbClr val="000000"/>
                  </a:outerShdw>
                </a:effectLst>
              </a:rPr>
              <a:t>Note:</a:t>
            </a:r>
            <a:r>
              <a:rPr lang="en-US" altLang="en-US" b="1" dirty="0">
                <a:effectLst>
                  <a:outerShdw blurRad="38100" dist="38100" dir="2700000" algn="tl">
                    <a:srgbClr val="000000"/>
                  </a:outerShdw>
                </a:effectLst>
              </a:rPr>
              <a:t> </a:t>
            </a:r>
            <a:r>
              <a:rPr lang="en-US" altLang="en-US" b="1" dirty="0">
                <a:solidFill>
                  <a:schemeClr val="hlink"/>
                </a:solidFill>
                <a:effectLst>
                  <a:outerShdw blurRad="38100" dist="38100" dir="2700000" algn="tl">
                    <a:srgbClr val="000000"/>
                  </a:outerShdw>
                </a:effectLst>
              </a:rPr>
              <a:t>Method reduces to adding </a:t>
            </a:r>
            <a:r>
              <a:rPr lang="en-US" altLang="en-US" b="1" i="1" dirty="0">
                <a:solidFill>
                  <a:schemeClr val="hlink"/>
                </a:solidFill>
                <a:effectLst>
                  <a:outerShdw blurRad="38100" dist="38100" dir="2700000" algn="tl">
                    <a:srgbClr val="000000"/>
                  </a:outerShdw>
                </a:effectLst>
              </a:rPr>
              <a:t>m</a:t>
            </a:r>
            <a:r>
              <a:rPr lang="en-US" altLang="en-US" b="1" dirty="0">
                <a:solidFill>
                  <a:schemeClr val="hlink"/>
                </a:solidFill>
                <a:effectLst>
                  <a:outerShdw blurRad="38100" dist="38100" dir="2700000" algn="tl">
                    <a:srgbClr val="000000"/>
                  </a:outerShdw>
                </a:effectLst>
              </a:rPr>
              <a:t>’s</a:t>
            </a:r>
            <a:r>
              <a:rPr lang="en-US" altLang="en-US" b="1" i="1" dirty="0">
                <a:solidFill>
                  <a:schemeClr val="hlink"/>
                </a:solidFill>
                <a:effectLst>
                  <a:outerShdw blurRad="38100" dist="38100" dir="2700000" algn="tl">
                    <a:srgbClr val="000000"/>
                  </a:outerShdw>
                </a:effectLst>
              </a:rPr>
              <a:t> </a:t>
            </a:r>
            <a:r>
              <a:rPr lang="en-US" altLang="en-US" b="1" dirty="0">
                <a:solidFill>
                  <a:schemeClr val="hlink"/>
                </a:solidFill>
                <a:effectLst>
                  <a:outerShdw blurRad="38100" dist="38100" dir="2700000" algn="tl">
                    <a:srgbClr val="000000"/>
                  </a:outerShdw>
                </a:effectLst>
              </a:rPr>
              <a:t>values corresponding to</a:t>
            </a:r>
            <a:br>
              <a:rPr lang="en-US" altLang="en-US" b="1" dirty="0">
                <a:solidFill>
                  <a:schemeClr val="hlink"/>
                </a:solidFill>
                <a:effectLst>
                  <a:outerShdw blurRad="38100" dist="38100" dir="2700000" algn="tl">
                    <a:srgbClr val="000000"/>
                  </a:outerShdw>
                </a:effectLst>
              </a:rPr>
            </a:br>
            <a:r>
              <a:rPr lang="en-US" altLang="en-US" b="1" dirty="0">
                <a:solidFill>
                  <a:schemeClr val="hlink"/>
                </a:solidFill>
                <a:effectLst>
                  <a:outerShdw blurRad="38100" dist="38100" dir="2700000" algn="tl">
                    <a:srgbClr val="000000"/>
                  </a:outerShdw>
                </a:effectLst>
              </a:rPr>
              <a:t>            odd  </a:t>
            </a:r>
            <a:r>
              <a:rPr lang="en-US" altLang="en-US" b="1" i="1" dirty="0">
                <a:solidFill>
                  <a:schemeClr val="hlink"/>
                </a:solidFill>
                <a:effectLst>
                  <a:outerShdw blurRad="38100" dist="38100" dir="2700000" algn="tl">
                    <a:srgbClr val="000000"/>
                  </a:outerShdw>
                </a:effectLst>
              </a:rPr>
              <a:t>n</a:t>
            </a:r>
            <a:r>
              <a:rPr lang="en-US" altLang="en-US" b="1" dirty="0">
                <a:solidFill>
                  <a:schemeClr val="hlink"/>
                </a:solidFill>
                <a:effectLst>
                  <a:outerShdw blurRad="38100" dist="38100" dir="2700000" algn="tl">
                    <a:srgbClr val="000000"/>
                  </a:outerShdw>
                </a:effectLst>
              </a:rPr>
              <a:t>’s.</a:t>
            </a:r>
          </a:p>
          <a:p>
            <a:pPr algn="l">
              <a:spcBef>
                <a:spcPct val="50000"/>
              </a:spcBef>
            </a:pPr>
            <a:r>
              <a:rPr lang="en-US" altLang="en-US" b="1" dirty="0">
                <a:solidFill>
                  <a:schemeClr val="hlink"/>
                </a:solidFill>
                <a:effectLst>
                  <a:outerShdw blurRad="38100" dist="38100" dir="2700000" algn="tl">
                    <a:srgbClr val="000000"/>
                  </a:outerShdw>
                </a:effectLst>
              </a:rPr>
              <a:t>Performance: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04B7845C-D0F9-4A30-9140-93A8C4206F99}" type="slidenum">
              <a:rPr lang="en-US" altLang="en-US"/>
              <a:pPr/>
              <a:t>25</a:t>
            </a:fld>
            <a:endParaRPr lang="en-US" altLang="en-US"/>
          </a:p>
        </p:txBody>
      </p:sp>
      <p:sp>
        <p:nvSpPr>
          <p:cNvPr id="410626" name="Rectangle 2"/>
          <p:cNvSpPr>
            <a:spLocks noGrp="1" noChangeArrowheads="1"/>
          </p:cNvSpPr>
          <p:nvPr>
            <p:ph type="title"/>
          </p:nvPr>
        </p:nvSpPr>
        <p:spPr>
          <a:xfrm>
            <a:off x="609600" y="152400"/>
            <a:ext cx="7664450" cy="685800"/>
          </a:xfrm>
        </p:spPr>
        <p:txBody>
          <a:bodyPr/>
          <a:lstStyle/>
          <a:p>
            <a:pPr>
              <a:tabLst>
                <a:tab pos="465138" algn="l"/>
              </a:tabLst>
            </a:pPr>
            <a:r>
              <a:rPr lang="en-US" altLang="en-US"/>
              <a:t>Fake-Coin Puzzle (simpler version)</a:t>
            </a:r>
          </a:p>
        </p:txBody>
      </p:sp>
      <p:sp>
        <p:nvSpPr>
          <p:cNvPr id="410627" name="Rectangle 3"/>
          <p:cNvSpPr>
            <a:spLocks noGrp="1" noChangeArrowheads="1"/>
          </p:cNvSpPr>
          <p:nvPr>
            <p:ph type="body" idx="1"/>
          </p:nvPr>
        </p:nvSpPr>
        <p:spPr/>
        <p:txBody>
          <a:bodyPr/>
          <a:lstStyle/>
          <a:p>
            <a:pPr marL="0" indent="0">
              <a:buFont typeface="Monotype Sorts" pitchFamily="2" charset="2"/>
              <a:buNone/>
            </a:pPr>
            <a:r>
              <a:rPr lang="en-US" altLang="en-US"/>
              <a:t>There are </a:t>
            </a:r>
            <a:r>
              <a:rPr lang="en-US" altLang="en-US" i="1"/>
              <a:t>n</a:t>
            </a:r>
            <a:r>
              <a:rPr lang="en-US" altLang="en-US"/>
              <a:t> identically looking coins one of which is fake. </a:t>
            </a:r>
            <a:br>
              <a:rPr lang="en-US" altLang="en-US"/>
            </a:br>
            <a:r>
              <a:rPr lang="en-US" altLang="en-US"/>
              <a:t>There is a balance scale but there are no weights; the scale can tell whether two sets of coins weigh the same and, if not, which of the two sets is heavier (but not by how much).  Design an efficient algorithm for detecting the fake coin.  Assume that the fake coin is known to be lighter than the genuine ones.</a:t>
            </a:r>
          </a:p>
          <a:p>
            <a:pPr marL="0" indent="0">
              <a:buFont typeface="Monotype Sorts" pitchFamily="2" charset="2"/>
              <a:buNone/>
            </a:pPr>
            <a:endParaRPr lang="en-US" altLang="en-US"/>
          </a:p>
          <a:p>
            <a:pPr marL="0" indent="0">
              <a:buFont typeface="Monotype Sorts" pitchFamily="2" charset="2"/>
              <a:buNone/>
            </a:pPr>
            <a:r>
              <a:rPr lang="en-US" altLang="en-US"/>
              <a:t>Decrease by factor 2 algorithm</a:t>
            </a:r>
          </a:p>
          <a:p>
            <a:pPr marL="0" indent="0">
              <a:buFont typeface="Monotype Sorts" pitchFamily="2" charset="2"/>
              <a:buNone/>
            </a:pPr>
            <a:endParaRPr lang="en-US" altLang="en-US"/>
          </a:p>
          <a:p>
            <a:pPr marL="0" indent="0">
              <a:buFont typeface="Monotype Sorts" pitchFamily="2" charset="2"/>
              <a:buNone/>
            </a:pPr>
            <a:endParaRPr lang="en-US" altLang="en-US"/>
          </a:p>
          <a:p>
            <a:pPr marL="0" indent="0">
              <a:buFont typeface="Monotype Sorts" pitchFamily="2" charset="2"/>
              <a:buNone/>
            </a:pPr>
            <a:r>
              <a:rPr lang="en-US" altLang="en-US"/>
              <a:t>Decrease by factor 3 algorithm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EE5C03AB-B52E-4BD1-8041-12F8F367074A}" type="slidenum">
              <a:rPr lang="en-US" altLang="en-US"/>
              <a:pPr/>
              <a:t>26</a:t>
            </a:fld>
            <a:endParaRPr lang="en-US" altLang="en-US"/>
          </a:p>
        </p:txBody>
      </p:sp>
      <p:sp>
        <p:nvSpPr>
          <p:cNvPr id="414722" name="Rectangle 2"/>
          <p:cNvSpPr>
            <a:spLocks noGrp="1" noChangeArrowheads="1"/>
          </p:cNvSpPr>
          <p:nvPr>
            <p:ph type="title"/>
          </p:nvPr>
        </p:nvSpPr>
        <p:spPr/>
        <p:txBody>
          <a:bodyPr/>
          <a:lstStyle/>
          <a:p>
            <a:r>
              <a:rPr lang="en-US" altLang="en-US" dirty="0"/>
              <a:t>Josephus Problem</a:t>
            </a:r>
          </a:p>
        </p:txBody>
      </p:sp>
      <p:sp>
        <p:nvSpPr>
          <p:cNvPr id="414723" name="Rectangle 3"/>
          <p:cNvSpPr>
            <a:spLocks noGrp="1" noChangeArrowheads="1"/>
          </p:cNvSpPr>
          <p:nvPr>
            <p:ph type="body" idx="1"/>
          </p:nvPr>
        </p:nvSpPr>
        <p:spPr>
          <a:xfrm>
            <a:off x="609600" y="1266825"/>
            <a:ext cx="8534400" cy="4905375"/>
          </a:xfrm>
        </p:spPr>
        <p:txBody>
          <a:bodyPr/>
          <a:lstStyle/>
          <a:p>
            <a:pPr marL="0" indent="0">
              <a:buFont typeface="Monotype Sorts" pitchFamily="2" charset="2"/>
              <a:buNone/>
            </a:pPr>
            <a:r>
              <a:rPr lang="en-US" altLang="en-US" dirty="0"/>
              <a:t>Assume </a:t>
            </a:r>
            <a:r>
              <a:rPr lang="en-US" altLang="en-US" i="1" dirty="0"/>
              <a:t>n</a:t>
            </a:r>
            <a:r>
              <a:rPr lang="en-US" altLang="en-US" dirty="0"/>
              <a:t> people are in a circle.  Eliminate every other until one remains.  Let </a:t>
            </a:r>
            <a:r>
              <a:rPr lang="en-US" altLang="en-US" i="1" dirty="0"/>
              <a:t>J(n)</a:t>
            </a:r>
            <a:r>
              <a:rPr lang="en-US" altLang="en-US" dirty="0"/>
              <a:t> be the initial position of the single remaining person.  Try </a:t>
            </a:r>
            <a:r>
              <a:rPr lang="en-US" altLang="en-US" i="1" dirty="0"/>
              <a:t>n</a:t>
            </a:r>
            <a:r>
              <a:rPr lang="en-US" altLang="en-US" dirty="0"/>
              <a:t>=6 and </a:t>
            </a:r>
            <a:r>
              <a:rPr lang="en-US" altLang="en-US" i="1" dirty="0"/>
              <a:t>n</a:t>
            </a:r>
            <a:r>
              <a:rPr lang="en-US" altLang="en-US" dirty="0"/>
              <a:t>=7.  Find a recurrence for </a:t>
            </a:r>
            <a:r>
              <a:rPr lang="en-US" altLang="en-US" i="1" dirty="0"/>
              <a:t>J(n)</a:t>
            </a:r>
            <a:r>
              <a:rPr lang="en-US" altLang="en-US" dirty="0"/>
              <a:t>.</a:t>
            </a:r>
          </a:p>
          <a:p>
            <a:pPr marL="0" indent="0">
              <a:buFont typeface="Monotype Sorts" pitchFamily="2" charset="2"/>
              <a:buNone/>
            </a:pPr>
            <a:endParaRPr lang="en-US" altLang="en-US" i="1" dirty="0"/>
          </a:p>
          <a:p>
            <a:pPr marL="0" indent="0">
              <a:buFont typeface="Monotype Sorts" pitchFamily="2" charset="2"/>
              <a:buNone/>
            </a:pPr>
            <a:r>
              <a:rPr lang="en-US" altLang="en-US" i="1" dirty="0"/>
              <a:t>n </a:t>
            </a:r>
            <a:r>
              <a:rPr lang="en-US" altLang="en-US" dirty="0"/>
              <a:t>even:</a:t>
            </a:r>
          </a:p>
          <a:p>
            <a:pPr marL="0" indent="0">
              <a:buFont typeface="Monotype Sorts" pitchFamily="2" charset="2"/>
              <a:buNone/>
            </a:pPr>
            <a:endParaRPr lang="en-US" altLang="en-US" i="1" dirty="0"/>
          </a:p>
          <a:p>
            <a:pPr marL="0" indent="0">
              <a:buFont typeface="Monotype Sorts" pitchFamily="2" charset="2"/>
              <a:buNone/>
            </a:pPr>
            <a:r>
              <a:rPr lang="en-US" altLang="en-US" i="1" dirty="0"/>
              <a:t>n </a:t>
            </a:r>
            <a:r>
              <a:rPr lang="en-US" altLang="en-US" dirty="0"/>
              <a:t>odd:</a:t>
            </a:r>
            <a:endParaRPr lang="en-US" altLang="en-US" i="1" dirty="0"/>
          </a:p>
        </p:txBody>
      </p:sp>
    </p:spTree>
    <p:extLst>
      <p:ext uri="{BB962C8B-B14F-4D97-AF65-F5344CB8AC3E}">
        <p14:creationId xmlns:p14="http://schemas.microsoft.com/office/powerpoint/2010/main" val="2262311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EE5C03AB-B52E-4BD1-8041-12F8F367074A}" type="slidenum">
              <a:rPr lang="en-US" altLang="en-US"/>
              <a:pPr/>
              <a:t>27</a:t>
            </a:fld>
            <a:endParaRPr lang="en-US" altLang="en-US"/>
          </a:p>
        </p:txBody>
      </p:sp>
      <p:sp>
        <p:nvSpPr>
          <p:cNvPr id="414722" name="Rectangle 2"/>
          <p:cNvSpPr>
            <a:spLocks noGrp="1" noChangeArrowheads="1"/>
          </p:cNvSpPr>
          <p:nvPr>
            <p:ph type="title"/>
          </p:nvPr>
        </p:nvSpPr>
        <p:spPr/>
        <p:txBody>
          <a:bodyPr/>
          <a:lstStyle/>
          <a:p>
            <a:r>
              <a:rPr lang="en-US" altLang="en-US" dirty="0"/>
              <a:t>Josephus Problem</a:t>
            </a:r>
          </a:p>
        </p:txBody>
      </p:sp>
      <p:sp>
        <p:nvSpPr>
          <p:cNvPr id="414723" name="Rectangle 3"/>
          <p:cNvSpPr>
            <a:spLocks noGrp="1" noChangeArrowheads="1"/>
          </p:cNvSpPr>
          <p:nvPr>
            <p:ph type="body" idx="1"/>
          </p:nvPr>
        </p:nvSpPr>
        <p:spPr>
          <a:xfrm>
            <a:off x="609600" y="1266825"/>
            <a:ext cx="8534400" cy="4905375"/>
          </a:xfrm>
        </p:spPr>
        <p:txBody>
          <a:bodyPr/>
          <a:lstStyle/>
          <a:p>
            <a:pPr marL="0" indent="0">
              <a:buFont typeface="Monotype Sorts" pitchFamily="2" charset="2"/>
              <a:buNone/>
            </a:pPr>
            <a:r>
              <a:rPr lang="en-US" altLang="en-US" dirty="0"/>
              <a:t>Assume </a:t>
            </a:r>
            <a:r>
              <a:rPr lang="en-US" altLang="en-US" i="1" dirty="0"/>
              <a:t>n</a:t>
            </a:r>
            <a:r>
              <a:rPr lang="en-US" altLang="en-US" dirty="0"/>
              <a:t> people are in a circle.  Eliminate every other until one remains.  Let </a:t>
            </a:r>
            <a:r>
              <a:rPr lang="en-US" altLang="en-US" i="1" dirty="0"/>
              <a:t>J(n)</a:t>
            </a:r>
            <a:r>
              <a:rPr lang="en-US" altLang="en-US" dirty="0"/>
              <a:t> be the initial position of the single remaining person.  Try </a:t>
            </a:r>
            <a:r>
              <a:rPr lang="en-US" altLang="en-US" i="1" dirty="0"/>
              <a:t>n</a:t>
            </a:r>
            <a:r>
              <a:rPr lang="en-US" altLang="en-US" dirty="0"/>
              <a:t>=6 and </a:t>
            </a:r>
            <a:r>
              <a:rPr lang="en-US" altLang="en-US" i="1" dirty="0"/>
              <a:t>n</a:t>
            </a:r>
            <a:r>
              <a:rPr lang="en-US" altLang="en-US" dirty="0"/>
              <a:t>=7.  Find a recurrence for </a:t>
            </a:r>
            <a:r>
              <a:rPr lang="en-US" altLang="en-US" i="1" dirty="0"/>
              <a:t>J(n)</a:t>
            </a:r>
            <a:r>
              <a:rPr lang="en-US" altLang="en-US" dirty="0"/>
              <a:t>.</a:t>
            </a:r>
          </a:p>
          <a:p>
            <a:pPr marL="0" indent="0">
              <a:buFont typeface="Monotype Sorts" pitchFamily="2" charset="2"/>
              <a:buNone/>
            </a:pPr>
            <a:endParaRPr lang="en-US" altLang="en-US" i="1" dirty="0"/>
          </a:p>
          <a:p>
            <a:pPr marL="0" indent="0">
              <a:buFont typeface="Monotype Sorts" pitchFamily="2" charset="2"/>
              <a:buNone/>
            </a:pPr>
            <a:r>
              <a:rPr lang="en-US" altLang="en-US" i="1" dirty="0"/>
              <a:t>n </a:t>
            </a:r>
            <a:r>
              <a:rPr lang="en-US" altLang="en-US" dirty="0"/>
              <a:t>even: </a:t>
            </a:r>
            <a:r>
              <a:rPr lang="en-US" altLang="en-US" i="1" dirty="0"/>
              <a:t>J(2k)</a:t>
            </a:r>
            <a:r>
              <a:rPr lang="en-US" altLang="en-US" dirty="0"/>
              <a:t> = 2 </a:t>
            </a:r>
            <a:r>
              <a:rPr lang="en-US" altLang="en-US" i="1" dirty="0"/>
              <a:t>J(k)</a:t>
            </a:r>
            <a:r>
              <a:rPr lang="en-US" altLang="en-US" dirty="0"/>
              <a:t> - 1</a:t>
            </a:r>
          </a:p>
          <a:p>
            <a:pPr marL="0" indent="0">
              <a:buFont typeface="Monotype Sorts" pitchFamily="2" charset="2"/>
              <a:buNone/>
            </a:pPr>
            <a:endParaRPr lang="en-US" altLang="en-US" i="1" dirty="0"/>
          </a:p>
          <a:p>
            <a:pPr marL="0" indent="0">
              <a:buNone/>
            </a:pPr>
            <a:r>
              <a:rPr lang="en-US" altLang="en-US" i="1" dirty="0"/>
              <a:t>n </a:t>
            </a:r>
            <a:r>
              <a:rPr lang="en-US" altLang="en-US" dirty="0"/>
              <a:t>odd: </a:t>
            </a:r>
            <a:r>
              <a:rPr lang="en-US" altLang="en-US" i="1" dirty="0"/>
              <a:t>J(2k+1)</a:t>
            </a:r>
            <a:r>
              <a:rPr lang="en-US" altLang="en-US" dirty="0"/>
              <a:t> = 2 </a:t>
            </a:r>
            <a:r>
              <a:rPr lang="en-US" altLang="en-US" i="1" dirty="0"/>
              <a:t>J(k)</a:t>
            </a:r>
            <a:r>
              <a:rPr lang="en-US" altLang="en-US" dirty="0"/>
              <a:t> + 1</a:t>
            </a:r>
          </a:p>
          <a:p>
            <a:pPr marL="0" indent="0">
              <a:buNone/>
            </a:pPr>
            <a:endParaRPr lang="en-US" altLang="en-US" i="1" dirty="0"/>
          </a:p>
          <a:p>
            <a:pPr marL="0" indent="0">
              <a:buNone/>
            </a:pPr>
            <a:r>
              <a:rPr lang="en-US" altLang="en-US" i="1" dirty="0"/>
              <a:t>Closed form? …</a:t>
            </a:r>
          </a:p>
          <a:p>
            <a:pPr marL="0" indent="0">
              <a:buNone/>
            </a:pPr>
            <a:r>
              <a:rPr lang="en-US" altLang="en-US" i="1" dirty="0"/>
              <a:t>[Cyclic left shift of n]</a:t>
            </a:r>
          </a:p>
        </p:txBody>
      </p:sp>
    </p:spTree>
    <p:extLst>
      <p:ext uri="{BB962C8B-B14F-4D97-AF65-F5344CB8AC3E}">
        <p14:creationId xmlns:p14="http://schemas.microsoft.com/office/powerpoint/2010/main" val="3871243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CAA0F08B-74BD-43DA-A0BF-8CC4ADC562D8}" type="slidenum">
              <a:rPr lang="en-US" altLang="en-US"/>
              <a:pPr/>
              <a:t>28</a:t>
            </a:fld>
            <a:endParaRPr lang="en-US" altLang="en-US"/>
          </a:p>
        </p:txBody>
      </p:sp>
      <p:sp>
        <p:nvSpPr>
          <p:cNvPr id="405506" name="Rectangle 2"/>
          <p:cNvSpPr>
            <a:spLocks noGrp="1" noChangeArrowheads="1"/>
          </p:cNvSpPr>
          <p:nvPr>
            <p:ph type="title"/>
          </p:nvPr>
        </p:nvSpPr>
        <p:spPr>
          <a:xfrm>
            <a:off x="457200" y="152400"/>
            <a:ext cx="8686800" cy="685800"/>
          </a:xfrm>
        </p:spPr>
        <p:txBody>
          <a:bodyPr/>
          <a:lstStyle/>
          <a:p>
            <a:r>
              <a:rPr lang="en-US" altLang="en-US"/>
              <a:t>Variable-Size-Decrease Algorithms</a:t>
            </a:r>
          </a:p>
        </p:txBody>
      </p:sp>
      <p:sp>
        <p:nvSpPr>
          <p:cNvPr id="405507" name="Rectangle 3"/>
          <p:cNvSpPr>
            <a:spLocks noGrp="1" noChangeArrowheads="1"/>
          </p:cNvSpPr>
          <p:nvPr>
            <p:ph type="body" idx="1"/>
          </p:nvPr>
        </p:nvSpPr>
        <p:spPr>
          <a:xfrm>
            <a:off x="533400" y="1219200"/>
            <a:ext cx="8610600" cy="5334000"/>
          </a:xfrm>
        </p:spPr>
        <p:txBody>
          <a:bodyPr/>
          <a:lstStyle/>
          <a:p>
            <a:pPr marL="0" indent="0">
              <a:buFontTx/>
              <a:buNone/>
            </a:pPr>
            <a:r>
              <a:rPr lang="en-US" altLang="en-US" sz="2800"/>
              <a:t>In the variable-size-decrease variation of decrease-and-conquer, instance size reduction varies from one iteration to another</a:t>
            </a:r>
            <a:r>
              <a:rPr lang="en-US" altLang="en-US"/>
              <a:t>       </a:t>
            </a:r>
          </a:p>
          <a:p>
            <a:pPr marL="0" indent="0">
              <a:buFontTx/>
              <a:buNone/>
            </a:pPr>
            <a:endParaRPr lang="en-US" altLang="en-US"/>
          </a:p>
          <a:p>
            <a:pPr marL="0" indent="0">
              <a:buFontTx/>
              <a:buNone/>
            </a:pPr>
            <a:r>
              <a:rPr lang="en-US" altLang="en-US"/>
              <a:t>Examples:</a:t>
            </a:r>
          </a:p>
          <a:p>
            <a:pPr marL="0" indent="0">
              <a:buFontTx/>
              <a:buChar char="•"/>
            </a:pPr>
            <a:r>
              <a:rPr lang="en-US" altLang="en-US"/>
              <a:t>  Euclid’s algorithm  for greatest common divisor</a:t>
            </a:r>
          </a:p>
          <a:p>
            <a:pPr marL="0" indent="0">
              <a:buClr>
                <a:schemeClr val="tx1"/>
              </a:buClr>
              <a:buFontTx/>
              <a:buChar char="•"/>
            </a:pPr>
            <a:r>
              <a:rPr lang="en-US" altLang="en-US"/>
              <a:t>  partition-based algorithm for selection problem</a:t>
            </a:r>
          </a:p>
          <a:p>
            <a:pPr marL="0" indent="0">
              <a:buClr>
                <a:schemeClr val="tx1"/>
              </a:buClr>
              <a:buFontTx/>
              <a:buChar char="•"/>
            </a:pPr>
            <a:r>
              <a:rPr lang="en-US" altLang="en-US"/>
              <a:t>  interpolation search</a:t>
            </a:r>
          </a:p>
          <a:p>
            <a:pPr marL="0" indent="0">
              <a:buClr>
                <a:schemeClr val="tx1"/>
              </a:buClr>
              <a:buFontTx/>
              <a:buChar char="•"/>
            </a:pPr>
            <a:r>
              <a:rPr lang="en-US" altLang="en-US"/>
              <a:t>  some algorithms on binary search trees</a:t>
            </a:r>
          </a:p>
          <a:p>
            <a:pPr marL="0" indent="0">
              <a:buClr>
                <a:schemeClr val="tx1"/>
              </a:buClr>
              <a:buFontTx/>
              <a:buChar char="•"/>
            </a:pPr>
            <a:r>
              <a:rPr lang="en-US" altLang="en-US"/>
              <a:t>  Nim and Nim-like games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10565D51-6C9F-44BB-A32F-C93B6EBD9CA7}" type="slidenum">
              <a:rPr lang="en-US" altLang="en-US"/>
              <a:pPr/>
              <a:t>29</a:t>
            </a:fld>
            <a:endParaRPr lang="en-US" altLang="en-US"/>
          </a:p>
        </p:txBody>
      </p:sp>
      <p:sp>
        <p:nvSpPr>
          <p:cNvPr id="386050" name="Rectangle 2"/>
          <p:cNvSpPr>
            <a:spLocks noGrp="1" noChangeArrowheads="1"/>
          </p:cNvSpPr>
          <p:nvPr>
            <p:ph type="body" idx="1"/>
          </p:nvPr>
        </p:nvSpPr>
        <p:spPr>
          <a:xfrm>
            <a:off x="609600" y="1266825"/>
            <a:ext cx="8534400" cy="5133975"/>
          </a:xfrm>
        </p:spPr>
        <p:txBody>
          <a:bodyPr/>
          <a:lstStyle/>
          <a:p>
            <a:pPr>
              <a:lnSpc>
                <a:spcPct val="90000"/>
              </a:lnSpc>
              <a:buFont typeface="Monotype Sorts" pitchFamily="2" charset="2"/>
              <a:buNone/>
            </a:pPr>
            <a:r>
              <a:rPr lang="pt-BR" altLang="en-US"/>
              <a:t>Euclid’s algorithm is based on repeated application of equality</a:t>
            </a:r>
          </a:p>
          <a:p>
            <a:pPr algn="ctr">
              <a:lnSpc>
                <a:spcPct val="90000"/>
              </a:lnSpc>
              <a:buFont typeface="Monotype Sorts" pitchFamily="2" charset="2"/>
              <a:buNone/>
            </a:pPr>
            <a:r>
              <a:rPr lang="en-US" altLang="en-US"/>
              <a:t>gcd(</a:t>
            </a:r>
            <a:r>
              <a:rPr lang="en-US" altLang="en-US" i="1"/>
              <a:t>m, n</a:t>
            </a:r>
            <a:r>
              <a:rPr lang="en-US" altLang="en-US"/>
              <a:t>) = gcd(</a:t>
            </a:r>
            <a:r>
              <a:rPr lang="en-US" altLang="en-US" i="1"/>
              <a:t>n, m </a:t>
            </a:r>
            <a:r>
              <a:rPr lang="en-US" altLang="en-US"/>
              <a:t>mod </a:t>
            </a:r>
            <a:r>
              <a:rPr lang="en-US" altLang="en-US" i="1"/>
              <a:t>n</a:t>
            </a:r>
            <a:r>
              <a:rPr lang="en-US" altLang="en-US"/>
              <a:t>)</a:t>
            </a:r>
          </a:p>
          <a:p>
            <a:pPr algn="ctr">
              <a:lnSpc>
                <a:spcPct val="90000"/>
              </a:lnSpc>
              <a:buFont typeface="Monotype Sorts" pitchFamily="2" charset="2"/>
              <a:buNone/>
            </a:pPr>
            <a:endParaRPr lang="pt-BR" altLang="en-US"/>
          </a:p>
          <a:p>
            <a:pPr>
              <a:lnSpc>
                <a:spcPct val="90000"/>
              </a:lnSpc>
              <a:buFont typeface="Monotype Sorts" pitchFamily="2" charset="2"/>
              <a:buNone/>
            </a:pPr>
            <a:r>
              <a:rPr lang="pt-BR" altLang="en-US"/>
              <a:t>Ex.: </a:t>
            </a:r>
            <a:r>
              <a:rPr lang="en-US" altLang="en-US"/>
              <a:t>gcd(80,44) = gcd(44,36) = gcd(36, 12) = gcd(12,0) = 12</a:t>
            </a:r>
            <a:endParaRPr lang="pt-BR" altLang="en-US"/>
          </a:p>
          <a:p>
            <a:pPr>
              <a:lnSpc>
                <a:spcPct val="90000"/>
              </a:lnSpc>
              <a:buFont typeface="Monotype Sorts" pitchFamily="2" charset="2"/>
              <a:buNone/>
            </a:pPr>
            <a:endParaRPr lang="pt-BR" altLang="en-US"/>
          </a:p>
          <a:p>
            <a:pPr>
              <a:lnSpc>
                <a:spcPct val="90000"/>
              </a:lnSpc>
              <a:buFont typeface="Monotype Sorts" pitchFamily="2" charset="2"/>
              <a:buNone/>
            </a:pPr>
            <a:r>
              <a:rPr lang="pt-BR" altLang="en-US"/>
              <a:t>One can prove that the size, measured by the second number,</a:t>
            </a:r>
          </a:p>
          <a:p>
            <a:pPr>
              <a:lnSpc>
                <a:spcPct val="90000"/>
              </a:lnSpc>
              <a:buFont typeface="Monotype Sorts" pitchFamily="2" charset="2"/>
              <a:buNone/>
            </a:pPr>
            <a:r>
              <a:rPr lang="pt-BR" altLang="en-US"/>
              <a:t>decreases at least by half after two consecutive iterations. </a:t>
            </a:r>
          </a:p>
          <a:p>
            <a:pPr>
              <a:lnSpc>
                <a:spcPct val="90000"/>
              </a:lnSpc>
              <a:buFont typeface="Monotype Sorts" pitchFamily="2" charset="2"/>
              <a:buNone/>
            </a:pPr>
            <a:r>
              <a:rPr lang="pt-BR" altLang="en-US"/>
              <a:t>Hence, T(</a:t>
            </a:r>
            <a:r>
              <a:rPr lang="pt-BR" altLang="en-US" i="1"/>
              <a:t>n</a:t>
            </a:r>
            <a:r>
              <a:rPr lang="pt-BR" altLang="en-US"/>
              <a:t>) </a:t>
            </a:r>
            <a:r>
              <a:rPr kumimoji="0" lang="en-US" altLang="en-US">
                <a:solidFill>
                  <a:schemeClr val="hlink"/>
                </a:solidFill>
                <a:sym typeface="Symbol" pitchFamily="18" charset="2"/>
              </a:rPr>
              <a:t></a:t>
            </a:r>
            <a:r>
              <a:rPr kumimoji="0" lang="en-US" altLang="en-US">
                <a:solidFill>
                  <a:schemeClr val="tx1"/>
                </a:solidFill>
                <a:effectLst/>
                <a:sym typeface="Symbol" pitchFamily="18" charset="2"/>
              </a:rPr>
              <a:t> </a:t>
            </a:r>
            <a:r>
              <a:rPr kumimoji="0" lang="en-US" altLang="en-US">
                <a:solidFill>
                  <a:schemeClr val="hlink"/>
                </a:solidFill>
                <a:sym typeface="Symbol" pitchFamily="18" charset="2"/>
              </a:rPr>
              <a:t>O(log </a:t>
            </a:r>
            <a:r>
              <a:rPr kumimoji="0" lang="en-US" altLang="en-US" i="1">
                <a:solidFill>
                  <a:schemeClr val="hlink"/>
                </a:solidFill>
                <a:sym typeface="Symbol" pitchFamily="18" charset="2"/>
              </a:rPr>
              <a:t>n</a:t>
            </a:r>
            <a:r>
              <a:rPr kumimoji="0" lang="en-US" altLang="en-US">
                <a:solidFill>
                  <a:schemeClr val="hlink"/>
                </a:solidFill>
                <a:sym typeface="Symbol" pitchFamily="18" charset="2"/>
              </a:rPr>
              <a:t>)</a:t>
            </a:r>
            <a:endParaRPr lang="pt-BR" altLang="en-US">
              <a:solidFill>
                <a:schemeClr val="hlink"/>
              </a:solidFill>
            </a:endParaRPr>
          </a:p>
          <a:p>
            <a:pPr>
              <a:lnSpc>
                <a:spcPct val="90000"/>
              </a:lnSpc>
              <a:buFont typeface="Monotype Sorts" pitchFamily="2" charset="2"/>
              <a:buNone/>
            </a:pPr>
            <a:endParaRPr lang="pt-BR" altLang="en-US"/>
          </a:p>
        </p:txBody>
      </p:sp>
      <p:sp>
        <p:nvSpPr>
          <p:cNvPr id="386051" name="Rectangle 3"/>
          <p:cNvSpPr>
            <a:spLocks noGrp="1" noChangeArrowheads="1"/>
          </p:cNvSpPr>
          <p:nvPr>
            <p:ph type="title"/>
          </p:nvPr>
        </p:nvSpPr>
        <p:spPr>
          <a:xfrm>
            <a:off x="609600" y="228600"/>
            <a:ext cx="7512050" cy="685800"/>
          </a:xfrm>
        </p:spPr>
        <p:txBody>
          <a:bodyPr/>
          <a:lstStyle/>
          <a:p>
            <a:r>
              <a:rPr lang="en-US" altLang="en-US"/>
              <a:t>Euclid’s Algorithm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468E9B63-1769-4A6F-99A1-9E7125B11E36}" type="slidenum">
              <a:rPr lang="en-US" altLang="en-US"/>
              <a:pPr/>
              <a:t>3</a:t>
            </a:fld>
            <a:endParaRPr lang="en-US" altLang="en-US"/>
          </a:p>
        </p:txBody>
      </p:sp>
      <p:sp>
        <p:nvSpPr>
          <p:cNvPr id="318466" name="Rectangle 2"/>
          <p:cNvSpPr>
            <a:spLocks noGrp="1" noChangeArrowheads="1"/>
          </p:cNvSpPr>
          <p:nvPr>
            <p:ph type="title"/>
          </p:nvPr>
        </p:nvSpPr>
        <p:spPr/>
        <p:txBody>
          <a:bodyPr/>
          <a:lstStyle/>
          <a:p>
            <a:r>
              <a:rPr lang="en-US" altLang="en-US" dirty="0"/>
              <a:t>Examples</a:t>
            </a:r>
          </a:p>
        </p:txBody>
      </p:sp>
      <p:sp>
        <p:nvSpPr>
          <p:cNvPr id="318467" name="Rectangle 3"/>
          <p:cNvSpPr>
            <a:spLocks noGrp="1" noChangeArrowheads="1"/>
          </p:cNvSpPr>
          <p:nvPr>
            <p:ph type="body" idx="1"/>
          </p:nvPr>
        </p:nvSpPr>
        <p:spPr/>
        <p:txBody>
          <a:bodyPr/>
          <a:lstStyle/>
          <a:p>
            <a:pPr>
              <a:buFont typeface="Monotype Sorts" pitchFamily="2" charset="2"/>
              <a:buNone/>
            </a:pPr>
            <a:r>
              <a:rPr lang="en-US" altLang="en-US" dirty="0"/>
              <a:t>Consider the problem of exponentiation: Compute  </a:t>
            </a:r>
            <a:r>
              <a:rPr lang="en-US" altLang="en-US" i="1" dirty="0"/>
              <a:t>a</a:t>
            </a:r>
            <a:r>
              <a:rPr lang="en-US" altLang="en-US" i="1" baseline="30000" dirty="0"/>
              <a:t>n</a:t>
            </a:r>
            <a:endParaRPr lang="en-US" altLang="en-US" dirty="0"/>
          </a:p>
          <a:p>
            <a:endParaRPr lang="en-US" altLang="en-US" dirty="0"/>
          </a:p>
          <a:p>
            <a:r>
              <a:rPr lang="en-US" altLang="en-US" dirty="0"/>
              <a:t>Brute Force (Chap 3)</a:t>
            </a:r>
          </a:p>
          <a:p>
            <a:pPr marL="0" indent="0">
              <a:buNone/>
            </a:pPr>
            <a:endParaRPr lang="en-US" altLang="en-US" dirty="0"/>
          </a:p>
          <a:p>
            <a:r>
              <a:rPr lang="en-US" altLang="en-US" dirty="0"/>
              <a:t>Decrease by one</a:t>
            </a:r>
          </a:p>
          <a:p>
            <a:r>
              <a:rPr lang="en-US" altLang="en-US" dirty="0"/>
              <a:t>Decrease by constant factor</a:t>
            </a:r>
          </a:p>
          <a:p>
            <a:r>
              <a:rPr lang="en-US" altLang="en-US" dirty="0"/>
              <a:t>Decrease by variable size</a:t>
            </a:r>
          </a:p>
          <a:p>
            <a:endParaRPr lang="en-US" altLang="en-US" dirty="0"/>
          </a:p>
          <a:p>
            <a:r>
              <a:rPr lang="en-US" altLang="en-US" dirty="0"/>
              <a:t>Divide and conquer (Chap 5)</a:t>
            </a:r>
          </a:p>
          <a:p>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EB2C127B-EEC7-42D1-AB07-23D82540489B}" type="slidenum">
              <a:rPr lang="en-US" altLang="en-US"/>
              <a:pPr/>
              <a:t>30</a:t>
            </a:fld>
            <a:endParaRPr lang="en-US" altLang="en-US"/>
          </a:p>
        </p:txBody>
      </p:sp>
      <p:sp>
        <p:nvSpPr>
          <p:cNvPr id="388098" name="Rectangle 2"/>
          <p:cNvSpPr>
            <a:spLocks noGrp="1" noChangeArrowheads="1"/>
          </p:cNvSpPr>
          <p:nvPr>
            <p:ph type="title"/>
          </p:nvPr>
        </p:nvSpPr>
        <p:spPr/>
        <p:txBody>
          <a:bodyPr/>
          <a:lstStyle/>
          <a:p>
            <a:pPr marL="838200" indent="-838200"/>
            <a:r>
              <a:rPr lang="en-US" altLang="en-US"/>
              <a:t>Selection Problem</a:t>
            </a:r>
          </a:p>
        </p:txBody>
      </p:sp>
      <p:sp>
        <p:nvSpPr>
          <p:cNvPr id="388099" name="Rectangle 3"/>
          <p:cNvSpPr>
            <a:spLocks noGrp="1" noChangeArrowheads="1"/>
          </p:cNvSpPr>
          <p:nvPr>
            <p:ph type="body" idx="1"/>
          </p:nvPr>
        </p:nvSpPr>
        <p:spPr>
          <a:xfrm>
            <a:off x="609600" y="1266825"/>
            <a:ext cx="8534400" cy="4905375"/>
          </a:xfrm>
        </p:spPr>
        <p:txBody>
          <a:bodyPr/>
          <a:lstStyle/>
          <a:p>
            <a:pPr>
              <a:lnSpc>
                <a:spcPct val="90000"/>
              </a:lnSpc>
              <a:spcBef>
                <a:spcPct val="40000"/>
              </a:spcBef>
              <a:buFont typeface="Monotype Sorts" pitchFamily="2" charset="2"/>
              <a:buNone/>
            </a:pPr>
            <a:r>
              <a:rPr lang="en-US" altLang="en-US"/>
              <a:t>Find the </a:t>
            </a:r>
            <a:r>
              <a:rPr lang="en-US" altLang="en-US" i="1"/>
              <a:t>k</a:t>
            </a:r>
            <a:r>
              <a:rPr lang="en-US" altLang="en-US"/>
              <a:t>-th smallest element in a list of </a:t>
            </a:r>
            <a:r>
              <a:rPr lang="en-US" altLang="en-US" i="1"/>
              <a:t>n</a:t>
            </a:r>
            <a:r>
              <a:rPr lang="en-US" altLang="en-US"/>
              <a:t> numbers</a:t>
            </a:r>
          </a:p>
          <a:p>
            <a:pPr>
              <a:lnSpc>
                <a:spcPct val="90000"/>
              </a:lnSpc>
              <a:spcBef>
                <a:spcPct val="40000"/>
              </a:spcBef>
            </a:pPr>
            <a:r>
              <a:rPr lang="en-US" altLang="en-US" i="1"/>
              <a:t>k = </a:t>
            </a:r>
            <a:r>
              <a:rPr lang="en-US" altLang="en-US"/>
              <a:t>1 or </a:t>
            </a:r>
            <a:r>
              <a:rPr lang="en-US" altLang="en-US" i="1"/>
              <a:t>k </a:t>
            </a:r>
            <a:r>
              <a:rPr lang="en-US" altLang="en-US"/>
              <a:t>= </a:t>
            </a:r>
            <a:r>
              <a:rPr lang="en-US" altLang="en-US" i="1"/>
              <a:t>n</a:t>
            </a:r>
            <a:br>
              <a:rPr lang="en-US" altLang="en-US" i="1"/>
            </a:br>
            <a:br>
              <a:rPr lang="en-US" altLang="en-US" i="1"/>
            </a:br>
            <a:endParaRPr lang="en-US" altLang="en-US">
              <a:cs typeface="Arial" charset="0"/>
            </a:endParaRPr>
          </a:p>
          <a:p>
            <a:pPr>
              <a:lnSpc>
                <a:spcPct val="90000"/>
              </a:lnSpc>
              <a:spcBef>
                <a:spcPct val="40000"/>
              </a:spcBef>
            </a:pPr>
            <a:r>
              <a:rPr lang="en-US" altLang="en-US" i="1" u="sng"/>
              <a:t>median</a:t>
            </a:r>
            <a:r>
              <a:rPr lang="en-US" altLang="en-US"/>
              <a:t>: </a:t>
            </a:r>
            <a:r>
              <a:rPr lang="en-US" altLang="en-US" i="1"/>
              <a:t>k</a:t>
            </a:r>
            <a:r>
              <a:rPr lang="en-US" altLang="en-US"/>
              <a:t> = </a:t>
            </a:r>
            <a:r>
              <a:rPr lang="en-US" altLang="en-US">
                <a:sym typeface="Symbol" pitchFamily="18" charset="2"/>
              </a:rPr>
              <a:t></a:t>
            </a:r>
            <a:r>
              <a:rPr lang="en-US" altLang="en-US">
                <a:cs typeface="Arial" charset="0"/>
              </a:rPr>
              <a:t>n/2</a:t>
            </a:r>
            <a:r>
              <a:rPr lang="en-US" altLang="en-US">
                <a:cs typeface="Arial" charset="0"/>
                <a:sym typeface="Symbol" pitchFamily="18" charset="2"/>
              </a:rPr>
              <a:t></a:t>
            </a:r>
          </a:p>
          <a:p>
            <a:pPr>
              <a:lnSpc>
                <a:spcPct val="90000"/>
              </a:lnSpc>
              <a:spcBef>
                <a:spcPct val="40000"/>
              </a:spcBef>
              <a:buFont typeface="Monotype Sorts" pitchFamily="2" charset="2"/>
              <a:buNone/>
            </a:pPr>
            <a:r>
              <a:rPr lang="en-US" altLang="en-US">
                <a:cs typeface="Arial" charset="0"/>
              </a:rPr>
              <a:t>    Example: </a:t>
            </a:r>
            <a:r>
              <a:rPr lang="en-US" altLang="en-US"/>
              <a:t>4,  1,  10,  9,  7,  12,  8,  2,  15	  median</a:t>
            </a:r>
            <a:r>
              <a:rPr lang="en-US" altLang="en-US" sz="1800"/>
              <a:t> </a:t>
            </a:r>
            <a:r>
              <a:rPr lang="en-US" altLang="en-US"/>
              <a:t>= ?</a:t>
            </a:r>
          </a:p>
          <a:p>
            <a:pPr>
              <a:lnSpc>
                <a:spcPct val="90000"/>
              </a:lnSpc>
              <a:buFont typeface="Monotype Sorts" pitchFamily="2" charset="2"/>
              <a:buNone/>
            </a:pPr>
            <a:endParaRPr lang="en-US" altLang="en-US"/>
          </a:p>
          <a:p>
            <a:pPr>
              <a:lnSpc>
                <a:spcPct val="90000"/>
              </a:lnSpc>
              <a:buFont typeface="Monotype Sorts" pitchFamily="2" charset="2"/>
              <a:buNone/>
            </a:pPr>
            <a:r>
              <a:rPr lang="en-US" altLang="en-US"/>
              <a:t>The median is used in statistics as a measure of an average</a:t>
            </a:r>
          </a:p>
          <a:p>
            <a:pPr>
              <a:lnSpc>
                <a:spcPct val="90000"/>
              </a:lnSpc>
              <a:buFont typeface="Monotype Sorts" pitchFamily="2" charset="2"/>
              <a:buNone/>
            </a:pPr>
            <a:r>
              <a:rPr lang="en-US" altLang="en-US"/>
              <a:t>value of a sample.  In fact, it is a better (more robust) indicator</a:t>
            </a:r>
          </a:p>
          <a:p>
            <a:pPr>
              <a:lnSpc>
                <a:spcPct val="90000"/>
              </a:lnSpc>
              <a:buFont typeface="Monotype Sorts" pitchFamily="2" charset="2"/>
              <a:buNone/>
            </a:pPr>
            <a:r>
              <a:rPr lang="en-US" altLang="en-US"/>
              <a:t>than the mean, which is used for the same purpose.</a:t>
            </a:r>
          </a:p>
          <a:p>
            <a:pPr>
              <a:lnSpc>
                <a:spcPct val="90000"/>
              </a:lnSpc>
              <a:spcBef>
                <a:spcPct val="40000"/>
              </a:spcBef>
              <a:buFont typeface="Monotype Sorts" pitchFamily="2" charset="2"/>
              <a:buNone/>
            </a:pPr>
            <a:endParaRPr lang="en-US" altLang="en-US">
              <a:cs typeface="Arial" charset="0"/>
            </a:endParaRPr>
          </a:p>
          <a:p>
            <a:pPr>
              <a:lnSpc>
                <a:spcPct val="90000"/>
              </a:lnSpc>
              <a:buFont typeface="Monotype Sorts" pitchFamily="2" charset="2"/>
              <a:buNone/>
            </a:pPr>
            <a:endParaRPr lang="en-US" altLang="en-US" sz="1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ED667767-06FA-45FD-AA82-8ECFC0AA7392}" type="slidenum">
              <a:rPr lang="en-US" altLang="en-US"/>
              <a:pPr/>
              <a:t>31</a:t>
            </a:fld>
            <a:endParaRPr lang="en-US" altLang="en-US"/>
          </a:p>
        </p:txBody>
      </p:sp>
      <p:sp>
        <p:nvSpPr>
          <p:cNvPr id="390146" name="Rectangle 2"/>
          <p:cNvSpPr>
            <a:spLocks noGrp="1" noChangeArrowheads="1"/>
          </p:cNvSpPr>
          <p:nvPr>
            <p:ph type="title"/>
          </p:nvPr>
        </p:nvSpPr>
        <p:spPr/>
        <p:txBody>
          <a:bodyPr/>
          <a:lstStyle/>
          <a:p>
            <a:pPr marL="838200" indent="-838200"/>
            <a:r>
              <a:rPr lang="en-US" altLang="en-US" sz="3200"/>
              <a:t>Digression: Post Office Location Problem</a:t>
            </a:r>
          </a:p>
        </p:txBody>
      </p:sp>
      <p:sp>
        <p:nvSpPr>
          <p:cNvPr id="390147" name="Rectangle 3"/>
          <p:cNvSpPr>
            <a:spLocks noGrp="1" noChangeArrowheads="1"/>
          </p:cNvSpPr>
          <p:nvPr>
            <p:ph type="body" idx="1"/>
          </p:nvPr>
        </p:nvSpPr>
        <p:spPr>
          <a:xfrm>
            <a:off x="609600" y="1266825"/>
            <a:ext cx="8534400" cy="4905375"/>
          </a:xfrm>
        </p:spPr>
        <p:txBody>
          <a:bodyPr/>
          <a:lstStyle/>
          <a:p>
            <a:pPr marL="0" indent="0">
              <a:spcBef>
                <a:spcPct val="40000"/>
              </a:spcBef>
              <a:buFont typeface="Monotype Sorts" pitchFamily="2" charset="2"/>
              <a:buNone/>
            </a:pPr>
            <a:r>
              <a:rPr lang="en-US" altLang="en-US"/>
              <a:t>Given </a:t>
            </a:r>
            <a:r>
              <a:rPr lang="en-US" altLang="en-US" i="1"/>
              <a:t>n </a:t>
            </a:r>
            <a:r>
              <a:rPr lang="en-US" altLang="en-US"/>
              <a:t>village locations along a straight highway, where should a new post office be located to minimize the average distance from the villages to the post office?</a:t>
            </a:r>
          </a:p>
          <a:p>
            <a:pPr marL="0" indent="0">
              <a:spcBef>
                <a:spcPct val="40000"/>
              </a:spcBef>
              <a:buFont typeface="Monotype Sorts" pitchFamily="2" charset="2"/>
              <a:buNone/>
            </a:pPr>
            <a:endParaRPr lang="en-US" altLang="en-US">
              <a:cs typeface="Arial" charset="0"/>
            </a:endParaRPr>
          </a:p>
          <a:p>
            <a:pPr marL="0" indent="0">
              <a:buFont typeface="Monotype Sorts" pitchFamily="2" charset="2"/>
              <a:buNone/>
            </a:pPr>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12" name="Slide Number Placeholder 5"/>
          <p:cNvSpPr>
            <a:spLocks noGrp="1"/>
          </p:cNvSpPr>
          <p:nvPr>
            <p:ph type="sldNum" sz="quarter" idx="12"/>
          </p:nvPr>
        </p:nvSpPr>
        <p:spPr/>
        <p:txBody>
          <a:bodyPr/>
          <a:lstStyle/>
          <a:p>
            <a:fld id="{774132C1-E7EB-4CB7-B1BC-8BD74EE70807}" type="slidenum">
              <a:rPr lang="en-US" altLang="en-US"/>
              <a:pPr/>
              <a:t>32</a:t>
            </a:fld>
            <a:endParaRPr lang="en-US" altLang="en-US"/>
          </a:p>
        </p:txBody>
      </p:sp>
      <p:sp>
        <p:nvSpPr>
          <p:cNvPr id="392194" name="Rectangle 2"/>
          <p:cNvSpPr>
            <a:spLocks noGrp="1" noChangeArrowheads="1"/>
          </p:cNvSpPr>
          <p:nvPr>
            <p:ph type="title"/>
          </p:nvPr>
        </p:nvSpPr>
        <p:spPr>
          <a:xfrm>
            <a:off x="685800" y="381000"/>
            <a:ext cx="8305800" cy="3810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p>
            <a:r>
              <a:rPr lang="en-US" altLang="en-US"/>
              <a:t>Algorithms for the Selection Problem</a:t>
            </a:r>
          </a:p>
        </p:txBody>
      </p:sp>
      <p:sp>
        <p:nvSpPr>
          <p:cNvPr id="392195" name="Rectangle 3"/>
          <p:cNvSpPr>
            <a:spLocks noGrp="1" noChangeArrowheads="1"/>
          </p:cNvSpPr>
          <p:nvPr>
            <p:ph type="body" idx="1"/>
          </p:nvPr>
        </p:nvSpPr>
        <p:spPr>
          <a:xfrm>
            <a:off x="685800" y="1143000"/>
            <a:ext cx="8609013" cy="57150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p>
            <a:pPr marL="0" indent="0">
              <a:lnSpc>
                <a:spcPct val="90000"/>
              </a:lnSpc>
              <a:buFont typeface="Monotype Sorts" pitchFamily="2" charset="2"/>
              <a:buNone/>
            </a:pPr>
            <a:r>
              <a:rPr lang="en-US" altLang="en-US" dirty="0"/>
              <a:t>The sorting-based algorithm: Sort and return the </a:t>
            </a:r>
            <a:r>
              <a:rPr lang="en-US" altLang="en-US" i="1" dirty="0"/>
              <a:t>k</a:t>
            </a:r>
            <a:r>
              <a:rPr lang="en-US" altLang="en-US" dirty="0"/>
              <a:t>-</a:t>
            </a:r>
            <a:r>
              <a:rPr lang="en-US" altLang="en-US" dirty="0" err="1"/>
              <a:t>th</a:t>
            </a:r>
            <a:r>
              <a:rPr lang="en-US" altLang="en-US" dirty="0"/>
              <a:t> element</a:t>
            </a:r>
            <a:br>
              <a:rPr lang="en-US" altLang="en-US" dirty="0"/>
            </a:br>
            <a:r>
              <a:rPr lang="en-US" altLang="en-US" dirty="0"/>
              <a:t>Efficiency (if sorted by </a:t>
            </a:r>
            <a:r>
              <a:rPr lang="en-US" altLang="en-US" dirty="0" err="1"/>
              <a:t>mergesort</a:t>
            </a:r>
            <a:r>
              <a:rPr lang="en-US" altLang="en-US" dirty="0"/>
              <a:t>): </a:t>
            </a:r>
            <a:r>
              <a:rPr lang="el-GR" altLang="en-US" dirty="0"/>
              <a:t>Θ</a:t>
            </a:r>
            <a:r>
              <a:rPr lang="en-US" altLang="en-US" dirty="0"/>
              <a:t>(</a:t>
            </a:r>
            <a:r>
              <a:rPr lang="en-US" altLang="en-US" i="1" dirty="0"/>
              <a:t>n </a:t>
            </a:r>
            <a:r>
              <a:rPr lang="en-US" altLang="en-US" dirty="0"/>
              <a:t>log </a:t>
            </a:r>
            <a:r>
              <a:rPr lang="en-US" altLang="en-US" i="1" dirty="0"/>
              <a:t>n</a:t>
            </a:r>
            <a:r>
              <a:rPr lang="en-US" altLang="en-US" dirty="0"/>
              <a:t>)</a:t>
            </a:r>
            <a:endParaRPr lang="el-GR" altLang="en-US" dirty="0"/>
          </a:p>
          <a:p>
            <a:pPr marL="0" indent="0">
              <a:lnSpc>
                <a:spcPct val="90000"/>
              </a:lnSpc>
              <a:buFont typeface="Monotype Sorts" pitchFamily="2" charset="2"/>
              <a:buNone/>
            </a:pPr>
            <a:endParaRPr lang="en-US" altLang="en-US" sz="1200" dirty="0"/>
          </a:p>
          <a:p>
            <a:pPr marL="0" indent="0">
              <a:lnSpc>
                <a:spcPct val="90000"/>
              </a:lnSpc>
              <a:buFont typeface="Monotype Sorts" pitchFamily="2" charset="2"/>
              <a:buNone/>
            </a:pPr>
            <a:r>
              <a:rPr lang="en-US" altLang="en-US" dirty="0"/>
              <a:t>A faster algorithm is based on the array </a:t>
            </a:r>
            <a:r>
              <a:rPr lang="en-US" altLang="en-US" i="1" u="sng" dirty="0"/>
              <a:t>partitioning</a:t>
            </a:r>
            <a:r>
              <a:rPr lang="en-US" altLang="en-US" dirty="0"/>
              <a:t>  (where have you seen this before?):</a:t>
            </a:r>
            <a:br>
              <a:rPr lang="en-US" altLang="en-US" sz="1800" dirty="0"/>
            </a:br>
            <a:endParaRPr lang="en-US" altLang="en-US" sz="1800" dirty="0"/>
          </a:p>
          <a:p>
            <a:pPr marL="0" indent="0">
              <a:lnSpc>
                <a:spcPct val="90000"/>
              </a:lnSpc>
              <a:buFont typeface="Monotype Sorts" pitchFamily="2" charset="2"/>
              <a:buNone/>
            </a:pPr>
            <a:endParaRPr lang="en-US" altLang="en-US" sz="1800" dirty="0"/>
          </a:p>
          <a:p>
            <a:pPr marL="0" indent="0">
              <a:lnSpc>
                <a:spcPct val="90000"/>
              </a:lnSpc>
              <a:buFont typeface="Monotype Sorts" pitchFamily="2" charset="2"/>
              <a:buNone/>
            </a:pPr>
            <a:br>
              <a:rPr lang="en-US" altLang="en-US" sz="1800" dirty="0"/>
            </a:br>
            <a:endParaRPr lang="en-US" altLang="en-US" sz="1800" dirty="0"/>
          </a:p>
          <a:p>
            <a:pPr marL="0" indent="0">
              <a:lnSpc>
                <a:spcPct val="90000"/>
              </a:lnSpc>
              <a:buFont typeface="Monotype Sorts" pitchFamily="2" charset="2"/>
              <a:buNone/>
            </a:pPr>
            <a:r>
              <a:rPr lang="en-US" altLang="en-US" dirty="0"/>
              <a:t>Assuming that the array is indexed from 1 to </a:t>
            </a:r>
            <a:r>
              <a:rPr lang="en-US" altLang="en-US" i="1" dirty="0"/>
              <a:t>n </a:t>
            </a:r>
            <a:r>
              <a:rPr lang="en-US" altLang="en-US" dirty="0"/>
              <a:t>(book: 0..n-1) and </a:t>
            </a:r>
            <a:r>
              <a:rPr lang="en-US" altLang="en-US" i="1" dirty="0"/>
              <a:t>s </a:t>
            </a:r>
            <a:r>
              <a:rPr lang="en-US" altLang="en-US" dirty="0"/>
              <a:t>is a split position obtained by the array partitioning:</a:t>
            </a:r>
          </a:p>
          <a:p>
            <a:pPr marL="0" indent="0">
              <a:lnSpc>
                <a:spcPct val="90000"/>
              </a:lnSpc>
              <a:buFont typeface="Monotype Sorts" pitchFamily="2" charset="2"/>
              <a:buNone/>
            </a:pPr>
            <a:r>
              <a:rPr lang="en-US" altLang="en-US" dirty="0"/>
              <a:t>If </a:t>
            </a:r>
            <a:r>
              <a:rPr lang="en-US" altLang="en-US" i="1" dirty="0"/>
              <a:t>s = k</a:t>
            </a:r>
            <a:r>
              <a:rPr lang="en-US" altLang="en-US" dirty="0"/>
              <a:t>, the problem is solved;</a:t>
            </a:r>
          </a:p>
          <a:p>
            <a:pPr marL="0" indent="0">
              <a:lnSpc>
                <a:spcPct val="90000"/>
              </a:lnSpc>
              <a:buFont typeface="Monotype Sorts" pitchFamily="2" charset="2"/>
              <a:buNone/>
            </a:pPr>
            <a:r>
              <a:rPr lang="en-US" altLang="en-US" dirty="0"/>
              <a:t>if </a:t>
            </a:r>
            <a:r>
              <a:rPr lang="en-US" altLang="en-US" i="1" dirty="0"/>
              <a:t>s &gt; k</a:t>
            </a:r>
            <a:r>
              <a:rPr lang="en-US" altLang="en-US" dirty="0"/>
              <a:t>, look for the </a:t>
            </a:r>
            <a:r>
              <a:rPr lang="en-US" altLang="en-US" i="1" dirty="0"/>
              <a:t>k-</a:t>
            </a:r>
            <a:r>
              <a:rPr lang="en-US" altLang="en-US" dirty="0" err="1"/>
              <a:t>th</a:t>
            </a:r>
            <a:r>
              <a:rPr lang="en-US" altLang="en-US" dirty="0"/>
              <a:t> smallest element in the left part;</a:t>
            </a:r>
            <a:br>
              <a:rPr lang="en-US" altLang="en-US" dirty="0"/>
            </a:br>
            <a:r>
              <a:rPr lang="en-US" altLang="en-US" dirty="0"/>
              <a:t>if </a:t>
            </a:r>
            <a:r>
              <a:rPr lang="en-US" altLang="en-US" i="1" dirty="0"/>
              <a:t>s &lt; k</a:t>
            </a:r>
            <a:r>
              <a:rPr lang="en-US" altLang="en-US" dirty="0"/>
              <a:t>, look for the (</a:t>
            </a:r>
            <a:r>
              <a:rPr lang="en-US" altLang="en-US" i="1" dirty="0"/>
              <a:t>k</a:t>
            </a:r>
            <a:r>
              <a:rPr lang="en-US" altLang="en-US" dirty="0"/>
              <a:t>-</a:t>
            </a:r>
            <a:r>
              <a:rPr lang="en-US" altLang="en-US" i="1" dirty="0"/>
              <a:t>s</a:t>
            </a:r>
            <a:r>
              <a:rPr lang="en-US" altLang="en-US" dirty="0"/>
              <a:t>)-</a:t>
            </a:r>
            <a:r>
              <a:rPr lang="en-US" altLang="en-US" dirty="0" err="1"/>
              <a:t>th</a:t>
            </a:r>
            <a:r>
              <a:rPr lang="en-US" altLang="en-US" dirty="0"/>
              <a:t> smallest element in the right part.</a:t>
            </a:r>
            <a:br>
              <a:rPr lang="en-US" altLang="en-US" dirty="0"/>
            </a:br>
            <a:r>
              <a:rPr lang="en-US" altLang="en-US" dirty="0"/>
              <a:t>Continues until</a:t>
            </a:r>
            <a:r>
              <a:rPr lang="en-US" altLang="en-US" i="1" dirty="0"/>
              <a:t> s =</a:t>
            </a:r>
            <a:r>
              <a:rPr lang="en-US" altLang="en-US" dirty="0"/>
              <a:t> </a:t>
            </a:r>
            <a:r>
              <a:rPr lang="en-US" altLang="en-US" i="1" dirty="0"/>
              <a:t>k</a:t>
            </a:r>
            <a:r>
              <a:rPr lang="en-US" altLang="en-US" dirty="0"/>
              <a:t>.</a:t>
            </a:r>
          </a:p>
        </p:txBody>
      </p:sp>
      <p:sp>
        <p:nvSpPr>
          <p:cNvPr id="392196" name="Rectangle 4"/>
          <p:cNvSpPr>
            <a:spLocks noChangeArrowheads="1"/>
          </p:cNvSpPr>
          <p:nvPr/>
        </p:nvSpPr>
        <p:spPr bwMode="auto">
          <a:xfrm>
            <a:off x="1295400" y="3289300"/>
            <a:ext cx="6388100" cy="3683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2197" name="Line 5"/>
          <p:cNvSpPr>
            <a:spLocks noChangeShapeType="1"/>
          </p:cNvSpPr>
          <p:nvPr/>
        </p:nvSpPr>
        <p:spPr bwMode="auto">
          <a:xfrm>
            <a:off x="3200400" y="3276600"/>
            <a:ext cx="0" cy="381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2198" name="Line 6"/>
          <p:cNvSpPr>
            <a:spLocks noChangeShapeType="1"/>
          </p:cNvSpPr>
          <p:nvPr/>
        </p:nvSpPr>
        <p:spPr bwMode="auto">
          <a:xfrm>
            <a:off x="3581400" y="3276600"/>
            <a:ext cx="0" cy="381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2199" name="Text Box 7"/>
          <p:cNvSpPr txBox="1">
            <a:spLocks noChangeArrowheads="1"/>
          </p:cNvSpPr>
          <p:nvPr/>
        </p:nvSpPr>
        <p:spPr bwMode="auto">
          <a:xfrm>
            <a:off x="3276600" y="281940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1"/>
              <a:t>s</a:t>
            </a:r>
          </a:p>
        </p:txBody>
      </p:sp>
      <p:sp>
        <p:nvSpPr>
          <p:cNvPr id="392200" name="Text Box 8"/>
          <p:cNvSpPr txBox="1">
            <a:spLocks noChangeArrowheads="1"/>
          </p:cNvSpPr>
          <p:nvPr/>
        </p:nvSpPr>
        <p:spPr bwMode="auto">
          <a:xfrm>
            <a:off x="1219200" y="3200400"/>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all are </a:t>
            </a:r>
            <a:r>
              <a:rPr lang="en-US" altLang="en-US" dirty="0">
                <a:cs typeface="Times New Roman" pitchFamily="18" charset="0"/>
              </a:rPr>
              <a:t>&lt; A[</a:t>
            </a:r>
            <a:r>
              <a:rPr lang="en-US" altLang="en-US" i="1" dirty="0">
                <a:cs typeface="Times New Roman" pitchFamily="18" charset="0"/>
              </a:rPr>
              <a:t>s</a:t>
            </a:r>
            <a:r>
              <a:rPr lang="en-US" altLang="en-US" dirty="0">
                <a:cs typeface="Times New Roman" pitchFamily="18" charset="0"/>
              </a:rPr>
              <a:t>]</a:t>
            </a:r>
          </a:p>
        </p:txBody>
      </p:sp>
      <p:sp>
        <p:nvSpPr>
          <p:cNvPr id="392201" name="Text Box 9"/>
          <p:cNvSpPr txBox="1">
            <a:spLocks noChangeArrowheads="1"/>
          </p:cNvSpPr>
          <p:nvPr/>
        </p:nvSpPr>
        <p:spPr bwMode="auto">
          <a:xfrm>
            <a:off x="4572000" y="3200400"/>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all are </a:t>
            </a:r>
            <a:r>
              <a:rPr lang="en-US" altLang="en-US" dirty="0">
                <a:cs typeface="Times New Roman" pitchFamily="18" charset="0"/>
              </a:rPr>
              <a:t>≥ A[</a:t>
            </a:r>
            <a:r>
              <a:rPr lang="en-US" altLang="en-US" i="1" dirty="0">
                <a:cs typeface="Times New Roman" pitchFamily="18" charset="0"/>
              </a:rPr>
              <a:t>s</a:t>
            </a:r>
            <a:r>
              <a:rPr lang="en-US" altLang="en-US" dirty="0">
                <a:cs typeface="Times New Roman" pitchFamily="18" charset="0"/>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BF041E3F-1ECC-4A40-A596-F09C4D8F99FB}" type="slidenum">
              <a:rPr lang="en-US" altLang="en-US"/>
              <a:pPr/>
              <a:t>33</a:t>
            </a:fld>
            <a:endParaRPr lang="en-US" altLang="en-US"/>
          </a:p>
        </p:txBody>
      </p:sp>
      <p:sp>
        <p:nvSpPr>
          <p:cNvPr id="393218" name="Rectangle 2"/>
          <p:cNvSpPr>
            <a:spLocks noGrp="1" noChangeArrowheads="1"/>
          </p:cNvSpPr>
          <p:nvPr>
            <p:ph type="title"/>
          </p:nvPr>
        </p:nvSpPr>
        <p:spPr>
          <a:xfrm>
            <a:off x="533400" y="381000"/>
            <a:ext cx="8610600" cy="457200"/>
          </a:xfrm>
        </p:spPr>
        <p:txBody>
          <a:bodyPr/>
          <a:lstStyle/>
          <a:p>
            <a:r>
              <a:rPr lang="en-US" altLang="en-US" sz="3200" dirty="0" err="1"/>
              <a:t>Lomuto’s</a:t>
            </a:r>
            <a:r>
              <a:rPr lang="en-US" altLang="en-US" sz="3200" dirty="0"/>
              <a:t> Partition and Quick Select</a:t>
            </a:r>
          </a:p>
        </p:txBody>
      </p:sp>
      <p:sp>
        <p:nvSpPr>
          <p:cNvPr id="393219" name="Rectangle 3"/>
          <p:cNvSpPr>
            <a:spLocks noGrp="1" noChangeArrowheads="1"/>
          </p:cNvSpPr>
          <p:nvPr>
            <p:ph type="body" idx="1"/>
          </p:nvPr>
        </p:nvSpPr>
        <p:spPr>
          <a:xfrm>
            <a:off x="609600" y="1219200"/>
            <a:ext cx="8534400" cy="4800600"/>
          </a:xfrm>
        </p:spPr>
        <p:txBody>
          <a:bodyPr/>
          <a:lstStyle/>
          <a:p>
            <a:pPr>
              <a:buFont typeface="Monotype Sorts" pitchFamily="2" charset="2"/>
              <a:buNone/>
            </a:pPr>
            <a:r>
              <a:rPr lang="en-US" altLang="en-US" dirty="0" err="1"/>
              <a:t>L_Partition</a:t>
            </a:r>
            <a:r>
              <a:rPr lang="en-US" altLang="en-US" dirty="0"/>
              <a:t>(A, L, R)                   </a:t>
            </a:r>
            <a:r>
              <a:rPr lang="en-US" altLang="en-US" dirty="0" err="1"/>
              <a:t>Quick_Select</a:t>
            </a:r>
            <a:r>
              <a:rPr lang="en-US" altLang="en-US" dirty="0"/>
              <a:t>(A, L, R, k)</a:t>
            </a:r>
          </a:p>
          <a:p>
            <a:pPr>
              <a:buFont typeface="Monotype Sorts" pitchFamily="2" charset="2"/>
              <a:buNone/>
            </a:pPr>
            <a:r>
              <a:rPr lang="en-US" altLang="en-US" dirty="0"/>
              <a:t>   p := A(L)                                        s := </a:t>
            </a:r>
            <a:r>
              <a:rPr lang="en-US" altLang="en-US" dirty="0" err="1"/>
              <a:t>L_Part</a:t>
            </a:r>
            <a:r>
              <a:rPr lang="en-US" altLang="en-US" dirty="0"/>
              <a:t>(A, L, R)</a:t>
            </a:r>
          </a:p>
          <a:p>
            <a:pPr>
              <a:buFont typeface="Monotype Sorts" pitchFamily="2" charset="2"/>
              <a:buNone/>
            </a:pPr>
            <a:r>
              <a:rPr lang="en-US" altLang="en-US" dirty="0"/>
              <a:t>   s := L                                              if k = s  then</a:t>
            </a:r>
          </a:p>
          <a:p>
            <a:pPr>
              <a:buFont typeface="Monotype Sorts" pitchFamily="2" charset="2"/>
              <a:buNone/>
            </a:pPr>
            <a:r>
              <a:rPr lang="en-US" altLang="en-US" dirty="0"/>
              <a:t>   for </a:t>
            </a:r>
            <a:r>
              <a:rPr lang="en-US" altLang="en-US" dirty="0" err="1"/>
              <a:t>i</a:t>
            </a:r>
            <a:r>
              <a:rPr lang="en-US" altLang="en-US" dirty="0"/>
              <a:t> in L + 1 .. R loop                         return A(s)</a:t>
            </a:r>
          </a:p>
          <a:p>
            <a:pPr>
              <a:buFont typeface="Monotype Sorts" pitchFamily="2" charset="2"/>
              <a:buNone/>
            </a:pPr>
            <a:r>
              <a:rPr lang="en-US" altLang="en-US" dirty="0"/>
              <a:t>      if A(</a:t>
            </a:r>
            <a:r>
              <a:rPr lang="en-US" altLang="en-US" dirty="0" err="1"/>
              <a:t>i</a:t>
            </a:r>
            <a:r>
              <a:rPr lang="en-US" altLang="en-US" dirty="0"/>
              <a:t>) &lt; p then                            </a:t>
            </a:r>
            <a:r>
              <a:rPr lang="en-US" altLang="en-US" dirty="0" err="1"/>
              <a:t>elsif</a:t>
            </a:r>
            <a:r>
              <a:rPr lang="en-US" altLang="en-US" dirty="0"/>
              <a:t> k &lt; s then</a:t>
            </a:r>
          </a:p>
          <a:p>
            <a:pPr>
              <a:buFont typeface="Monotype Sorts" pitchFamily="2" charset="2"/>
              <a:buNone/>
            </a:pPr>
            <a:r>
              <a:rPr lang="en-US" altLang="en-US" dirty="0"/>
              <a:t>         s := s + 1                                         return QS(A, L, s-1, k)</a:t>
            </a:r>
          </a:p>
          <a:p>
            <a:pPr>
              <a:buFont typeface="Monotype Sorts" pitchFamily="2" charset="2"/>
              <a:buNone/>
            </a:pPr>
            <a:r>
              <a:rPr lang="en-US" altLang="en-US" dirty="0"/>
              <a:t>         swap(A, s, </a:t>
            </a:r>
            <a:r>
              <a:rPr lang="en-US" altLang="en-US" dirty="0" err="1"/>
              <a:t>i</a:t>
            </a:r>
            <a:r>
              <a:rPr lang="en-US" altLang="en-US" dirty="0"/>
              <a:t>)                             else – s &lt;  k</a:t>
            </a:r>
          </a:p>
          <a:p>
            <a:pPr>
              <a:buFont typeface="Monotype Sorts" pitchFamily="2" charset="2"/>
              <a:buNone/>
            </a:pPr>
            <a:r>
              <a:rPr lang="en-US" altLang="en-US" dirty="0"/>
              <a:t>     end if                                                   return QS(A, s+1, R, k)</a:t>
            </a:r>
          </a:p>
          <a:p>
            <a:pPr>
              <a:buFont typeface="Monotype Sorts" pitchFamily="2" charset="2"/>
              <a:buNone/>
            </a:pPr>
            <a:r>
              <a:rPr lang="en-US" altLang="en-US" dirty="0"/>
              <a:t>   end loop</a:t>
            </a:r>
          </a:p>
          <a:p>
            <a:pPr>
              <a:buFont typeface="Monotype Sorts" pitchFamily="2" charset="2"/>
              <a:buNone/>
            </a:pPr>
            <a:r>
              <a:rPr lang="en-US" altLang="en-US" dirty="0"/>
              <a:t>   swap(A, L, s)</a:t>
            </a:r>
          </a:p>
          <a:p>
            <a:pPr>
              <a:buFont typeface="Monotype Sorts" pitchFamily="2" charset="2"/>
              <a:buNone/>
            </a:pPr>
            <a:r>
              <a:rPr lang="en-US" altLang="en-US" dirty="0"/>
              <a:t>   return s</a:t>
            </a:r>
          </a:p>
          <a:p>
            <a:pPr>
              <a:buFont typeface="Monotype Sorts" pitchFamily="2" charset="2"/>
              <a:buNone/>
            </a:pPr>
            <a:endParaRPr lang="en-US" altLang="en-US" dirty="0"/>
          </a:p>
        </p:txBody>
      </p:sp>
    </p:spTree>
    <p:extLst>
      <p:ext uri="{BB962C8B-B14F-4D97-AF65-F5344CB8AC3E}">
        <p14:creationId xmlns:p14="http://schemas.microsoft.com/office/powerpoint/2010/main" val="3554867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BF041E3F-1ECC-4A40-A596-F09C4D8F99FB}" type="slidenum">
              <a:rPr lang="en-US" altLang="en-US"/>
              <a:pPr/>
              <a:t>34</a:t>
            </a:fld>
            <a:endParaRPr lang="en-US" altLang="en-US"/>
          </a:p>
        </p:txBody>
      </p:sp>
      <p:sp>
        <p:nvSpPr>
          <p:cNvPr id="393218" name="Rectangle 2"/>
          <p:cNvSpPr>
            <a:spLocks noGrp="1" noChangeArrowheads="1"/>
          </p:cNvSpPr>
          <p:nvPr>
            <p:ph type="title"/>
          </p:nvPr>
        </p:nvSpPr>
        <p:spPr>
          <a:xfrm>
            <a:off x="533400" y="381000"/>
            <a:ext cx="8610600" cy="457200"/>
          </a:xfrm>
        </p:spPr>
        <p:txBody>
          <a:bodyPr/>
          <a:lstStyle/>
          <a:p>
            <a:r>
              <a:rPr lang="en-US" altLang="en-US" sz="3200" dirty="0"/>
              <a:t>Two Partitioning Algorithms</a:t>
            </a:r>
          </a:p>
        </p:txBody>
      </p:sp>
      <p:sp>
        <p:nvSpPr>
          <p:cNvPr id="393219" name="Rectangle 3"/>
          <p:cNvSpPr>
            <a:spLocks noGrp="1" noChangeArrowheads="1"/>
          </p:cNvSpPr>
          <p:nvPr>
            <p:ph type="body" idx="1"/>
          </p:nvPr>
        </p:nvSpPr>
        <p:spPr>
          <a:xfrm>
            <a:off x="609600" y="1371600"/>
            <a:ext cx="8534400" cy="3886200"/>
          </a:xfrm>
        </p:spPr>
        <p:txBody>
          <a:bodyPr/>
          <a:lstStyle/>
          <a:p>
            <a:pPr>
              <a:buFont typeface="Monotype Sorts" pitchFamily="2" charset="2"/>
              <a:buNone/>
            </a:pPr>
            <a:r>
              <a:rPr lang="en-US" altLang="en-US" dirty="0"/>
              <a:t>There are two principal ways to partition an array:</a:t>
            </a:r>
            <a:br>
              <a:rPr lang="en-US" altLang="en-US" dirty="0"/>
            </a:br>
            <a:endParaRPr lang="en-US" altLang="en-US" dirty="0"/>
          </a:p>
          <a:p>
            <a:r>
              <a:rPr lang="en-US" altLang="en-US" dirty="0"/>
              <a:t>One-directional scan </a:t>
            </a:r>
          </a:p>
          <a:p>
            <a:pPr lvl="1"/>
            <a:r>
              <a:rPr lang="en-US" altLang="en-US" dirty="0" err="1"/>
              <a:t>Lomuto’s</a:t>
            </a:r>
            <a:r>
              <a:rPr lang="en-US" altLang="en-US" dirty="0"/>
              <a:t> partitioning algorithm</a:t>
            </a:r>
          </a:p>
          <a:p>
            <a:pPr lvl="1"/>
            <a:r>
              <a:rPr lang="en-US" altLang="en-US" dirty="0"/>
              <a:t>This chapter</a:t>
            </a:r>
            <a:br>
              <a:rPr lang="en-US" altLang="en-US" dirty="0"/>
            </a:br>
            <a:endParaRPr lang="en-US" altLang="en-US" dirty="0"/>
          </a:p>
          <a:p>
            <a:r>
              <a:rPr lang="en-US" altLang="en-US" dirty="0"/>
              <a:t>Two-directional scan </a:t>
            </a:r>
          </a:p>
          <a:p>
            <a:pPr lvl="1"/>
            <a:r>
              <a:rPr lang="en-US" altLang="en-US" dirty="0"/>
              <a:t>Hoare’s partitioning algorithm</a:t>
            </a:r>
          </a:p>
          <a:p>
            <a:pPr lvl="1"/>
            <a:r>
              <a:rPr lang="en-US" altLang="en-US" dirty="0"/>
              <a:t>Next chapter</a:t>
            </a:r>
          </a:p>
          <a:p>
            <a:pPr>
              <a:buFont typeface="Monotype Sorts" pitchFamily="2" charset="2"/>
              <a:buNone/>
            </a:pPr>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7" name="Slide Number Placeholder 5"/>
          <p:cNvSpPr>
            <a:spLocks noGrp="1"/>
          </p:cNvSpPr>
          <p:nvPr>
            <p:ph type="sldNum" sz="quarter" idx="12"/>
          </p:nvPr>
        </p:nvSpPr>
        <p:spPr/>
        <p:txBody>
          <a:bodyPr/>
          <a:lstStyle/>
          <a:p>
            <a:fld id="{51AC2B74-2CEA-4CAF-A4FF-9017405647D6}" type="slidenum">
              <a:rPr lang="en-US" altLang="en-US"/>
              <a:pPr/>
              <a:t>35</a:t>
            </a:fld>
            <a:endParaRPr lang="en-US" altLang="en-US"/>
          </a:p>
        </p:txBody>
      </p:sp>
      <p:sp>
        <p:nvSpPr>
          <p:cNvPr id="450562" name="Rectangle 2"/>
          <p:cNvSpPr>
            <a:spLocks noGrp="1" noChangeArrowheads="1"/>
          </p:cNvSpPr>
          <p:nvPr>
            <p:ph type="title"/>
          </p:nvPr>
        </p:nvSpPr>
        <p:spPr>
          <a:xfrm>
            <a:off x="533400" y="381000"/>
            <a:ext cx="8610600" cy="457200"/>
          </a:xfrm>
        </p:spPr>
        <p:txBody>
          <a:bodyPr/>
          <a:lstStyle/>
          <a:p>
            <a:r>
              <a:rPr lang="en-US" altLang="en-US" dirty="0" err="1"/>
              <a:t>Lomuto’s</a:t>
            </a:r>
            <a:r>
              <a:rPr lang="en-US" altLang="en-US" dirty="0"/>
              <a:t> Partitioning Algorithm</a:t>
            </a:r>
          </a:p>
        </p:txBody>
      </p:sp>
      <p:sp>
        <p:nvSpPr>
          <p:cNvPr id="450563" name="Rectangle 3"/>
          <p:cNvSpPr>
            <a:spLocks noGrp="1" noChangeArrowheads="1"/>
          </p:cNvSpPr>
          <p:nvPr>
            <p:ph type="body" idx="1"/>
          </p:nvPr>
        </p:nvSpPr>
        <p:spPr>
          <a:xfrm>
            <a:off x="609600" y="1371600"/>
            <a:ext cx="8534400" cy="5029200"/>
          </a:xfrm>
        </p:spPr>
        <p:txBody>
          <a:bodyPr/>
          <a:lstStyle/>
          <a:p>
            <a:pPr marL="0" indent="0">
              <a:buFont typeface="Monotype Sorts" pitchFamily="2" charset="2"/>
              <a:buNone/>
            </a:pPr>
            <a:r>
              <a:rPr lang="en-US" altLang="en-US"/>
              <a:t>Scans the array left to right maintaining the array’s partition into three contiguous sections: &lt; </a:t>
            </a:r>
            <a:r>
              <a:rPr lang="en-US" altLang="en-US" i="1"/>
              <a:t>p</a:t>
            </a:r>
            <a:r>
              <a:rPr lang="en-US" altLang="en-US"/>
              <a:t>,  </a:t>
            </a:r>
            <a:r>
              <a:rPr lang="en-US" altLang="en-US">
                <a:sym typeface="Symbol" pitchFamily="18" charset="2"/>
              </a:rPr>
              <a:t> </a:t>
            </a:r>
            <a:r>
              <a:rPr lang="en-US" altLang="en-US" i="1">
                <a:sym typeface="Symbol" pitchFamily="18" charset="2"/>
              </a:rPr>
              <a:t>p</a:t>
            </a:r>
            <a:r>
              <a:rPr lang="en-US" altLang="en-US">
                <a:sym typeface="Symbol" pitchFamily="18" charset="2"/>
              </a:rPr>
              <a:t>, and unknown, where </a:t>
            </a:r>
            <a:r>
              <a:rPr lang="en-US" altLang="en-US" i="1">
                <a:sym typeface="Symbol" pitchFamily="18" charset="2"/>
              </a:rPr>
              <a:t>p</a:t>
            </a:r>
            <a:r>
              <a:rPr lang="en-US" altLang="en-US">
                <a:sym typeface="Symbol" pitchFamily="18" charset="2"/>
              </a:rPr>
              <a:t> is the value of the first element (the partition’s </a:t>
            </a:r>
            <a:r>
              <a:rPr lang="en-US" altLang="en-US" i="1" u="sng">
                <a:sym typeface="Symbol" pitchFamily="18" charset="2"/>
              </a:rPr>
              <a:t>pivot</a:t>
            </a:r>
            <a:r>
              <a:rPr lang="en-US" altLang="en-US">
                <a:sym typeface="Symbol" pitchFamily="18" charset="2"/>
              </a:rPr>
              <a:t>). </a:t>
            </a:r>
          </a:p>
          <a:p>
            <a:pPr marL="0" indent="0">
              <a:buFont typeface="Monotype Sorts" pitchFamily="2" charset="2"/>
              <a:buNone/>
            </a:pPr>
            <a:endParaRPr lang="en-US" altLang="en-US">
              <a:sym typeface="Symbol" pitchFamily="18" charset="2"/>
            </a:endParaRPr>
          </a:p>
          <a:p>
            <a:pPr marL="0" indent="0">
              <a:buFont typeface="Monotype Sorts" pitchFamily="2" charset="2"/>
              <a:buNone/>
            </a:pPr>
            <a:endParaRPr lang="en-US" altLang="en-US">
              <a:sym typeface="Symbol" pitchFamily="18" charset="2"/>
            </a:endParaRPr>
          </a:p>
          <a:p>
            <a:pPr marL="0" indent="0">
              <a:buFont typeface="Monotype Sorts" pitchFamily="2" charset="2"/>
              <a:buNone/>
            </a:pPr>
            <a:r>
              <a:rPr lang="en-US" altLang="en-US">
                <a:sym typeface="Symbol" pitchFamily="18" charset="2"/>
              </a:rPr>
              <a:t>On each iteration the unknown section is decreased by one element until it’s empty and a partition is achieved by exchanging the pivot with the element in the split position </a:t>
            </a:r>
            <a:r>
              <a:rPr lang="en-US" altLang="en-US" i="1">
                <a:sym typeface="Symbol" pitchFamily="18" charset="2"/>
              </a:rPr>
              <a:t>s.</a:t>
            </a:r>
            <a:r>
              <a:rPr lang="en-US" altLang="en-US">
                <a:sym typeface="Symbol" pitchFamily="18" charset="2"/>
              </a:rPr>
              <a:t> </a:t>
            </a:r>
          </a:p>
          <a:p>
            <a:pPr marL="0" indent="0">
              <a:buFont typeface="Monotype Sorts" pitchFamily="2" charset="2"/>
              <a:buNone/>
            </a:pPr>
            <a:endParaRPr lang="en-US" altLang="en-US">
              <a:sym typeface="Symbol" pitchFamily="18" charset="2"/>
            </a:endParaRPr>
          </a:p>
          <a:p>
            <a:pPr marL="0" indent="0">
              <a:buFont typeface="Monotype Sorts" pitchFamily="2" charset="2"/>
              <a:buNone/>
            </a:pPr>
            <a:endParaRPr lang="en-US" altLang="en-US"/>
          </a:p>
          <a:p>
            <a:pPr marL="0" indent="0">
              <a:buFont typeface="Monotype Sorts" pitchFamily="2" charset="2"/>
              <a:buNone/>
            </a:pPr>
            <a:endParaRPr lang="en-US" altLang="en-US"/>
          </a:p>
        </p:txBody>
      </p:sp>
      <p:pic>
        <p:nvPicPr>
          <p:cNvPr id="450564" name="Picture 4" descr="Fig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438400"/>
            <a:ext cx="6858000" cy="936625"/>
          </a:xfrm>
          <a:prstGeom prst="rect">
            <a:avLst/>
          </a:prstGeom>
          <a:noFill/>
          <a:extLst>
            <a:ext uri="{909E8E84-426E-40DD-AFC4-6F175D3DCCD1}">
              <a14:hiddenFill xmlns:a14="http://schemas.microsoft.com/office/drawing/2010/main">
                <a:solidFill>
                  <a:srgbClr val="FFFFFF"/>
                </a:solidFill>
              </a14:hiddenFill>
            </a:ext>
          </a:extLst>
        </p:spPr>
      </p:pic>
      <p:pic>
        <p:nvPicPr>
          <p:cNvPr id="450566" name="Picture 6" descr="Fig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648200"/>
            <a:ext cx="6858000" cy="1422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BF041E3F-1ECC-4A40-A596-F09C4D8F99FB}" type="slidenum">
              <a:rPr lang="en-US" altLang="en-US"/>
              <a:pPr/>
              <a:t>36</a:t>
            </a:fld>
            <a:endParaRPr lang="en-US" altLang="en-US"/>
          </a:p>
        </p:txBody>
      </p:sp>
      <p:sp>
        <p:nvSpPr>
          <p:cNvPr id="393218" name="Rectangle 2"/>
          <p:cNvSpPr>
            <a:spLocks noGrp="1" noChangeArrowheads="1"/>
          </p:cNvSpPr>
          <p:nvPr>
            <p:ph type="title"/>
          </p:nvPr>
        </p:nvSpPr>
        <p:spPr>
          <a:xfrm>
            <a:off x="533400" y="381000"/>
            <a:ext cx="8610600" cy="457200"/>
          </a:xfrm>
        </p:spPr>
        <p:txBody>
          <a:bodyPr/>
          <a:lstStyle/>
          <a:p>
            <a:r>
              <a:rPr lang="en-US" altLang="en-US" sz="3200" dirty="0" err="1"/>
              <a:t>Lomuto’s</a:t>
            </a:r>
            <a:r>
              <a:rPr lang="en-US" altLang="en-US" sz="3200" dirty="0"/>
              <a:t> Partition and Quick Select</a:t>
            </a:r>
          </a:p>
        </p:txBody>
      </p:sp>
      <p:sp>
        <p:nvSpPr>
          <p:cNvPr id="393219" name="Rectangle 3"/>
          <p:cNvSpPr>
            <a:spLocks noGrp="1" noChangeArrowheads="1"/>
          </p:cNvSpPr>
          <p:nvPr>
            <p:ph type="body" idx="1"/>
          </p:nvPr>
        </p:nvSpPr>
        <p:spPr>
          <a:xfrm>
            <a:off x="609600" y="1371600"/>
            <a:ext cx="8534400" cy="4800600"/>
          </a:xfrm>
        </p:spPr>
        <p:txBody>
          <a:bodyPr/>
          <a:lstStyle/>
          <a:p>
            <a:pPr>
              <a:buFont typeface="Monotype Sorts" pitchFamily="2" charset="2"/>
              <a:buNone/>
            </a:pPr>
            <a:r>
              <a:rPr lang="en-US" altLang="en-US" dirty="0" err="1"/>
              <a:t>L_Partition</a:t>
            </a:r>
            <a:r>
              <a:rPr lang="en-US" altLang="en-US" dirty="0"/>
              <a:t>(A, L, R)                   </a:t>
            </a:r>
            <a:r>
              <a:rPr lang="en-US" altLang="en-US" dirty="0" err="1"/>
              <a:t>QuickSelect</a:t>
            </a:r>
            <a:r>
              <a:rPr lang="en-US" altLang="en-US" dirty="0"/>
              <a:t>(A, L, R, k)</a:t>
            </a:r>
          </a:p>
          <a:p>
            <a:pPr>
              <a:buFont typeface="Monotype Sorts" pitchFamily="2" charset="2"/>
              <a:buNone/>
            </a:pPr>
            <a:r>
              <a:rPr lang="en-US" altLang="en-US" dirty="0"/>
              <a:t>   p := A(L)                                        s := </a:t>
            </a:r>
            <a:r>
              <a:rPr lang="en-US" altLang="en-US" dirty="0" err="1"/>
              <a:t>L_Part</a:t>
            </a:r>
            <a:r>
              <a:rPr lang="en-US" altLang="en-US" dirty="0"/>
              <a:t>(A, L, R)</a:t>
            </a:r>
          </a:p>
          <a:p>
            <a:pPr>
              <a:buFont typeface="Monotype Sorts" pitchFamily="2" charset="2"/>
              <a:buNone/>
            </a:pPr>
            <a:r>
              <a:rPr lang="en-US" altLang="en-US" dirty="0"/>
              <a:t>   s := L                                              if k = s  then</a:t>
            </a:r>
          </a:p>
          <a:p>
            <a:pPr>
              <a:buFont typeface="Monotype Sorts" pitchFamily="2" charset="2"/>
              <a:buNone/>
            </a:pPr>
            <a:r>
              <a:rPr lang="en-US" altLang="en-US" dirty="0"/>
              <a:t>   for </a:t>
            </a:r>
            <a:r>
              <a:rPr lang="en-US" altLang="en-US" dirty="0" err="1"/>
              <a:t>i</a:t>
            </a:r>
            <a:r>
              <a:rPr lang="en-US" altLang="en-US" dirty="0"/>
              <a:t> in L + 1 .. R loop                         return A(s)</a:t>
            </a:r>
          </a:p>
          <a:p>
            <a:pPr>
              <a:buFont typeface="Monotype Sorts" pitchFamily="2" charset="2"/>
              <a:buNone/>
            </a:pPr>
            <a:r>
              <a:rPr lang="en-US" altLang="en-US" dirty="0"/>
              <a:t>      if A(</a:t>
            </a:r>
            <a:r>
              <a:rPr lang="en-US" altLang="en-US" dirty="0" err="1"/>
              <a:t>i</a:t>
            </a:r>
            <a:r>
              <a:rPr lang="en-US" altLang="en-US" dirty="0"/>
              <a:t>) &lt; p then                            </a:t>
            </a:r>
            <a:r>
              <a:rPr lang="en-US" altLang="en-US" dirty="0" err="1"/>
              <a:t>elsif</a:t>
            </a:r>
            <a:r>
              <a:rPr lang="en-US" altLang="en-US" dirty="0"/>
              <a:t> k &lt; s then</a:t>
            </a:r>
          </a:p>
          <a:p>
            <a:pPr>
              <a:buFont typeface="Monotype Sorts" pitchFamily="2" charset="2"/>
              <a:buNone/>
            </a:pPr>
            <a:r>
              <a:rPr lang="en-US" altLang="en-US" dirty="0"/>
              <a:t>         s := s + 1                                         return QS(A, L, s-1, k)</a:t>
            </a:r>
          </a:p>
          <a:p>
            <a:pPr>
              <a:buFont typeface="Monotype Sorts" pitchFamily="2" charset="2"/>
              <a:buNone/>
            </a:pPr>
            <a:r>
              <a:rPr lang="en-US" altLang="en-US" dirty="0"/>
              <a:t>         swap(A, s, </a:t>
            </a:r>
            <a:r>
              <a:rPr lang="en-US" altLang="en-US" dirty="0" err="1"/>
              <a:t>i</a:t>
            </a:r>
            <a:r>
              <a:rPr lang="en-US" altLang="en-US" dirty="0"/>
              <a:t>)                             else – s &lt;  k</a:t>
            </a:r>
          </a:p>
          <a:p>
            <a:pPr>
              <a:buFont typeface="Monotype Sorts" pitchFamily="2" charset="2"/>
              <a:buNone/>
            </a:pPr>
            <a:r>
              <a:rPr lang="en-US" altLang="en-US" dirty="0"/>
              <a:t>     end if                                                   return QS(A, s+1, R, k)</a:t>
            </a:r>
          </a:p>
          <a:p>
            <a:pPr>
              <a:buFont typeface="Monotype Sorts" pitchFamily="2" charset="2"/>
              <a:buNone/>
            </a:pPr>
            <a:r>
              <a:rPr lang="en-US" altLang="en-US" dirty="0"/>
              <a:t>   end loop</a:t>
            </a:r>
          </a:p>
          <a:p>
            <a:pPr>
              <a:buFont typeface="Monotype Sorts" pitchFamily="2" charset="2"/>
              <a:buNone/>
            </a:pPr>
            <a:r>
              <a:rPr lang="en-US" altLang="en-US" dirty="0"/>
              <a:t>   swap(A, L, s)</a:t>
            </a:r>
          </a:p>
          <a:p>
            <a:pPr>
              <a:buFont typeface="Monotype Sorts" pitchFamily="2" charset="2"/>
              <a:buNone/>
            </a:pPr>
            <a:r>
              <a:rPr lang="en-US" altLang="en-US" dirty="0"/>
              <a:t>   return s</a:t>
            </a:r>
          </a:p>
          <a:p>
            <a:pPr>
              <a:buFont typeface="Monotype Sorts" pitchFamily="2" charset="2"/>
              <a:buNone/>
            </a:pPr>
            <a:endParaRPr lang="en-US" altLang="en-US" dirty="0"/>
          </a:p>
        </p:txBody>
      </p:sp>
    </p:spTree>
    <p:extLst>
      <p:ext uri="{BB962C8B-B14F-4D97-AF65-F5344CB8AC3E}">
        <p14:creationId xmlns:p14="http://schemas.microsoft.com/office/powerpoint/2010/main" val="1616208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126" name="Slide Number Placeholder 5"/>
          <p:cNvSpPr>
            <a:spLocks noGrp="1"/>
          </p:cNvSpPr>
          <p:nvPr>
            <p:ph type="sldNum" sz="quarter" idx="12"/>
          </p:nvPr>
        </p:nvSpPr>
        <p:spPr/>
        <p:txBody>
          <a:bodyPr/>
          <a:lstStyle/>
          <a:p>
            <a:fld id="{E208D3FF-F9CC-4F51-B369-E98D7D3C6A02}" type="slidenum">
              <a:rPr lang="en-US" altLang="en-US"/>
              <a:pPr/>
              <a:t>37</a:t>
            </a:fld>
            <a:endParaRPr lang="en-US" altLang="en-US"/>
          </a:p>
        </p:txBody>
      </p:sp>
      <p:sp>
        <p:nvSpPr>
          <p:cNvPr id="444418" name="Rectangle 2"/>
          <p:cNvSpPr>
            <a:spLocks noGrp="1" noChangeArrowheads="1"/>
          </p:cNvSpPr>
          <p:nvPr>
            <p:ph type="title"/>
          </p:nvPr>
        </p:nvSpPr>
        <p:spPr>
          <a:xfrm>
            <a:off x="533400" y="152400"/>
            <a:ext cx="8610600" cy="533400"/>
          </a:xfrm>
        </p:spPr>
        <p:txBody>
          <a:bodyPr/>
          <a:lstStyle/>
          <a:p>
            <a:r>
              <a:rPr lang="en-US" altLang="en-US"/>
              <a:t>Tracing Lomuto’s Partioning Algorithm</a:t>
            </a:r>
          </a:p>
        </p:txBody>
      </p:sp>
      <p:graphicFrame>
        <p:nvGraphicFramePr>
          <p:cNvPr id="444802" name="Group 386"/>
          <p:cNvGraphicFramePr>
            <a:graphicFrameLocks noGrp="1"/>
          </p:cNvGraphicFramePr>
          <p:nvPr>
            <p:ph idx="1"/>
            <p:extLst>
              <p:ext uri="{D42A27DB-BD31-4B8C-83A1-F6EECF244321}">
                <p14:modId xmlns:p14="http://schemas.microsoft.com/office/powerpoint/2010/main" val="4162501415"/>
              </p:ext>
            </p:extLst>
          </p:nvPr>
        </p:nvGraphicFramePr>
        <p:xfrm>
          <a:off x="1143000" y="1447800"/>
          <a:ext cx="4953000" cy="4905380"/>
        </p:xfrm>
        <a:graphic>
          <a:graphicData uri="http://schemas.openxmlformats.org/drawingml/2006/table">
            <a:tbl>
              <a:tblPr/>
              <a:tblGrid>
                <a:gridCol w="550863">
                  <a:extLst>
                    <a:ext uri="{9D8B030D-6E8A-4147-A177-3AD203B41FA5}">
                      <a16:colId xmlns:a16="http://schemas.microsoft.com/office/drawing/2014/main" val="20000"/>
                    </a:ext>
                  </a:extLst>
                </a:gridCol>
                <a:gridCol w="549275">
                  <a:extLst>
                    <a:ext uri="{9D8B030D-6E8A-4147-A177-3AD203B41FA5}">
                      <a16:colId xmlns:a16="http://schemas.microsoft.com/office/drawing/2014/main" val="20001"/>
                    </a:ext>
                  </a:extLst>
                </a:gridCol>
                <a:gridCol w="550862">
                  <a:extLst>
                    <a:ext uri="{9D8B030D-6E8A-4147-A177-3AD203B41FA5}">
                      <a16:colId xmlns:a16="http://schemas.microsoft.com/office/drawing/2014/main" val="20002"/>
                    </a:ext>
                  </a:extLst>
                </a:gridCol>
                <a:gridCol w="550863">
                  <a:extLst>
                    <a:ext uri="{9D8B030D-6E8A-4147-A177-3AD203B41FA5}">
                      <a16:colId xmlns:a16="http://schemas.microsoft.com/office/drawing/2014/main" val="20003"/>
                    </a:ext>
                  </a:extLst>
                </a:gridCol>
                <a:gridCol w="549275">
                  <a:extLst>
                    <a:ext uri="{9D8B030D-6E8A-4147-A177-3AD203B41FA5}">
                      <a16:colId xmlns:a16="http://schemas.microsoft.com/office/drawing/2014/main" val="20004"/>
                    </a:ext>
                  </a:extLst>
                </a:gridCol>
                <a:gridCol w="550862">
                  <a:extLst>
                    <a:ext uri="{9D8B030D-6E8A-4147-A177-3AD203B41FA5}">
                      <a16:colId xmlns:a16="http://schemas.microsoft.com/office/drawing/2014/main" val="20005"/>
                    </a:ext>
                  </a:extLst>
                </a:gridCol>
                <a:gridCol w="550863">
                  <a:extLst>
                    <a:ext uri="{9D8B030D-6E8A-4147-A177-3AD203B41FA5}">
                      <a16:colId xmlns:a16="http://schemas.microsoft.com/office/drawing/2014/main" val="20006"/>
                    </a:ext>
                  </a:extLst>
                </a:gridCol>
                <a:gridCol w="549275">
                  <a:extLst>
                    <a:ext uri="{9D8B030D-6E8A-4147-A177-3AD203B41FA5}">
                      <a16:colId xmlns:a16="http://schemas.microsoft.com/office/drawing/2014/main" val="20007"/>
                    </a:ext>
                  </a:extLst>
                </a:gridCol>
                <a:gridCol w="550862">
                  <a:extLst>
                    <a:ext uri="{9D8B030D-6E8A-4147-A177-3AD203B41FA5}">
                      <a16:colId xmlns:a16="http://schemas.microsoft.com/office/drawing/2014/main" val="20008"/>
                    </a:ext>
                  </a:extLst>
                </a:gridCol>
              </a:tblGrid>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i</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i</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i</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44500">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i</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1" u="none" strike="noStrike" cap="none" normalizeH="0" baseline="0">
                          <a:ln>
                            <a:noFill/>
                          </a:ln>
                          <a:solidFill>
                            <a:srgbClr val="FFFF99"/>
                          </a:solidFill>
                          <a:effectLst>
                            <a:outerShdw blurRad="38100" dist="38100" dir="2700000" algn="tl">
                              <a:srgbClr val="000000"/>
                            </a:outerShdw>
                          </a:effectLst>
                          <a:latin typeface="Times New Roman" pitchFamily="18" charset="0"/>
                        </a:rPr>
                        <a: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4460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
        <p:nvSpPr>
          <p:cNvPr id="2" name="TextBox 1"/>
          <p:cNvSpPr txBox="1"/>
          <p:nvPr/>
        </p:nvSpPr>
        <p:spPr>
          <a:xfrm>
            <a:off x="6324600" y="1905000"/>
            <a:ext cx="2013692" cy="461665"/>
          </a:xfrm>
          <a:prstGeom prst="rect">
            <a:avLst/>
          </a:prstGeom>
          <a:noFill/>
        </p:spPr>
        <p:txBody>
          <a:bodyPr wrap="none" rtlCol="0">
            <a:spAutoFit/>
          </a:bodyPr>
          <a:lstStyle/>
          <a:p>
            <a:r>
              <a:rPr lang="en-US" dirty="0"/>
              <a:t>Swap a(2),a(2)</a:t>
            </a:r>
          </a:p>
        </p:txBody>
      </p:sp>
      <p:sp>
        <p:nvSpPr>
          <p:cNvPr id="7" name="TextBox 6"/>
          <p:cNvSpPr txBox="1"/>
          <p:nvPr/>
        </p:nvSpPr>
        <p:spPr>
          <a:xfrm>
            <a:off x="6324522" y="4491335"/>
            <a:ext cx="2013693" cy="461665"/>
          </a:xfrm>
          <a:prstGeom prst="rect">
            <a:avLst/>
          </a:prstGeom>
          <a:noFill/>
        </p:spPr>
        <p:txBody>
          <a:bodyPr wrap="none" rtlCol="0">
            <a:spAutoFit/>
          </a:bodyPr>
          <a:lstStyle/>
          <a:p>
            <a:r>
              <a:rPr lang="en-US" dirty="0"/>
              <a:t>Swap a(3),a(8)</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ooter Placeholder 5"/>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71" name="Slide Number Placeholder 6"/>
          <p:cNvSpPr>
            <a:spLocks noGrp="1"/>
          </p:cNvSpPr>
          <p:nvPr>
            <p:ph type="sldNum" sz="quarter" idx="12"/>
          </p:nvPr>
        </p:nvSpPr>
        <p:spPr/>
        <p:txBody>
          <a:bodyPr/>
          <a:lstStyle/>
          <a:p>
            <a:fld id="{13F514C5-4D11-4B38-8AB7-C64E35480C12}" type="slidenum">
              <a:rPr lang="en-US" altLang="en-US"/>
              <a:pPr/>
              <a:t>38</a:t>
            </a:fld>
            <a:endParaRPr lang="en-US" altLang="en-US"/>
          </a:p>
        </p:txBody>
      </p:sp>
      <p:sp>
        <p:nvSpPr>
          <p:cNvPr id="454658" name="Rectangle 2"/>
          <p:cNvSpPr>
            <a:spLocks noGrp="1" noChangeArrowheads="1"/>
          </p:cNvSpPr>
          <p:nvPr>
            <p:ph type="title"/>
          </p:nvPr>
        </p:nvSpPr>
        <p:spPr>
          <a:xfrm>
            <a:off x="457200" y="0"/>
            <a:ext cx="8915400" cy="685800"/>
          </a:xfrm>
        </p:spPr>
        <p:txBody>
          <a:bodyPr/>
          <a:lstStyle/>
          <a:p>
            <a:r>
              <a:rPr lang="en-US" altLang="en-US" sz="3200"/>
              <a:t>Tracing Quickselect (Partition-based Algorithm)</a:t>
            </a:r>
          </a:p>
        </p:txBody>
      </p:sp>
      <p:sp>
        <p:nvSpPr>
          <p:cNvPr id="454659" name="Rectangle 3"/>
          <p:cNvSpPr>
            <a:spLocks noGrp="1" noChangeArrowheads="1"/>
          </p:cNvSpPr>
          <p:nvPr>
            <p:ph type="body" sz="half" idx="1"/>
          </p:nvPr>
        </p:nvSpPr>
        <p:spPr>
          <a:xfrm>
            <a:off x="609600" y="1219200"/>
            <a:ext cx="8153400" cy="5181600"/>
          </a:xfrm>
        </p:spPr>
        <p:txBody>
          <a:bodyPr/>
          <a:lstStyle/>
          <a:p>
            <a:pPr>
              <a:buFont typeface="Monotype Sorts" pitchFamily="2" charset="2"/>
              <a:buNone/>
            </a:pPr>
            <a:r>
              <a:rPr lang="en-US" altLang="en-US" dirty="0"/>
              <a:t>Find the median of   4,  1,  10,  9,  7,  12,  8,  2,  15</a:t>
            </a:r>
          </a:p>
          <a:p>
            <a:pPr>
              <a:buFont typeface="Monotype Sorts" pitchFamily="2" charset="2"/>
              <a:buNone/>
            </a:pPr>
            <a:r>
              <a:rPr lang="en-US" altLang="en-US" dirty="0"/>
              <a:t>Here: </a:t>
            </a:r>
            <a:r>
              <a:rPr lang="en-US" altLang="en-US" i="1" dirty="0"/>
              <a:t>n</a:t>
            </a:r>
            <a:r>
              <a:rPr lang="en-US" altLang="en-US" dirty="0"/>
              <a:t> = 9, </a:t>
            </a:r>
            <a:r>
              <a:rPr lang="en-US" altLang="en-US" i="1" dirty="0"/>
              <a:t>k</a:t>
            </a:r>
            <a:r>
              <a:rPr lang="en-US" altLang="en-US" dirty="0"/>
              <a:t> = </a:t>
            </a:r>
            <a:r>
              <a:rPr lang="en-US" altLang="en-US" dirty="0">
                <a:sym typeface="Symbol" pitchFamily="18" charset="2"/>
              </a:rPr>
              <a:t></a:t>
            </a:r>
            <a:r>
              <a:rPr lang="en-US" altLang="en-US" dirty="0">
                <a:cs typeface="Arial" charset="0"/>
              </a:rPr>
              <a:t>9/2</a:t>
            </a:r>
            <a:r>
              <a:rPr lang="en-US" altLang="en-US" dirty="0">
                <a:cs typeface="Arial" charset="0"/>
                <a:sym typeface="Symbol" pitchFamily="18" charset="2"/>
              </a:rPr>
              <a:t> = 5</a:t>
            </a:r>
          </a:p>
          <a:p>
            <a:pPr>
              <a:buFont typeface="Monotype Sorts" pitchFamily="2" charset="2"/>
              <a:buNone/>
            </a:pPr>
            <a:endParaRPr lang="en-US" altLang="en-US" dirty="0">
              <a:cs typeface="Arial" charset="0"/>
              <a:sym typeface="Symbol" pitchFamily="18" charset="2"/>
            </a:endParaRPr>
          </a:p>
          <a:p>
            <a:pPr>
              <a:buFont typeface="Monotype Sorts" pitchFamily="2" charset="2"/>
              <a:buNone/>
            </a:pPr>
            <a:endParaRPr lang="en-US" altLang="en-US" sz="2000" dirty="0"/>
          </a:p>
          <a:p>
            <a:pPr>
              <a:buFont typeface="Monotype Sorts" pitchFamily="2" charset="2"/>
              <a:buNone/>
            </a:pPr>
            <a:r>
              <a:rPr lang="en-US" altLang="en-US" sz="1600" dirty="0"/>
              <a:t>		</a:t>
            </a:r>
          </a:p>
          <a:p>
            <a:pPr>
              <a:buFont typeface="Monotype Sorts" pitchFamily="2" charset="2"/>
              <a:buNone/>
            </a:pPr>
            <a:r>
              <a:rPr lang="en-US" altLang="en-US" sz="2000" dirty="0"/>
              <a:t>                       </a:t>
            </a:r>
          </a:p>
        </p:txBody>
      </p:sp>
      <p:graphicFrame>
        <p:nvGraphicFramePr>
          <p:cNvPr id="454921" name="Group 265"/>
          <p:cNvGraphicFramePr>
            <a:graphicFrameLocks noGrp="1"/>
          </p:cNvGraphicFramePr>
          <p:nvPr>
            <p:ph sz="half" idx="2"/>
            <p:extLst>
              <p:ext uri="{D42A27DB-BD31-4B8C-83A1-F6EECF244321}">
                <p14:modId xmlns:p14="http://schemas.microsoft.com/office/powerpoint/2010/main" val="3435613920"/>
              </p:ext>
            </p:extLst>
          </p:nvPr>
        </p:nvGraphicFramePr>
        <p:xfrm>
          <a:off x="4876800" y="2362200"/>
          <a:ext cx="4046538" cy="2458404"/>
        </p:xfrm>
        <a:graphic>
          <a:graphicData uri="http://schemas.openxmlformats.org/drawingml/2006/table">
            <a:tbl>
              <a:tblPr/>
              <a:tblGrid>
                <a:gridCol w="449263">
                  <a:extLst>
                    <a:ext uri="{9D8B030D-6E8A-4147-A177-3AD203B41FA5}">
                      <a16:colId xmlns:a16="http://schemas.microsoft.com/office/drawing/2014/main" val="20000"/>
                    </a:ext>
                  </a:extLst>
                </a:gridCol>
                <a:gridCol w="450850">
                  <a:extLst>
                    <a:ext uri="{9D8B030D-6E8A-4147-A177-3AD203B41FA5}">
                      <a16:colId xmlns:a16="http://schemas.microsoft.com/office/drawing/2014/main" val="20001"/>
                    </a:ext>
                  </a:extLst>
                </a:gridCol>
                <a:gridCol w="447675">
                  <a:extLst>
                    <a:ext uri="{9D8B030D-6E8A-4147-A177-3AD203B41FA5}">
                      <a16:colId xmlns:a16="http://schemas.microsoft.com/office/drawing/2014/main" val="20002"/>
                    </a:ext>
                  </a:extLst>
                </a:gridCol>
                <a:gridCol w="450850">
                  <a:extLst>
                    <a:ext uri="{9D8B030D-6E8A-4147-A177-3AD203B41FA5}">
                      <a16:colId xmlns:a16="http://schemas.microsoft.com/office/drawing/2014/main" val="20003"/>
                    </a:ext>
                  </a:extLst>
                </a:gridCol>
                <a:gridCol w="449262">
                  <a:extLst>
                    <a:ext uri="{9D8B030D-6E8A-4147-A177-3AD203B41FA5}">
                      <a16:colId xmlns:a16="http://schemas.microsoft.com/office/drawing/2014/main" val="20004"/>
                    </a:ext>
                  </a:extLst>
                </a:gridCol>
                <a:gridCol w="449263">
                  <a:extLst>
                    <a:ext uri="{9D8B030D-6E8A-4147-A177-3AD203B41FA5}">
                      <a16:colId xmlns:a16="http://schemas.microsoft.com/office/drawing/2014/main" val="20005"/>
                    </a:ext>
                  </a:extLst>
                </a:gridCol>
                <a:gridCol w="450850">
                  <a:extLst>
                    <a:ext uri="{9D8B030D-6E8A-4147-A177-3AD203B41FA5}">
                      <a16:colId xmlns:a16="http://schemas.microsoft.com/office/drawing/2014/main" val="20006"/>
                    </a:ext>
                  </a:extLst>
                </a:gridCol>
                <a:gridCol w="447675">
                  <a:extLst>
                    <a:ext uri="{9D8B030D-6E8A-4147-A177-3AD203B41FA5}">
                      <a16:colId xmlns:a16="http://schemas.microsoft.com/office/drawing/2014/main" val="20007"/>
                    </a:ext>
                  </a:extLst>
                </a:gridCol>
                <a:gridCol w="450850">
                  <a:extLst>
                    <a:ext uri="{9D8B030D-6E8A-4147-A177-3AD203B41FA5}">
                      <a16:colId xmlns:a16="http://schemas.microsoft.com/office/drawing/2014/main" val="20008"/>
                    </a:ext>
                  </a:extLst>
                </a:gridCol>
              </a:tblGrid>
              <a:tr h="180975">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dirty="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00063">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20700">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2228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19113">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rgbClr val="FFFF99"/>
                          </a:solidFill>
                          <a:effectLst>
                            <a:outerShdw blurRad="38100" dist="38100" dir="2700000" algn="tl">
                              <a:srgbClr val="000000"/>
                            </a:outerShdw>
                          </a:effectLst>
                          <a:latin typeface="Times New Roman" pitchFamily="18" charset="0"/>
                        </a:rPr>
                        <a:t>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0" i="0" u="none" strike="noStrike" cap="none" normalizeH="0" baseline="0">
                          <a:ln>
                            <a:noFill/>
                          </a:ln>
                          <a:solidFill>
                            <a:srgbClr val="FFFF99"/>
                          </a:solidFill>
                          <a:effectLst>
                            <a:outerShdw blurRad="38100" dist="38100" dir="2700000" algn="tl">
                              <a:srgbClr val="000000"/>
                            </a:outerShdw>
                          </a:effectLst>
                          <a:latin typeface="Times New Roman" pitchFamily="18"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54917" name="Text Box 261"/>
          <p:cNvSpPr txBox="1">
            <a:spLocks noChangeArrowheads="1"/>
          </p:cNvSpPr>
          <p:nvPr/>
        </p:nvSpPr>
        <p:spPr bwMode="auto">
          <a:xfrm>
            <a:off x="457200" y="32766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after 1st partitioning: </a:t>
            </a:r>
            <a:r>
              <a:rPr lang="en-US" altLang="en-US" i="1" dirty="0"/>
              <a:t>s=</a:t>
            </a:r>
            <a:r>
              <a:rPr lang="en-US" altLang="en-US" dirty="0"/>
              <a:t>2</a:t>
            </a:r>
            <a:r>
              <a:rPr lang="en-US" altLang="en-US" i="1" dirty="0"/>
              <a:t>&lt;k</a:t>
            </a:r>
            <a:r>
              <a:rPr lang="en-US" altLang="en-US" dirty="0"/>
              <a:t>=5</a:t>
            </a:r>
          </a:p>
        </p:txBody>
      </p:sp>
      <p:sp>
        <p:nvSpPr>
          <p:cNvPr id="454918" name="Text Box 262"/>
          <p:cNvSpPr txBox="1">
            <a:spLocks noChangeArrowheads="1"/>
          </p:cNvSpPr>
          <p:nvPr/>
        </p:nvSpPr>
        <p:spPr bwMode="auto">
          <a:xfrm>
            <a:off x="609600" y="43434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after 2nd partitioning: </a:t>
            </a:r>
            <a:r>
              <a:rPr lang="en-US" altLang="en-US" i="1" dirty="0"/>
              <a:t>s=</a:t>
            </a:r>
            <a:r>
              <a:rPr lang="en-US" altLang="en-US" dirty="0"/>
              <a:t>5</a:t>
            </a:r>
            <a:r>
              <a:rPr lang="en-US" altLang="en-US" i="1" dirty="0"/>
              <a:t>=k</a:t>
            </a:r>
            <a:endParaRPr lang="en-US" altLang="en-US" dirty="0"/>
          </a:p>
        </p:txBody>
      </p:sp>
      <p:sp>
        <p:nvSpPr>
          <p:cNvPr id="454920" name="Text Box 264"/>
          <p:cNvSpPr txBox="1">
            <a:spLocks noChangeArrowheads="1"/>
          </p:cNvSpPr>
          <p:nvPr/>
        </p:nvSpPr>
        <p:spPr bwMode="auto">
          <a:xfrm>
            <a:off x="2667000" y="53340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The median is A[5]= 8</a:t>
            </a:r>
          </a:p>
        </p:txBody>
      </p:sp>
      <p:sp>
        <p:nvSpPr>
          <p:cNvPr id="454923" name="Line 267"/>
          <p:cNvSpPr>
            <a:spLocks noChangeShapeType="1"/>
          </p:cNvSpPr>
          <p:nvPr/>
        </p:nvSpPr>
        <p:spPr bwMode="auto">
          <a:xfrm>
            <a:off x="4876800" y="2743200"/>
            <a:ext cx="4038600"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A8C0DCCB-4C31-417C-A324-27F697EB380E}" type="slidenum">
              <a:rPr lang="en-US" altLang="en-US"/>
              <a:pPr/>
              <a:t>39</a:t>
            </a:fld>
            <a:endParaRPr lang="en-US" altLang="en-US"/>
          </a:p>
        </p:txBody>
      </p:sp>
      <p:sp>
        <p:nvSpPr>
          <p:cNvPr id="395266" name="Rectangle 2"/>
          <p:cNvSpPr>
            <a:spLocks noGrp="1" noChangeArrowheads="1"/>
          </p:cNvSpPr>
          <p:nvPr>
            <p:ph type="title"/>
          </p:nvPr>
        </p:nvSpPr>
        <p:spPr>
          <a:xfrm>
            <a:off x="381000" y="228600"/>
            <a:ext cx="8763000" cy="533400"/>
          </a:xfrm>
        </p:spPr>
        <p:txBody>
          <a:bodyPr/>
          <a:lstStyle/>
          <a:p>
            <a:pPr marL="838200" indent="-838200"/>
            <a:r>
              <a:rPr lang="en-US" altLang="en-US"/>
              <a:t>Efficiency of Quickselect</a:t>
            </a:r>
          </a:p>
        </p:txBody>
      </p:sp>
      <p:sp>
        <p:nvSpPr>
          <p:cNvPr id="395267" name="Rectangle 3"/>
          <p:cNvSpPr>
            <a:spLocks noGrp="1" noChangeArrowheads="1"/>
          </p:cNvSpPr>
          <p:nvPr>
            <p:ph type="body" idx="1"/>
          </p:nvPr>
        </p:nvSpPr>
        <p:spPr>
          <a:xfrm>
            <a:off x="609600" y="1219200"/>
            <a:ext cx="8534400" cy="4448175"/>
          </a:xfrm>
        </p:spPr>
        <p:txBody>
          <a:bodyPr/>
          <a:lstStyle/>
          <a:p>
            <a:pPr marL="0" indent="0">
              <a:spcBef>
                <a:spcPct val="40000"/>
              </a:spcBef>
              <a:buFont typeface="Monotype Sorts" pitchFamily="2" charset="2"/>
              <a:buNone/>
            </a:pPr>
            <a:r>
              <a:rPr lang="en-US" altLang="en-US" dirty="0">
                <a:cs typeface="Arial" charset="0"/>
              </a:rPr>
              <a:t>Average case (average split in the middle): </a:t>
            </a:r>
          </a:p>
          <a:p>
            <a:pPr marL="0" indent="0">
              <a:spcBef>
                <a:spcPct val="40000"/>
              </a:spcBef>
              <a:buFont typeface="Monotype Sorts" pitchFamily="2" charset="2"/>
              <a:buNone/>
            </a:pPr>
            <a:r>
              <a:rPr lang="en-US" altLang="en-US" dirty="0">
                <a:cs typeface="Arial" charset="0"/>
              </a:rPr>
              <a:t>  C(</a:t>
            </a:r>
            <a:r>
              <a:rPr lang="en-US" altLang="en-US" i="1" dirty="0">
                <a:cs typeface="Arial" charset="0"/>
              </a:rPr>
              <a:t>n</a:t>
            </a:r>
            <a:r>
              <a:rPr lang="en-US" altLang="en-US" dirty="0">
                <a:cs typeface="Arial" charset="0"/>
              </a:rPr>
              <a:t>) = C(</a:t>
            </a:r>
            <a:r>
              <a:rPr lang="en-US" altLang="en-US" i="1" dirty="0">
                <a:cs typeface="Arial" charset="0"/>
              </a:rPr>
              <a:t>n</a:t>
            </a:r>
            <a:r>
              <a:rPr lang="en-US" altLang="en-US" dirty="0">
                <a:cs typeface="Arial" charset="0"/>
              </a:rPr>
              <a:t>/2)+(</a:t>
            </a:r>
            <a:r>
              <a:rPr lang="en-US" altLang="en-US" i="1" dirty="0">
                <a:cs typeface="Arial" charset="0"/>
              </a:rPr>
              <a:t>n-</a:t>
            </a:r>
            <a:r>
              <a:rPr lang="en-US" altLang="en-US" dirty="0">
                <a:cs typeface="Arial" charset="0"/>
              </a:rPr>
              <a:t>1)                 C(</a:t>
            </a:r>
            <a:r>
              <a:rPr lang="en-US" altLang="en-US" i="1" dirty="0">
                <a:cs typeface="Arial" charset="0"/>
              </a:rPr>
              <a:t>n</a:t>
            </a:r>
            <a:r>
              <a:rPr lang="en-US" altLang="en-US" dirty="0">
                <a:cs typeface="Arial" charset="0"/>
              </a:rPr>
              <a:t>) </a:t>
            </a:r>
            <a:r>
              <a:rPr kumimoji="0" lang="en-US" altLang="en-US" dirty="0">
                <a:solidFill>
                  <a:schemeClr val="hlink"/>
                </a:solidFill>
                <a:sym typeface="Symbol" pitchFamily="18" charset="2"/>
              </a:rPr>
              <a:t></a:t>
            </a:r>
            <a:r>
              <a:rPr lang="en-US" altLang="en-US" dirty="0">
                <a:cs typeface="Arial" charset="0"/>
              </a:rPr>
              <a:t> </a:t>
            </a:r>
            <a:r>
              <a:rPr lang="el-GR" altLang="en-US" dirty="0">
                <a:cs typeface="Times New Roman" pitchFamily="18" charset="0"/>
              </a:rPr>
              <a:t>Θ</a:t>
            </a:r>
            <a:r>
              <a:rPr lang="en-US" altLang="en-US" dirty="0">
                <a:cs typeface="Arial" charset="0"/>
              </a:rPr>
              <a:t>(</a:t>
            </a:r>
            <a:r>
              <a:rPr lang="en-US" altLang="en-US" i="1" dirty="0">
                <a:cs typeface="Arial" charset="0"/>
              </a:rPr>
              <a:t>n</a:t>
            </a:r>
            <a:r>
              <a:rPr lang="en-US" altLang="en-US" dirty="0">
                <a:cs typeface="Arial" charset="0"/>
              </a:rPr>
              <a:t>)</a:t>
            </a:r>
            <a:endParaRPr lang="el-GR" altLang="en-US" dirty="0">
              <a:cs typeface="Arial" charset="0"/>
            </a:endParaRPr>
          </a:p>
          <a:p>
            <a:pPr marL="0" indent="0">
              <a:spcBef>
                <a:spcPct val="40000"/>
              </a:spcBef>
              <a:buFont typeface="Monotype Sorts" pitchFamily="2" charset="2"/>
              <a:buNone/>
            </a:pPr>
            <a:endParaRPr lang="en-US" altLang="en-US" dirty="0">
              <a:cs typeface="Arial" charset="0"/>
            </a:endParaRPr>
          </a:p>
          <a:p>
            <a:pPr marL="0" indent="0">
              <a:spcBef>
                <a:spcPct val="40000"/>
              </a:spcBef>
              <a:buFont typeface="Monotype Sorts" pitchFamily="2" charset="2"/>
              <a:buNone/>
            </a:pPr>
            <a:r>
              <a:rPr lang="en-US" altLang="en-US" dirty="0">
                <a:cs typeface="Arial" charset="0"/>
              </a:rPr>
              <a:t>Worst case (degenerate split):   </a:t>
            </a:r>
          </a:p>
          <a:p>
            <a:pPr marL="0" indent="0">
              <a:spcBef>
                <a:spcPct val="40000"/>
              </a:spcBef>
              <a:buNone/>
            </a:pPr>
            <a:r>
              <a:rPr lang="en-US" altLang="en-US" dirty="0">
                <a:cs typeface="Arial" charset="0"/>
              </a:rPr>
              <a:t> C(</a:t>
            </a:r>
            <a:r>
              <a:rPr lang="en-US" altLang="en-US" i="1" dirty="0">
                <a:cs typeface="Arial" charset="0"/>
              </a:rPr>
              <a:t>n</a:t>
            </a:r>
            <a:r>
              <a:rPr lang="en-US" altLang="en-US" dirty="0">
                <a:cs typeface="Arial" charset="0"/>
              </a:rPr>
              <a:t>) = C(</a:t>
            </a:r>
            <a:r>
              <a:rPr lang="en-US" altLang="en-US" i="1" dirty="0">
                <a:cs typeface="Arial" charset="0"/>
              </a:rPr>
              <a:t>n</a:t>
            </a:r>
            <a:r>
              <a:rPr lang="en-US" altLang="en-US" dirty="0">
                <a:cs typeface="Arial" charset="0"/>
              </a:rPr>
              <a:t>-1</a:t>
            </a:r>
            <a:r>
              <a:rPr lang="en-US" altLang="en-US">
                <a:cs typeface="Arial" charset="0"/>
              </a:rPr>
              <a:t>)+(</a:t>
            </a:r>
            <a:r>
              <a:rPr lang="en-US" altLang="en-US" i="1">
                <a:cs typeface="Arial" charset="0"/>
              </a:rPr>
              <a:t>n</a:t>
            </a:r>
            <a:r>
              <a:rPr lang="en-US" altLang="en-US" i="1" dirty="0">
                <a:cs typeface="Arial" charset="0"/>
              </a:rPr>
              <a:t>-</a:t>
            </a:r>
            <a:r>
              <a:rPr lang="en-US" altLang="en-US">
                <a:cs typeface="Arial" charset="0"/>
              </a:rPr>
              <a:t>1</a:t>
            </a:r>
            <a:r>
              <a:rPr lang="en-US" altLang="en-US" dirty="0">
                <a:cs typeface="Arial" charset="0"/>
              </a:rPr>
              <a:t>)                 C(</a:t>
            </a:r>
            <a:r>
              <a:rPr lang="en-US" altLang="en-US" i="1" dirty="0">
                <a:cs typeface="Arial" charset="0"/>
              </a:rPr>
              <a:t>n</a:t>
            </a:r>
            <a:r>
              <a:rPr lang="en-US" altLang="en-US" dirty="0">
                <a:cs typeface="Arial" charset="0"/>
              </a:rPr>
              <a:t>) </a:t>
            </a:r>
            <a:r>
              <a:rPr kumimoji="0" lang="en-US" altLang="en-US" dirty="0">
                <a:solidFill>
                  <a:schemeClr val="hlink"/>
                </a:solidFill>
                <a:sym typeface="Symbol" pitchFamily="18" charset="2"/>
              </a:rPr>
              <a:t></a:t>
            </a:r>
            <a:r>
              <a:rPr lang="en-US" altLang="en-US" dirty="0">
                <a:cs typeface="Arial" charset="0"/>
              </a:rPr>
              <a:t> </a:t>
            </a:r>
            <a:r>
              <a:rPr lang="el-GR" altLang="en-US" dirty="0">
                <a:cs typeface="Times New Roman" pitchFamily="18" charset="0"/>
              </a:rPr>
              <a:t>Θ</a:t>
            </a:r>
            <a:r>
              <a:rPr lang="en-US" altLang="en-US" dirty="0">
                <a:cs typeface="Arial" charset="0"/>
              </a:rPr>
              <a:t>(</a:t>
            </a:r>
            <a:r>
              <a:rPr lang="en-US" altLang="en-US" i="1" dirty="0">
                <a:cs typeface="Arial" charset="0"/>
              </a:rPr>
              <a:t>n</a:t>
            </a:r>
            <a:r>
              <a:rPr lang="en-US" altLang="en-US" baseline="30000" dirty="0">
                <a:cs typeface="Arial" charset="0"/>
              </a:rPr>
              <a:t>2</a:t>
            </a:r>
            <a:r>
              <a:rPr lang="en-US" altLang="en-US" dirty="0">
                <a:cs typeface="Arial" charset="0"/>
              </a:rPr>
              <a:t>)</a:t>
            </a:r>
          </a:p>
          <a:p>
            <a:pPr marL="0" indent="0">
              <a:spcBef>
                <a:spcPct val="40000"/>
              </a:spcBef>
              <a:buFont typeface="Monotype Sorts" pitchFamily="2" charset="2"/>
              <a:buNone/>
            </a:pPr>
            <a:endParaRPr lang="en-US" altLang="en-US" dirty="0">
              <a:cs typeface="Arial" charset="0"/>
            </a:endParaRPr>
          </a:p>
          <a:p>
            <a:pPr marL="0" indent="0">
              <a:spcBef>
                <a:spcPct val="40000"/>
              </a:spcBef>
              <a:buFont typeface="Monotype Sorts" pitchFamily="2" charset="2"/>
              <a:buNone/>
            </a:pPr>
            <a:r>
              <a:rPr lang="en-US" altLang="en-US" dirty="0">
                <a:cs typeface="Arial" charset="0"/>
              </a:rPr>
              <a:t>A more sophisticated (but less practical) choice of the pivot leads to a complicated algorithm with </a:t>
            </a:r>
            <a:r>
              <a:rPr lang="el-GR" altLang="en-US" dirty="0">
                <a:cs typeface="Times New Roman" pitchFamily="18" charset="0"/>
              </a:rPr>
              <a:t>Θ</a:t>
            </a:r>
            <a:r>
              <a:rPr lang="en-US" altLang="en-US" dirty="0">
                <a:cs typeface="Arial" charset="0"/>
              </a:rPr>
              <a:t>(</a:t>
            </a:r>
            <a:r>
              <a:rPr lang="en-US" altLang="en-US" i="1" dirty="0">
                <a:cs typeface="Arial" charset="0"/>
              </a:rPr>
              <a:t>n</a:t>
            </a:r>
            <a:r>
              <a:rPr lang="en-US" altLang="en-US" dirty="0">
                <a:cs typeface="Arial" charset="0"/>
              </a:rPr>
              <a:t>) worst-case efficiency!!</a:t>
            </a:r>
            <a:endParaRPr lang="en-US" altLang="en-US" dirty="0"/>
          </a:p>
          <a:p>
            <a:pPr marL="0" indent="0"/>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468E9B63-1769-4A6F-99A1-9E7125B11E36}" type="slidenum">
              <a:rPr lang="en-US" altLang="en-US"/>
              <a:pPr/>
              <a:t>4</a:t>
            </a:fld>
            <a:endParaRPr lang="en-US" altLang="en-US"/>
          </a:p>
        </p:txBody>
      </p:sp>
      <p:sp>
        <p:nvSpPr>
          <p:cNvPr id="318466" name="Rectangle 2"/>
          <p:cNvSpPr>
            <a:spLocks noGrp="1" noChangeArrowheads="1"/>
          </p:cNvSpPr>
          <p:nvPr>
            <p:ph type="title"/>
          </p:nvPr>
        </p:nvSpPr>
        <p:spPr>
          <a:xfrm>
            <a:off x="533400" y="152400"/>
            <a:ext cx="8458200" cy="685800"/>
          </a:xfrm>
        </p:spPr>
        <p:txBody>
          <a:bodyPr/>
          <a:lstStyle/>
          <a:p>
            <a:r>
              <a:rPr lang="en-US" altLang="en-US" dirty="0"/>
              <a:t>Decrease and Conquer: Example</a:t>
            </a:r>
          </a:p>
        </p:txBody>
      </p:sp>
      <p:sp>
        <p:nvSpPr>
          <p:cNvPr id="318467" name="Rectangle 3"/>
          <p:cNvSpPr>
            <a:spLocks noGrp="1" noChangeArrowheads="1"/>
          </p:cNvSpPr>
          <p:nvPr>
            <p:ph type="body" idx="1"/>
          </p:nvPr>
        </p:nvSpPr>
        <p:spPr>
          <a:xfrm>
            <a:off x="609600" y="1066800"/>
            <a:ext cx="8305800" cy="4905375"/>
          </a:xfrm>
        </p:spPr>
        <p:txBody>
          <a:bodyPr/>
          <a:lstStyle/>
          <a:p>
            <a:pPr>
              <a:buFont typeface="Monotype Sorts" pitchFamily="2" charset="2"/>
              <a:buNone/>
            </a:pPr>
            <a:r>
              <a:rPr lang="en-US" altLang="en-US" dirty="0"/>
              <a:t>Exponentiation: Compute  </a:t>
            </a:r>
            <a:r>
              <a:rPr lang="en-US" altLang="en-US" i="1" dirty="0"/>
              <a:t>a</a:t>
            </a:r>
            <a:r>
              <a:rPr lang="en-US" altLang="en-US" i="1" baseline="30000" dirty="0"/>
              <a:t>n</a:t>
            </a:r>
            <a:endParaRPr lang="en-US" altLang="en-US" sz="1000" dirty="0"/>
          </a:p>
          <a:p>
            <a:r>
              <a:rPr lang="en-US" altLang="en-US" dirty="0"/>
              <a:t>Brute Force (Chap 3): for </a:t>
            </a:r>
            <a:r>
              <a:rPr lang="en-US" altLang="en-US" dirty="0" err="1"/>
              <a:t>i</a:t>
            </a:r>
            <a:r>
              <a:rPr lang="en-US" altLang="en-US" dirty="0"/>
              <a:t> in 2 .. </a:t>
            </a:r>
            <a:r>
              <a:rPr lang="en-US" altLang="en-US" i="1" dirty="0"/>
              <a:t>n</a:t>
            </a:r>
            <a:r>
              <a:rPr lang="en-US" altLang="en-US" dirty="0"/>
              <a:t> …</a:t>
            </a:r>
          </a:p>
          <a:p>
            <a:pPr marL="0" indent="0">
              <a:buNone/>
            </a:pPr>
            <a:endParaRPr lang="en-US" altLang="en-US" sz="1000" dirty="0"/>
          </a:p>
          <a:p>
            <a:r>
              <a:rPr lang="en-US" altLang="en-US" dirty="0"/>
              <a:t>Decrease by constant (</a:t>
            </a:r>
            <a:r>
              <a:rPr lang="en-US" altLang="en-US" dirty="0" err="1"/>
              <a:t>eg</a:t>
            </a:r>
            <a:r>
              <a:rPr lang="en-US" altLang="en-US" dirty="0"/>
              <a:t> one): a</a:t>
            </a:r>
            <a:r>
              <a:rPr lang="en-US" altLang="en-US" i="1" baseline="30000" dirty="0"/>
              <a:t>n</a:t>
            </a:r>
            <a:r>
              <a:rPr lang="en-US" altLang="en-US" dirty="0"/>
              <a:t> = a * a</a:t>
            </a:r>
            <a:r>
              <a:rPr lang="en-US" altLang="en-US" i="1" baseline="30000" dirty="0"/>
              <a:t>n-1</a:t>
            </a:r>
            <a:endParaRPr lang="en-US" altLang="en-US" dirty="0"/>
          </a:p>
          <a:p>
            <a:pPr lvl="1"/>
            <a:r>
              <a:rPr lang="en-US" altLang="en-US" dirty="0"/>
              <a:t>Top Down: recursion</a:t>
            </a:r>
          </a:p>
          <a:p>
            <a:pPr lvl="1"/>
            <a:r>
              <a:rPr lang="en-US" altLang="en-US" dirty="0"/>
              <a:t>Bottom Up: iterative (like brute force)</a:t>
            </a:r>
            <a:endParaRPr lang="en-US" altLang="en-US" sz="1000" dirty="0"/>
          </a:p>
          <a:p>
            <a:r>
              <a:rPr lang="en-US" altLang="en-US" dirty="0"/>
              <a:t>Decrease by constant factor (recursive or iterative): </a:t>
            </a:r>
          </a:p>
          <a:p>
            <a:pPr lvl="1"/>
            <a:r>
              <a:rPr lang="en-US" altLang="en-US" dirty="0"/>
              <a:t>a</a:t>
            </a:r>
            <a:r>
              <a:rPr lang="en-US" altLang="en-US" i="1" baseline="30000" dirty="0"/>
              <a:t>n</a:t>
            </a:r>
            <a:r>
              <a:rPr lang="en-US" altLang="en-US" dirty="0"/>
              <a:t> = (a</a:t>
            </a:r>
            <a:r>
              <a:rPr lang="en-US" altLang="en-US" i="1" baseline="30000" dirty="0"/>
              <a:t>n/2</a:t>
            </a:r>
            <a:r>
              <a:rPr lang="en-US" altLang="en-US" dirty="0"/>
              <a:t>)</a:t>
            </a:r>
            <a:r>
              <a:rPr lang="en-US" altLang="en-US" i="1" baseline="30000" dirty="0"/>
              <a:t> 2</a:t>
            </a:r>
            <a:r>
              <a:rPr lang="en-US" altLang="en-US" dirty="0"/>
              <a:t> , if n even</a:t>
            </a:r>
          </a:p>
          <a:p>
            <a:pPr lvl="1"/>
            <a:r>
              <a:rPr lang="en-US" altLang="en-US" dirty="0"/>
              <a:t>a</a:t>
            </a:r>
            <a:r>
              <a:rPr lang="en-US" altLang="en-US" i="1" baseline="30000" dirty="0"/>
              <a:t>n </a:t>
            </a:r>
            <a:r>
              <a:rPr lang="en-US" altLang="en-US" dirty="0"/>
              <a:t>= (a</a:t>
            </a:r>
            <a:r>
              <a:rPr lang="en-US" altLang="en-US" i="1" baseline="30000" dirty="0"/>
              <a:t>n/2</a:t>
            </a:r>
            <a:r>
              <a:rPr lang="en-US" altLang="en-US" dirty="0"/>
              <a:t>)</a:t>
            </a:r>
            <a:r>
              <a:rPr lang="en-US" altLang="en-US" i="1" baseline="30000" dirty="0"/>
              <a:t> 2</a:t>
            </a:r>
            <a:r>
              <a:rPr lang="en-US" altLang="en-US" dirty="0"/>
              <a:t>  * a, if n odd</a:t>
            </a:r>
            <a:endParaRPr lang="en-US" altLang="en-US" sz="1000" dirty="0"/>
          </a:p>
          <a:p>
            <a:r>
              <a:rPr lang="en-US" altLang="en-US" dirty="0"/>
              <a:t>Decrease by variable size: </a:t>
            </a:r>
            <a:r>
              <a:rPr lang="en-US" altLang="en-US" dirty="0" err="1"/>
              <a:t>gcd</a:t>
            </a:r>
            <a:r>
              <a:rPr lang="en-US" altLang="en-US" dirty="0"/>
              <a:t>(</a:t>
            </a:r>
            <a:r>
              <a:rPr lang="en-US" altLang="en-US" i="1" dirty="0"/>
              <a:t>m</a:t>
            </a:r>
            <a:r>
              <a:rPr lang="en-US" altLang="en-US" dirty="0"/>
              <a:t>, </a:t>
            </a:r>
            <a:r>
              <a:rPr lang="en-US" altLang="en-US" i="1" dirty="0"/>
              <a:t>n</a:t>
            </a:r>
            <a:r>
              <a:rPr lang="en-US" altLang="en-US" dirty="0"/>
              <a:t>) = </a:t>
            </a:r>
            <a:r>
              <a:rPr lang="en-US" altLang="en-US" dirty="0" err="1"/>
              <a:t>gcd</a:t>
            </a:r>
            <a:r>
              <a:rPr lang="en-US" altLang="en-US" dirty="0"/>
              <a:t>(</a:t>
            </a:r>
            <a:r>
              <a:rPr lang="en-US" altLang="en-US" i="1" dirty="0"/>
              <a:t>n</a:t>
            </a:r>
            <a:r>
              <a:rPr lang="en-US" altLang="en-US" dirty="0"/>
              <a:t>, </a:t>
            </a:r>
            <a:r>
              <a:rPr lang="en-US" altLang="en-US" i="1" dirty="0"/>
              <a:t>m</a:t>
            </a:r>
            <a:r>
              <a:rPr lang="en-US" altLang="en-US" dirty="0"/>
              <a:t> mod </a:t>
            </a:r>
            <a:r>
              <a:rPr lang="en-US" altLang="en-US" i="1" dirty="0"/>
              <a:t>n</a:t>
            </a:r>
            <a:r>
              <a:rPr lang="en-US" altLang="en-US" dirty="0"/>
              <a:t>) </a:t>
            </a:r>
          </a:p>
          <a:p>
            <a:endParaRPr lang="en-US" altLang="en-US" sz="1200" dirty="0"/>
          </a:p>
          <a:p>
            <a:r>
              <a:rPr lang="en-US" altLang="en-US" dirty="0"/>
              <a:t>Divide and conquer (Chap 5):</a:t>
            </a:r>
          </a:p>
          <a:p>
            <a:pPr lvl="1"/>
            <a:r>
              <a:rPr lang="en-US" altLang="en-US" dirty="0"/>
              <a:t>a</a:t>
            </a:r>
            <a:r>
              <a:rPr lang="en-US" altLang="en-US" i="1" baseline="30000" dirty="0"/>
              <a:t>n  </a:t>
            </a:r>
            <a:r>
              <a:rPr lang="en-US" altLang="en-US" dirty="0"/>
              <a:t>= a</a:t>
            </a:r>
            <a:r>
              <a:rPr lang="en-US" altLang="en-US" i="1" baseline="30000" dirty="0"/>
              <a:t>n/2</a:t>
            </a:r>
            <a:r>
              <a:rPr lang="en-US" altLang="en-US" dirty="0"/>
              <a:t>  * a</a:t>
            </a:r>
            <a:r>
              <a:rPr lang="en-US" altLang="en-US" i="1" baseline="30000" dirty="0"/>
              <a:t>n/2 </a:t>
            </a:r>
            <a:r>
              <a:rPr lang="en-US" altLang="en-US" dirty="0"/>
              <a:t>,  if n even</a:t>
            </a:r>
          </a:p>
          <a:p>
            <a:pPr lvl="1"/>
            <a:r>
              <a:rPr lang="en-US" altLang="en-US" dirty="0"/>
              <a:t>a</a:t>
            </a:r>
            <a:r>
              <a:rPr lang="en-US" altLang="en-US" i="1" baseline="30000" dirty="0"/>
              <a:t>n  </a:t>
            </a:r>
            <a:r>
              <a:rPr lang="en-US" altLang="en-US" dirty="0"/>
              <a:t>= a</a:t>
            </a:r>
            <a:r>
              <a:rPr lang="en-US" altLang="en-US" i="1" baseline="30000" dirty="0"/>
              <a:t>n/2</a:t>
            </a:r>
            <a:r>
              <a:rPr lang="en-US" altLang="en-US" dirty="0"/>
              <a:t>  * a</a:t>
            </a:r>
            <a:r>
              <a:rPr lang="en-US" altLang="en-US" i="1" baseline="30000" dirty="0"/>
              <a:t>n/2</a:t>
            </a:r>
            <a:r>
              <a:rPr lang="en-US" altLang="en-US" dirty="0"/>
              <a:t> * a ,  if n odd</a:t>
            </a:r>
          </a:p>
          <a:p>
            <a:pPr lvl="1"/>
            <a:endParaRPr lang="en-US" altLang="en-US" dirty="0"/>
          </a:p>
        </p:txBody>
      </p:sp>
    </p:spTree>
    <p:extLst>
      <p:ext uri="{BB962C8B-B14F-4D97-AF65-F5344CB8AC3E}">
        <p14:creationId xmlns:p14="http://schemas.microsoft.com/office/powerpoint/2010/main" val="29689625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5"/>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8" name="Slide Number Placeholder 6"/>
          <p:cNvSpPr>
            <a:spLocks noGrp="1"/>
          </p:cNvSpPr>
          <p:nvPr>
            <p:ph type="sldNum" sz="quarter" idx="12"/>
          </p:nvPr>
        </p:nvSpPr>
        <p:spPr/>
        <p:txBody>
          <a:bodyPr/>
          <a:lstStyle/>
          <a:p>
            <a:fld id="{399C0078-8AD5-44EE-A9B5-54AE19B765F9}" type="slidenum">
              <a:rPr lang="en-US" altLang="en-US"/>
              <a:pPr/>
              <a:t>40</a:t>
            </a:fld>
            <a:endParaRPr lang="en-US" altLang="en-US"/>
          </a:p>
        </p:txBody>
      </p:sp>
      <p:sp>
        <p:nvSpPr>
          <p:cNvPr id="397318" name="Rectangle 6"/>
          <p:cNvSpPr>
            <a:spLocks noChangeArrowheads="1"/>
          </p:cNvSpPr>
          <p:nvPr/>
        </p:nvSpPr>
        <p:spPr bwMode="auto">
          <a:xfrm>
            <a:off x="0" y="3276600"/>
            <a:ext cx="5181600" cy="3276600"/>
          </a:xfrm>
          <a:prstGeom prst="rect">
            <a:avLst/>
          </a:prstGeom>
          <a:solidFill>
            <a:schemeClr val="tx1"/>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97316" name="Picture 4" descr="Fig 5"/>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0" y="3200400"/>
            <a:ext cx="5257800" cy="3373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7314" name="Rectangle 2"/>
          <p:cNvSpPr>
            <a:spLocks noGrp="1" noChangeArrowheads="1"/>
          </p:cNvSpPr>
          <p:nvPr>
            <p:ph type="title"/>
          </p:nvPr>
        </p:nvSpPr>
        <p:spPr/>
        <p:txBody>
          <a:bodyPr/>
          <a:lstStyle/>
          <a:p>
            <a:pPr marL="838200" indent="-838200"/>
            <a:r>
              <a:rPr lang="en-US" altLang="en-US" dirty="0"/>
              <a:t>Interpolation Search [SKIP]</a:t>
            </a:r>
          </a:p>
        </p:txBody>
      </p:sp>
      <p:sp>
        <p:nvSpPr>
          <p:cNvPr id="397315" name="Rectangle 3"/>
          <p:cNvSpPr>
            <a:spLocks noGrp="1" noChangeArrowheads="1"/>
          </p:cNvSpPr>
          <p:nvPr>
            <p:ph type="body" sz="half" idx="1"/>
          </p:nvPr>
        </p:nvSpPr>
        <p:spPr>
          <a:xfrm>
            <a:off x="762000" y="1143000"/>
            <a:ext cx="8382000" cy="5486400"/>
          </a:xfrm>
        </p:spPr>
        <p:txBody>
          <a:bodyPr/>
          <a:lstStyle/>
          <a:p>
            <a:pPr marL="0" indent="0">
              <a:lnSpc>
                <a:spcPct val="90000"/>
              </a:lnSpc>
              <a:buFont typeface="Monotype Sorts" pitchFamily="2" charset="2"/>
              <a:buNone/>
            </a:pPr>
            <a:r>
              <a:rPr lang="en-US" altLang="en-US"/>
              <a:t>Searches a sorted array similar to binary search but estimates location of the search key in </a:t>
            </a:r>
            <a:r>
              <a:rPr lang="en-US" altLang="en-US" i="1"/>
              <a:t>A</a:t>
            </a:r>
            <a:r>
              <a:rPr lang="en-US" altLang="en-US"/>
              <a:t>[</a:t>
            </a:r>
            <a:r>
              <a:rPr lang="en-US" altLang="en-US" i="1"/>
              <a:t>l..r</a:t>
            </a:r>
            <a:r>
              <a:rPr lang="en-US" altLang="en-US"/>
              <a:t>] by using its value </a:t>
            </a:r>
            <a:r>
              <a:rPr lang="en-US" altLang="en-US" i="1"/>
              <a:t>v.</a:t>
            </a:r>
            <a:r>
              <a:rPr lang="en-US" altLang="en-US"/>
              <a:t> Specifically, the values of the array’s elements are assumed to grow linearly from </a:t>
            </a:r>
            <a:r>
              <a:rPr lang="en-US" altLang="en-US" i="1"/>
              <a:t>A</a:t>
            </a:r>
            <a:r>
              <a:rPr lang="en-US" altLang="en-US"/>
              <a:t>[</a:t>
            </a:r>
            <a:r>
              <a:rPr lang="en-US" altLang="en-US" i="1"/>
              <a:t>l</a:t>
            </a:r>
            <a:r>
              <a:rPr lang="en-US" altLang="en-US"/>
              <a:t>] to </a:t>
            </a:r>
            <a:r>
              <a:rPr lang="en-US" altLang="en-US" i="1"/>
              <a:t>A</a:t>
            </a:r>
            <a:r>
              <a:rPr lang="en-US" altLang="en-US"/>
              <a:t>[</a:t>
            </a:r>
            <a:r>
              <a:rPr lang="en-US" altLang="en-US" i="1"/>
              <a:t>r</a:t>
            </a:r>
            <a:r>
              <a:rPr lang="en-US" altLang="en-US"/>
              <a:t>] and the location of </a:t>
            </a:r>
            <a:r>
              <a:rPr lang="en-US" altLang="en-US" i="1"/>
              <a:t>v </a:t>
            </a:r>
            <a:r>
              <a:rPr lang="en-US" altLang="en-US"/>
              <a:t>is estimated as the </a:t>
            </a:r>
            <a:r>
              <a:rPr lang="en-US" altLang="en-US" i="1"/>
              <a:t>x</a:t>
            </a:r>
            <a:r>
              <a:rPr lang="en-US" altLang="en-US"/>
              <a:t>-coordinate of the point on the straight line through (</a:t>
            </a:r>
            <a:r>
              <a:rPr lang="en-US" altLang="en-US" i="1"/>
              <a:t>l, </a:t>
            </a:r>
            <a:r>
              <a:rPr lang="en-US" altLang="en-US"/>
              <a:t>A[</a:t>
            </a:r>
            <a:r>
              <a:rPr lang="en-US" altLang="en-US" i="1"/>
              <a:t>l</a:t>
            </a:r>
            <a:r>
              <a:rPr lang="en-US" altLang="en-US"/>
              <a:t>]) and (</a:t>
            </a:r>
            <a:r>
              <a:rPr lang="en-US" altLang="en-US" i="1"/>
              <a:t>r, </a:t>
            </a:r>
            <a:r>
              <a:rPr lang="en-US" altLang="en-US"/>
              <a:t>A[</a:t>
            </a:r>
            <a:r>
              <a:rPr lang="en-US" altLang="en-US" i="1"/>
              <a:t>r</a:t>
            </a:r>
            <a:r>
              <a:rPr lang="en-US" altLang="en-US"/>
              <a:t>]) whose </a:t>
            </a:r>
            <a:r>
              <a:rPr lang="en-US" altLang="en-US" i="1"/>
              <a:t>y</a:t>
            </a:r>
            <a:r>
              <a:rPr lang="en-US" altLang="en-US"/>
              <a:t>-coordinate is </a:t>
            </a:r>
            <a:r>
              <a:rPr lang="en-US" altLang="en-US" i="1"/>
              <a:t>v</a:t>
            </a:r>
            <a:r>
              <a:rPr lang="en-US" altLang="en-US"/>
              <a:t>:</a:t>
            </a:r>
            <a:br>
              <a:rPr lang="en-US" altLang="en-US"/>
            </a:br>
            <a:endParaRPr lang="en-US" altLang="en-US"/>
          </a:p>
          <a:p>
            <a:pPr marL="0" indent="0">
              <a:buFont typeface="Monotype Sorts" pitchFamily="2" charset="2"/>
              <a:buNone/>
            </a:pPr>
            <a:endParaRPr lang="en-US" altLang="en-US" sz="2000"/>
          </a:p>
          <a:p>
            <a:pPr marL="0" indent="0">
              <a:buFont typeface="Monotype Sorts" pitchFamily="2" charset="2"/>
              <a:buNone/>
            </a:pPr>
            <a:endParaRPr lang="en-US" altLang="en-US" sz="2000"/>
          </a:p>
          <a:p>
            <a:pPr marL="0" indent="0">
              <a:buFont typeface="Monotype Sorts" pitchFamily="2" charset="2"/>
              <a:buNone/>
            </a:pPr>
            <a:endParaRPr lang="en-US" altLang="en-US" sz="2000"/>
          </a:p>
          <a:p>
            <a:pPr marL="0" indent="0">
              <a:buFont typeface="Monotype Sorts" pitchFamily="2" charset="2"/>
              <a:buNone/>
            </a:pPr>
            <a:endParaRPr lang="en-US" altLang="en-US" sz="2000"/>
          </a:p>
          <a:p>
            <a:pPr marL="0" indent="0">
              <a:buFont typeface="Monotype Sorts" pitchFamily="2" charset="2"/>
              <a:buNone/>
            </a:pPr>
            <a:endParaRPr lang="en-US" altLang="en-US" sz="2000"/>
          </a:p>
          <a:p>
            <a:pPr marL="0" indent="0">
              <a:buFont typeface="Monotype Sorts" pitchFamily="2" charset="2"/>
              <a:buNone/>
            </a:pPr>
            <a:endParaRPr lang="en-US" altLang="en-US" sz="2000"/>
          </a:p>
          <a:p>
            <a:pPr marL="0" indent="0">
              <a:buFont typeface="Monotype Sorts" pitchFamily="2" charset="2"/>
              <a:buNone/>
            </a:pPr>
            <a:endParaRPr lang="en-US" altLang="en-US" sz="2000"/>
          </a:p>
        </p:txBody>
      </p:sp>
      <p:sp>
        <p:nvSpPr>
          <p:cNvPr id="397317" name="Text Box 5"/>
          <p:cNvSpPr txBox="1">
            <a:spLocks noChangeArrowheads="1"/>
          </p:cNvSpPr>
          <p:nvPr/>
        </p:nvSpPr>
        <p:spPr bwMode="auto">
          <a:xfrm>
            <a:off x="5105400" y="4800600"/>
            <a:ext cx="4038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en-US" sz="2000" b="1" i="1">
                <a:solidFill>
                  <a:srgbClr val="FFFF99"/>
                </a:solidFill>
                <a:effectLst>
                  <a:outerShdw blurRad="38100" dist="38100" dir="2700000" algn="tl">
                    <a:srgbClr val="000000"/>
                  </a:outerShdw>
                </a:effectLst>
              </a:rPr>
              <a:t>x</a:t>
            </a:r>
            <a:r>
              <a:rPr kumimoji="1" lang="en-US" altLang="en-US" sz="2000" b="1">
                <a:solidFill>
                  <a:srgbClr val="FFFF99"/>
                </a:solidFill>
                <a:effectLst>
                  <a:outerShdw blurRad="38100" dist="38100" dir="2700000" algn="tl">
                    <a:srgbClr val="000000"/>
                  </a:outerShdw>
                </a:effectLst>
              </a:rPr>
              <a:t> = </a:t>
            </a:r>
            <a:r>
              <a:rPr kumimoji="1" lang="en-US" altLang="en-US" sz="2000" b="1" i="1">
                <a:solidFill>
                  <a:srgbClr val="FFFF99"/>
                </a:solidFill>
                <a:effectLst>
                  <a:outerShdw blurRad="38100" dist="38100" dir="2700000" algn="tl">
                    <a:srgbClr val="000000"/>
                  </a:outerShdw>
                </a:effectLst>
              </a:rPr>
              <a:t>l</a:t>
            </a:r>
            <a:r>
              <a:rPr kumimoji="1" lang="en-US" altLang="en-US" sz="2000" b="1">
                <a:solidFill>
                  <a:srgbClr val="FFFF99"/>
                </a:solidFill>
                <a:effectLst>
                  <a:outerShdw blurRad="38100" dist="38100" dir="2700000" algn="tl">
                    <a:srgbClr val="000000"/>
                  </a:outerShdw>
                </a:effectLst>
              </a:rPr>
              <a:t> + </a:t>
            </a:r>
            <a:r>
              <a:rPr kumimoji="1" lang="en-US" altLang="en-US" sz="2000" b="1">
                <a:solidFill>
                  <a:srgbClr val="FFFF99"/>
                </a:solidFill>
                <a:effectLst>
                  <a:outerShdw blurRad="38100" dist="38100" dir="2700000" algn="tl">
                    <a:srgbClr val="000000"/>
                  </a:outerShdw>
                </a:effectLst>
                <a:sym typeface="Symbol" pitchFamily="18" charset="2"/>
              </a:rPr>
              <a:t></a:t>
            </a:r>
            <a:r>
              <a:rPr kumimoji="1" lang="en-US" altLang="en-US" sz="2000" b="1">
                <a:solidFill>
                  <a:srgbClr val="FFFF99"/>
                </a:solidFill>
                <a:effectLst>
                  <a:outerShdw blurRad="38100" dist="38100" dir="2700000" algn="tl">
                    <a:srgbClr val="000000"/>
                  </a:outerShdw>
                </a:effectLst>
              </a:rPr>
              <a:t>(</a:t>
            </a:r>
            <a:r>
              <a:rPr kumimoji="1" lang="en-US" altLang="en-US" sz="2000" b="1" i="1">
                <a:solidFill>
                  <a:srgbClr val="FFFF99"/>
                </a:solidFill>
                <a:effectLst>
                  <a:outerShdw blurRad="38100" dist="38100" dir="2700000" algn="tl">
                    <a:srgbClr val="000000"/>
                  </a:outerShdw>
                </a:effectLst>
              </a:rPr>
              <a:t>v </a:t>
            </a:r>
            <a:r>
              <a:rPr kumimoji="1" lang="en-US" altLang="en-US" sz="2000" b="1">
                <a:solidFill>
                  <a:srgbClr val="FFFF99"/>
                </a:solidFill>
                <a:effectLst>
                  <a:outerShdw blurRad="38100" dist="38100" dir="2700000" algn="tl">
                    <a:srgbClr val="000000"/>
                  </a:outerShdw>
                </a:effectLst>
              </a:rPr>
              <a:t>- A[</a:t>
            </a:r>
            <a:r>
              <a:rPr kumimoji="1" lang="en-US" altLang="en-US" sz="2000" b="1" i="1">
                <a:solidFill>
                  <a:srgbClr val="FFFF99"/>
                </a:solidFill>
                <a:effectLst>
                  <a:outerShdw blurRad="38100" dist="38100" dir="2700000" algn="tl">
                    <a:srgbClr val="000000"/>
                  </a:outerShdw>
                </a:effectLst>
              </a:rPr>
              <a:t>l</a:t>
            </a:r>
            <a:r>
              <a:rPr kumimoji="1" lang="en-US" altLang="en-US" sz="2000" b="1">
                <a:solidFill>
                  <a:srgbClr val="FFFF99"/>
                </a:solidFill>
                <a:effectLst>
                  <a:outerShdw blurRad="38100" dist="38100" dir="2700000" algn="tl">
                    <a:srgbClr val="000000"/>
                  </a:outerShdw>
                </a:effectLst>
              </a:rPr>
              <a:t>])(</a:t>
            </a:r>
            <a:r>
              <a:rPr kumimoji="1" lang="en-US" altLang="en-US" sz="2000" b="1" i="1">
                <a:solidFill>
                  <a:srgbClr val="FFFF99"/>
                </a:solidFill>
                <a:effectLst>
                  <a:outerShdw blurRad="38100" dist="38100" dir="2700000" algn="tl">
                    <a:srgbClr val="000000"/>
                  </a:outerShdw>
                </a:effectLst>
              </a:rPr>
              <a:t>r</a:t>
            </a:r>
            <a:r>
              <a:rPr kumimoji="1" lang="en-US" altLang="en-US" sz="2000" b="1">
                <a:solidFill>
                  <a:srgbClr val="FFFF99"/>
                </a:solidFill>
                <a:effectLst>
                  <a:outerShdw blurRad="38100" dist="38100" dir="2700000" algn="tl">
                    <a:srgbClr val="000000"/>
                  </a:outerShdw>
                </a:effectLst>
              </a:rPr>
              <a:t> - </a:t>
            </a:r>
            <a:r>
              <a:rPr kumimoji="1" lang="en-US" altLang="en-US" sz="2000" b="1" i="1">
                <a:solidFill>
                  <a:srgbClr val="FFFF99"/>
                </a:solidFill>
                <a:effectLst>
                  <a:outerShdw blurRad="38100" dist="38100" dir="2700000" algn="tl">
                    <a:srgbClr val="000000"/>
                  </a:outerShdw>
                </a:effectLst>
              </a:rPr>
              <a:t>l</a:t>
            </a:r>
            <a:r>
              <a:rPr kumimoji="1" lang="en-US" altLang="en-US" sz="2000" b="1">
                <a:solidFill>
                  <a:srgbClr val="FFFF99"/>
                </a:solidFill>
                <a:effectLst>
                  <a:outerShdw blurRad="38100" dist="38100" dir="2700000" algn="tl">
                    <a:srgbClr val="000000"/>
                  </a:outerShdw>
                </a:effectLst>
              </a:rPr>
              <a:t>)/(A[</a:t>
            </a:r>
            <a:r>
              <a:rPr kumimoji="1" lang="en-US" altLang="en-US" sz="2000" b="1" i="1">
                <a:solidFill>
                  <a:srgbClr val="FFFF99"/>
                </a:solidFill>
                <a:effectLst>
                  <a:outerShdw blurRad="38100" dist="38100" dir="2700000" algn="tl">
                    <a:srgbClr val="000000"/>
                  </a:outerShdw>
                </a:effectLst>
              </a:rPr>
              <a:t>r</a:t>
            </a:r>
            <a:r>
              <a:rPr kumimoji="1" lang="en-US" altLang="en-US" sz="2000" b="1">
                <a:solidFill>
                  <a:srgbClr val="FFFF99"/>
                </a:solidFill>
                <a:effectLst>
                  <a:outerShdw blurRad="38100" dist="38100" dir="2700000" algn="tl">
                    <a:srgbClr val="000000"/>
                  </a:outerShdw>
                </a:effectLst>
              </a:rPr>
              <a:t>] – A[</a:t>
            </a:r>
            <a:r>
              <a:rPr kumimoji="1" lang="en-US" altLang="en-US" sz="2000" b="1" i="1">
                <a:solidFill>
                  <a:srgbClr val="FFFF99"/>
                </a:solidFill>
                <a:effectLst>
                  <a:outerShdw blurRad="38100" dist="38100" dir="2700000" algn="tl">
                    <a:srgbClr val="000000"/>
                  </a:outerShdw>
                </a:effectLst>
              </a:rPr>
              <a:t>l</a:t>
            </a:r>
            <a:r>
              <a:rPr kumimoji="1" lang="en-US" altLang="en-US" sz="2000" b="1">
                <a:solidFill>
                  <a:srgbClr val="FFFF99"/>
                </a:solidFill>
                <a:effectLst>
                  <a:outerShdw blurRad="38100" dist="38100" dir="2700000" algn="tl">
                    <a:srgbClr val="000000"/>
                  </a:outerShdw>
                </a:effectLst>
              </a:rPr>
              <a:t>] )</a:t>
            </a:r>
            <a:r>
              <a:rPr kumimoji="1" lang="en-US" altLang="en-US" sz="2000" b="1">
                <a:solidFill>
                  <a:srgbClr val="FFFF99"/>
                </a:solidFill>
                <a:effectLst>
                  <a:outerShdw blurRad="38100" dist="38100" dir="2700000" algn="tl">
                    <a:srgbClr val="000000"/>
                  </a:outerShdw>
                </a:effectLst>
                <a:sym typeface="Symbol" pitchFamily="18" charset="2"/>
              </a:rPr>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4A3F4F26-9DAD-48F0-B998-4226424CF401}" type="slidenum">
              <a:rPr lang="en-US" altLang="en-US"/>
              <a:pPr/>
              <a:t>41</a:t>
            </a:fld>
            <a:endParaRPr lang="en-US" altLang="en-US"/>
          </a:p>
        </p:txBody>
      </p:sp>
      <p:sp>
        <p:nvSpPr>
          <p:cNvPr id="399362" name="Rectangle 2"/>
          <p:cNvSpPr>
            <a:spLocks noGrp="1" noChangeArrowheads="1"/>
          </p:cNvSpPr>
          <p:nvPr>
            <p:ph type="title"/>
          </p:nvPr>
        </p:nvSpPr>
        <p:spPr>
          <a:xfrm>
            <a:off x="685800" y="152400"/>
            <a:ext cx="8229600" cy="685800"/>
          </a:xfrm>
        </p:spPr>
        <p:txBody>
          <a:bodyPr/>
          <a:lstStyle/>
          <a:p>
            <a:pPr marL="838200" indent="-838200"/>
            <a:r>
              <a:rPr lang="en-US" altLang="en-US" dirty="0"/>
              <a:t>Analysis of Interpolation Search  [SKIP]</a:t>
            </a:r>
          </a:p>
        </p:txBody>
      </p:sp>
      <p:sp>
        <p:nvSpPr>
          <p:cNvPr id="399363" name="Rectangle 3"/>
          <p:cNvSpPr>
            <a:spLocks noGrp="1" noChangeArrowheads="1"/>
          </p:cNvSpPr>
          <p:nvPr>
            <p:ph type="body" idx="1"/>
          </p:nvPr>
        </p:nvSpPr>
        <p:spPr>
          <a:xfrm>
            <a:off x="457200" y="1066800"/>
            <a:ext cx="8686800" cy="5591175"/>
          </a:xfrm>
        </p:spPr>
        <p:txBody>
          <a:bodyPr/>
          <a:lstStyle/>
          <a:p>
            <a:pPr>
              <a:spcBef>
                <a:spcPct val="40000"/>
              </a:spcBef>
            </a:pPr>
            <a:r>
              <a:rPr lang="en-US" altLang="en-US">
                <a:cs typeface="Arial" charset="0"/>
              </a:rPr>
              <a:t>Efficiency</a:t>
            </a:r>
            <a:endParaRPr lang="en-US" altLang="en-US" sz="1400">
              <a:cs typeface="Arial" charset="0"/>
            </a:endParaRPr>
          </a:p>
          <a:p>
            <a:pPr>
              <a:spcBef>
                <a:spcPct val="40000"/>
              </a:spcBef>
              <a:spcAft>
                <a:spcPct val="50000"/>
              </a:spcAft>
              <a:buFont typeface="Monotype Sorts" pitchFamily="2" charset="2"/>
              <a:buNone/>
            </a:pPr>
            <a:r>
              <a:rPr lang="en-US" altLang="en-US" sz="1600">
                <a:cs typeface="Arial" charset="0"/>
              </a:rPr>
              <a:t> </a:t>
            </a:r>
            <a:r>
              <a:rPr lang="en-US" altLang="en-US" sz="1800">
                <a:cs typeface="Arial" charset="0"/>
              </a:rPr>
              <a:t>     </a:t>
            </a:r>
            <a:r>
              <a:rPr lang="en-US" altLang="en-US">
                <a:cs typeface="Arial" charset="0"/>
              </a:rPr>
              <a:t>average case: C(</a:t>
            </a:r>
            <a:r>
              <a:rPr lang="en-US" altLang="en-US" i="1">
                <a:cs typeface="Arial" charset="0"/>
              </a:rPr>
              <a:t>n</a:t>
            </a:r>
            <a:r>
              <a:rPr lang="en-US" altLang="en-US">
                <a:cs typeface="Arial" charset="0"/>
              </a:rPr>
              <a:t>)</a:t>
            </a:r>
            <a:r>
              <a:rPr lang="en-US" altLang="en-US"/>
              <a:t> &lt; log</a:t>
            </a:r>
            <a:r>
              <a:rPr lang="en-US" altLang="en-US" baseline="-25000"/>
              <a:t>2</a:t>
            </a:r>
            <a:r>
              <a:rPr lang="en-US" altLang="en-US"/>
              <a:t> log</a:t>
            </a:r>
            <a:r>
              <a:rPr lang="en-US" altLang="en-US" baseline="-25000"/>
              <a:t>2</a:t>
            </a:r>
            <a:r>
              <a:rPr lang="en-US" altLang="en-US"/>
              <a:t> </a:t>
            </a:r>
            <a:r>
              <a:rPr lang="en-US" altLang="en-US" i="1"/>
              <a:t>n</a:t>
            </a:r>
            <a:r>
              <a:rPr lang="en-US" altLang="en-US"/>
              <a:t> + 1</a:t>
            </a:r>
          </a:p>
          <a:p>
            <a:pPr>
              <a:spcBef>
                <a:spcPct val="40000"/>
              </a:spcBef>
              <a:spcAft>
                <a:spcPct val="50000"/>
              </a:spcAft>
              <a:buFont typeface="Monotype Sorts" pitchFamily="2" charset="2"/>
              <a:buNone/>
            </a:pPr>
            <a:r>
              <a:rPr lang="en-US" altLang="en-US"/>
              <a:t>     </a:t>
            </a:r>
            <a:r>
              <a:rPr lang="en-US" altLang="en-US">
                <a:cs typeface="Arial" charset="0"/>
              </a:rPr>
              <a:t>worst case: C(</a:t>
            </a:r>
            <a:r>
              <a:rPr lang="en-US" altLang="en-US" i="1">
                <a:cs typeface="Arial" charset="0"/>
              </a:rPr>
              <a:t>n</a:t>
            </a:r>
            <a:r>
              <a:rPr lang="en-US" altLang="en-US">
                <a:cs typeface="Arial" charset="0"/>
              </a:rPr>
              <a:t>) = </a:t>
            </a:r>
            <a:r>
              <a:rPr lang="en-US" altLang="en-US" i="1">
                <a:cs typeface="Arial" charset="0"/>
              </a:rPr>
              <a:t>n</a:t>
            </a:r>
            <a:br>
              <a:rPr lang="en-US" altLang="en-US" i="1">
                <a:cs typeface="Arial" charset="0"/>
              </a:rPr>
            </a:br>
            <a:endParaRPr lang="en-US" altLang="en-US"/>
          </a:p>
          <a:p>
            <a:pPr>
              <a:spcBef>
                <a:spcPct val="40000"/>
              </a:spcBef>
            </a:pPr>
            <a:r>
              <a:rPr lang="en-US" altLang="en-US"/>
              <a:t>Preferable to binary search only for VERY large arrays and/or expensive comparisons</a:t>
            </a:r>
            <a:br>
              <a:rPr lang="en-US" altLang="en-US"/>
            </a:br>
            <a:endParaRPr lang="en-US" altLang="en-US"/>
          </a:p>
          <a:p>
            <a:pPr>
              <a:spcBef>
                <a:spcPct val="40000"/>
              </a:spcBef>
            </a:pPr>
            <a:r>
              <a:rPr lang="en-US" altLang="en-US"/>
              <a:t>Has a counterpart, the </a:t>
            </a:r>
            <a:r>
              <a:rPr lang="en-US" altLang="en-US" i="1" u="sng"/>
              <a:t>method of false position</a:t>
            </a:r>
            <a:r>
              <a:rPr lang="en-US" altLang="en-US"/>
              <a:t> (</a:t>
            </a:r>
            <a:r>
              <a:rPr lang="en-US" altLang="en-US" i="1" u="sng"/>
              <a:t>regula falsi</a:t>
            </a:r>
            <a:r>
              <a:rPr lang="en-US" altLang="en-US"/>
              <a:t>), for solving equations in one unknown (Sec. 12.4)</a:t>
            </a:r>
            <a:endParaRPr lang="en-US" altLang="en-US" i="1"/>
          </a:p>
          <a:p>
            <a:pPr>
              <a:spcBef>
                <a:spcPct val="40000"/>
              </a:spcBef>
              <a:buFont typeface="Monotype Sorts" pitchFamily="2" charset="2"/>
              <a:buNone/>
            </a:pPr>
            <a:endParaRPr lang="en-US" altLang="en-US" i="1">
              <a:solidFill>
                <a:srgbClr val="3333FF"/>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13" name="Slide Number Placeholder 5"/>
          <p:cNvSpPr>
            <a:spLocks noGrp="1"/>
          </p:cNvSpPr>
          <p:nvPr>
            <p:ph type="sldNum" sz="quarter" idx="12"/>
          </p:nvPr>
        </p:nvSpPr>
        <p:spPr/>
        <p:txBody>
          <a:bodyPr/>
          <a:lstStyle/>
          <a:p>
            <a:fld id="{83A91354-B5DC-4370-903B-62CACDCAE1C8}" type="slidenum">
              <a:rPr lang="en-US" altLang="en-US"/>
              <a:pPr/>
              <a:t>42</a:t>
            </a:fld>
            <a:endParaRPr lang="en-US" altLang="en-US"/>
          </a:p>
        </p:txBody>
      </p:sp>
      <p:sp>
        <p:nvSpPr>
          <p:cNvPr id="401410" name="Rectangle 2"/>
          <p:cNvSpPr>
            <a:spLocks noGrp="1" noChangeArrowheads="1"/>
          </p:cNvSpPr>
          <p:nvPr>
            <p:ph type="title"/>
          </p:nvPr>
        </p:nvSpPr>
        <p:spPr/>
        <p:txBody>
          <a:bodyPr/>
          <a:lstStyle/>
          <a:p>
            <a:r>
              <a:rPr lang="en-US" altLang="en-US"/>
              <a:t>Binary Search Tree Algorithms</a:t>
            </a:r>
          </a:p>
        </p:txBody>
      </p:sp>
      <p:sp>
        <p:nvSpPr>
          <p:cNvPr id="401411" name="Rectangle 3"/>
          <p:cNvSpPr>
            <a:spLocks noGrp="1" noChangeArrowheads="1"/>
          </p:cNvSpPr>
          <p:nvPr>
            <p:ph type="body" idx="1"/>
          </p:nvPr>
        </p:nvSpPr>
        <p:spPr>
          <a:xfrm>
            <a:off x="609600" y="1219201"/>
            <a:ext cx="8305800" cy="4343400"/>
          </a:xfrm>
        </p:spPr>
        <p:txBody>
          <a:bodyPr/>
          <a:lstStyle/>
          <a:p>
            <a:pPr marL="0" indent="0">
              <a:spcBef>
                <a:spcPct val="50000"/>
              </a:spcBef>
              <a:buFont typeface="Monotype Sorts" pitchFamily="2" charset="2"/>
              <a:buNone/>
            </a:pPr>
            <a:r>
              <a:rPr lang="en-US" altLang="en-US" dirty="0"/>
              <a:t>Several algorithms on BST requires recursive processing of just one of its subtrees, e.g.,</a:t>
            </a:r>
          </a:p>
          <a:p>
            <a:pPr marL="0" indent="0">
              <a:spcBef>
                <a:spcPct val="50000"/>
              </a:spcBef>
            </a:pPr>
            <a:r>
              <a:rPr lang="en-US" altLang="en-US" dirty="0"/>
              <a:t>  Searching</a:t>
            </a:r>
          </a:p>
          <a:p>
            <a:pPr marL="0" indent="0">
              <a:spcBef>
                <a:spcPct val="50000"/>
              </a:spcBef>
            </a:pPr>
            <a:r>
              <a:rPr lang="en-US" altLang="en-US" dirty="0"/>
              <a:t>  Insertion of a new key</a:t>
            </a:r>
          </a:p>
          <a:p>
            <a:pPr marL="0" indent="0">
              <a:spcBef>
                <a:spcPct val="50000"/>
              </a:spcBef>
            </a:pPr>
            <a:r>
              <a:rPr lang="en-US" altLang="en-US" dirty="0"/>
              <a:t>  Finding the smallest (or the largest) key</a:t>
            </a:r>
          </a:p>
          <a:p>
            <a:pPr marL="0" indent="0">
              <a:spcBef>
                <a:spcPct val="50000"/>
              </a:spcBef>
              <a:buFont typeface="Monotype Sorts" pitchFamily="2" charset="2"/>
              <a:buNone/>
            </a:pPr>
            <a:endParaRPr lang="en-US" altLang="en-US" dirty="0"/>
          </a:p>
        </p:txBody>
      </p:sp>
      <p:sp>
        <p:nvSpPr>
          <p:cNvPr id="401412" name="Oval 4"/>
          <p:cNvSpPr>
            <a:spLocks noChangeArrowheads="1"/>
          </p:cNvSpPr>
          <p:nvPr/>
        </p:nvSpPr>
        <p:spPr bwMode="auto">
          <a:xfrm>
            <a:off x="7391400" y="2362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k</a:t>
            </a:r>
          </a:p>
        </p:txBody>
      </p:sp>
      <p:sp>
        <p:nvSpPr>
          <p:cNvPr id="401413" name="Line 5"/>
          <p:cNvSpPr>
            <a:spLocks noChangeShapeType="1"/>
          </p:cNvSpPr>
          <p:nvPr/>
        </p:nvSpPr>
        <p:spPr bwMode="auto">
          <a:xfrm>
            <a:off x="7772400" y="2895600"/>
            <a:ext cx="457200" cy="83820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1414" name="Line 6"/>
          <p:cNvSpPr>
            <a:spLocks noChangeShapeType="1"/>
          </p:cNvSpPr>
          <p:nvPr/>
        </p:nvSpPr>
        <p:spPr bwMode="auto">
          <a:xfrm flipH="1">
            <a:off x="6934200" y="2895600"/>
            <a:ext cx="609600" cy="83820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1415" name="Text Box 7"/>
          <p:cNvSpPr txBox="1">
            <a:spLocks noChangeArrowheads="1"/>
          </p:cNvSpPr>
          <p:nvPr/>
        </p:nvSpPr>
        <p:spPr bwMode="auto">
          <a:xfrm>
            <a:off x="8286750" y="22860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401416" name="Text Box 8"/>
          <p:cNvSpPr txBox="1">
            <a:spLocks noChangeArrowheads="1"/>
          </p:cNvSpPr>
          <p:nvPr/>
        </p:nvSpPr>
        <p:spPr bwMode="auto">
          <a:xfrm>
            <a:off x="8286750" y="4038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401417" name="Text Box 9"/>
          <p:cNvSpPr txBox="1">
            <a:spLocks noChangeArrowheads="1"/>
          </p:cNvSpPr>
          <p:nvPr/>
        </p:nvSpPr>
        <p:spPr bwMode="auto">
          <a:xfrm>
            <a:off x="8058150" y="28956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401418" name="AutoShape 10"/>
          <p:cNvSpPr>
            <a:spLocks noChangeArrowheads="1"/>
          </p:cNvSpPr>
          <p:nvPr/>
        </p:nvSpPr>
        <p:spPr bwMode="auto">
          <a:xfrm>
            <a:off x="6400800" y="3733800"/>
            <a:ext cx="1066800" cy="1371600"/>
          </a:xfrm>
          <a:prstGeom prst="triangle">
            <a:avLst>
              <a:gd name="adj" fmla="val 50000"/>
            </a:avLst>
          </a:prstGeom>
          <a:solidFill>
            <a:schemeClr val="accent1"/>
          </a:solidFill>
          <a:ln w="12700">
            <a:solidFill>
              <a:srgbClr val="FF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&lt;k</a:t>
            </a:r>
          </a:p>
        </p:txBody>
      </p:sp>
      <p:sp>
        <p:nvSpPr>
          <p:cNvPr id="401419" name="AutoShape 11"/>
          <p:cNvSpPr>
            <a:spLocks noChangeArrowheads="1"/>
          </p:cNvSpPr>
          <p:nvPr/>
        </p:nvSpPr>
        <p:spPr bwMode="auto">
          <a:xfrm>
            <a:off x="7696200" y="3733800"/>
            <a:ext cx="1066800" cy="1371600"/>
          </a:xfrm>
          <a:prstGeom prst="triangle">
            <a:avLst>
              <a:gd name="adj" fmla="val 50000"/>
            </a:avLst>
          </a:prstGeom>
          <a:solidFill>
            <a:schemeClr val="accent1"/>
          </a:solidFill>
          <a:ln w="12700">
            <a:solidFill>
              <a:srgbClr val="FF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&gt;k</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41662CD9-5DB2-40D5-B50A-9818A68E7CFD}" type="slidenum">
              <a:rPr lang="en-US" altLang="en-US"/>
              <a:pPr/>
              <a:t>43</a:t>
            </a:fld>
            <a:endParaRPr lang="en-US" altLang="en-US"/>
          </a:p>
        </p:txBody>
      </p:sp>
      <p:sp>
        <p:nvSpPr>
          <p:cNvPr id="403458" name="Rectangle 2"/>
          <p:cNvSpPr>
            <a:spLocks noGrp="1" noChangeArrowheads="1"/>
          </p:cNvSpPr>
          <p:nvPr>
            <p:ph type="title"/>
          </p:nvPr>
        </p:nvSpPr>
        <p:spPr>
          <a:xfrm>
            <a:off x="685800" y="228600"/>
            <a:ext cx="7588250" cy="685800"/>
          </a:xfrm>
        </p:spPr>
        <p:txBody>
          <a:bodyPr/>
          <a:lstStyle/>
          <a:p>
            <a:r>
              <a:rPr lang="en-US" altLang="en-US" dirty="0"/>
              <a:t>Searching in Binary Search Tree</a:t>
            </a:r>
          </a:p>
        </p:txBody>
      </p:sp>
      <p:sp>
        <p:nvSpPr>
          <p:cNvPr id="403459" name="Rectangle 3"/>
          <p:cNvSpPr>
            <a:spLocks noGrp="1" noChangeArrowheads="1"/>
          </p:cNvSpPr>
          <p:nvPr>
            <p:ph type="body" idx="1"/>
          </p:nvPr>
        </p:nvSpPr>
        <p:spPr>
          <a:xfrm>
            <a:off x="609600" y="1371600"/>
            <a:ext cx="8305800" cy="4495800"/>
          </a:xfrm>
        </p:spPr>
        <p:txBody>
          <a:bodyPr/>
          <a:lstStyle/>
          <a:p>
            <a:pPr>
              <a:lnSpc>
                <a:spcPct val="90000"/>
              </a:lnSpc>
              <a:buFont typeface="Monotype Sorts" pitchFamily="2" charset="2"/>
              <a:buNone/>
            </a:pPr>
            <a:r>
              <a:rPr lang="en-US" altLang="en-US" dirty="0"/>
              <a:t>Algorithm </a:t>
            </a:r>
            <a:r>
              <a:rPr lang="en-US" altLang="en-US" b="0" i="1" dirty="0"/>
              <a:t>BTS</a:t>
            </a:r>
            <a:r>
              <a:rPr lang="en-US" altLang="en-US" b="0" dirty="0"/>
              <a:t>(</a:t>
            </a:r>
            <a:r>
              <a:rPr lang="en-US" altLang="en-US" b="0" i="1" dirty="0"/>
              <a:t>x</a:t>
            </a:r>
            <a:r>
              <a:rPr lang="en-US" altLang="en-US" b="0" dirty="0"/>
              <a:t>, </a:t>
            </a:r>
            <a:r>
              <a:rPr lang="en-US" altLang="en-US" b="0" i="1" dirty="0"/>
              <a:t>v</a:t>
            </a:r>
            <a:r>
              <a:rPr lang="en-US" altLang="en-US" b="0" dirty="0"/>
              <a:t>)</a:t>
            </a:r>
          </a:p>
          <a:p>
            <a:pPr>
              <a:lnSpc>
                <a:spcPct val="90000"/>
              </a:lnSpc>
              <a:buFont typeface="Monotype Sorts" pitchFamily="2" charset="2"/>
              <a:buNone/>
            </a:pPr>
            <a:r>
              <a:rPr lang="en-US" altLang="en-US" b="0" dirty="0"/>
              <a:t>//Searches for node with key equal to </a:t>
            </a:r>
            <a:r>
              <a:rPr lang="en-US" altLang="en-US" b="0" i="1" dirty="0"/>
              <a:t>v </a:t>
            </a:r>
            <a:r>
              <a:rPr lang="en-US" altLang="en-US" b="0" dirty="0"/>
              <a:t>in BST rooted at node </a:t>
            </a:r>
            <a:r>
              <a:rPr lang="en-US" altLang="en-US" b="0" i="1" dirty="0"/>
              <a:t>x</a:t>
            </a:r>
            <a:endParaRPr lang="en-US" altLang="en-US" b="0" dirty="0"/>
          </a:p>
          <a:p>
            <a:pPr>
              <a:lnSpc>
                <a:spcPct val="90000"/>
              </a:lnSpc>
              <a:buFont typeface="Monotype Sorts" pitchFamily="2" charset="2"/>
              <a:buNone/>
            </a:pPr>
            <a:r>
              <a:rPr lang="en-US" altLang="en-US" dirty="0"/>
              <a:t>      if </a:t>
            </a:r>
            <a:r>
              <a:rPr lang="en-US" altLang="en-US" b="0" i="1" dirty="0"/>
              <a:t>x</a:t>
            </a:r>
            <a:r>
              <a:rPr lang="en-US" altLang="en-US" dirty="0"/>
              <a:t> = NIL  return </a:t>
            </a:r>
            <a:r>
              <a:rPr lang="en-US" altLang="en-US" b="0" dirty="0"/>
              <a:t>-1</a:t>
            </a:r>
          </a:p>
          <a:p>
            <a:pPr>
              <a:lnSpc>
                <a:spcPct val="90000"/>
              </a:lnSpc>
              <a:buFont typeface="Monotype Sorts" pitchFamily="2" charset="2"/>
              <a:buNone/>
            </a:pPr>
            <a:r>
              <a:rPr lang="en-US" altLang="en-US" dirty="0"/>
              <a:t>      else if</a:t>
            </a:r>
            <a:r>
              <a:rPr lang="en-US" altLang="en-US" b="0" dirty="0"/>
              <a:t>  </a:t>
            </a:r>
            <a:r>
              <a:rPr lang="en-US" altLang="en-US" b="0" i="1" dirty="0"/>
              <a:t>v</a:t>
            </a:r>
            <a:r>
              <a:rPr lang="en-US" altLang="en-US" b="0" dirty="0"/>
              <a:t> = </a:t>
            </a:r>
            <a:r>
              <a:rPr lang="en-US" altLang="en-US" b="0" i="1" dirty="0"/>
              <a:t>K</a:t>
            </a:r>
            <a:r>
              <a:rPr lang="en-US" altLang="en-US" b="0" dirty="0"/>
              <a:t>(</a:t>
            </a:r>
            <a:r>
              <a:rPr lang="en-US" altLang="en-US" b="0" i="1" dirty="0"/>
              <a:t>x</a:t>
            </a:r>
            <a:r>
              <a:rPr lang="en-US" altLang="en-US" b="0" dirty="0"/>
              <a:t>)</a:t>
            </a:r>
            <a:r>
              <a:rPr lang="en-US" altLang="en-US" dirty="0"/>
              <a:t>  return </a:t>
            </a:r>
            <a:r>
              <a:rPr lang="en-US" altLang="en-US" b="0" i="1" dirty="0"/>
              <a:t>x</a:t>
            </a:r>
          </a:p>
          <a:p>
            <a:pPr>
              <a:lnSpc>
                <a:spcPct val="90000"/>
              </a:lnSpc>
              <a:buFont typeface="Monotype Sorts" pitchFamily="2" charset="2"/>
              <a:buNone/>
            </a:pPr>
            <a:r>
              <a:rPr lang="en-US" altLang="en-US" dirty="0"/>
              <a:t>      else if  </a:t>
            </a:r>
            <a:r>
              <a:rPr lang="en-US" altLang="en-US" b="0" i="1" dirty="0"/>
              <a:t>v &lt; K</a:t>
            </a:r>
            <a:r>
              <a:rPr lang="en-US" altLang="en-US" b="0" dirty="0"/>
              <a:t>(</a:t>
            </a:r>
            <a:r>
              <a:rPr lang="en-US" altLang="en-US" b="0" i="1" dirty="0"/>
              <a:t>x</a:t>
            </a:r>
            <a:r>
              <a:rPr lang="en-US" altLang="en-US" b="0" dirty="0"/>
              <a:t>)</a:t>
            </a:r>
            <a:r>
              <a:rPr lang="en-US" altLang="en-US" dirty="0"/>
              <a:t>  return </a:t>
            </a:r>
            <a:r>
              <a:rPr lang="en-US" altLang="en-US" b="0" i="1" dirty="0"/>
              <a:t>BTS</a:t>
            </a:r>
            <a:r>
              <a:rPr lang="en-US" altLang="en-US" b="0" dirty="0"/>
              <a:t>(</a:t>
            </a:r>
            <a:r>
              <a:rPr lang="en-US" altLang="en-US" b="0" i="1" dirty="0"/>
              <a:t>left</a:t>
            </a:r>
            <a:r>
              <a:rPr lang="en-US" altLang="en-US" b="0" dirty="0"/>
              <a:t>(</a:t>
            </a:r>
            <a:r>
              <a:rPr lang="en-US" altLang="en-US" b="0" i="1" dirty="0"/>
              <a:t>x</a:t>
            </a:r>
            <a:r>
              <a:rPr lang="en-US" altLang="en-US" b="0" dirty="0"/>
              <a:t>)</a:t>
            </a:r>
            <a:r>
              <a:rPr lang="en-US" altLang="en-US" b="0" i="1" dirty="0"/>
              <a:t>, v</a:t>
            </a:r>
            <a:r>
              <a:rPr lang="en-US" altLang="en-US" b="0" dirty="0"/>
              <a:t>)</a:t>
            </a:r>
          </a:p>
          <a:p>
            <a:pPr>
              <a:lnSpc>
                <a:spcPct val="90000"/>
              </a:lnSpc>
              <a:buFont typeface="Monotype Sorts" pitchFamily="2" charset="2"/>
              <a:buNone/>
            </a:pPr>
            <a:r>
              <a:rPr lang="en-US" altLang="en-US" dirty="0"/>
              <a:t>      else return </a:t>
            </a:r>
            <a:r>
              <a:rPr lang="en-US" altLang="en-US" b="0" i="1" dirty="0"/>
              <a:t>BTS</a:t>
            </a:r>
            <a:r>
              <a:rPr lang="en-US" altLang="en-US" b="0" dirty="0"/>
              <a:t>(</a:t>
            </a:r>
            <a:r>
              <a:rPr lang="en-US" altLang="en-US" b="0" i="1" dirty="0"/>
              <a:t>right</a:t>
            </a:r>
            <a:r>
              <a:rPr lang="en-US" altLang="en-US" b="0" dirty="0"/>
              <a:t>(</a:t>
            </a:r>
            <a:r>
              <a:rPr lang="en-US" altLang="en-US" b="0" i="1" dirty="0"/>
              <a:t>x</a:t>
            </a:r>
            <a:r>
              <a:rPr lang="en-US" altLang="en-US" b="0" dirty="0"/>
              <a:t>)</a:t>
            </a:r>
            <a:r>
              <a:rPr lang="en-US" altLang="en-US" b="0" i="1" dirty="0"/>
              <a:t>, v</a:t>
            </a:r>
            <a:r>
              <a:rPr lang="en-US" altLang="en-US" b="0" dirty="0"/>
              <a:t>)</a:t>
            </a:r>
          </a:p>
          <a:p>
            <a:pPr>
              <a:lnSpc>
                <a:spcPct val="90000"/>
              </a:lnSpc>
              <a:buFont typeface="Monotype Sorts" pitchFamily="2" charset="2"/>
              <a:buNone/>
            </a:pPr>
            <a:endParaRPr lang="en-US" altLang="en-US" b="0" dirty="0"/>
          </a:p>
          <a:p>
            <a:pPr>
              <a:lnSpc>
                <a:spcPct val="90000"/>
              </a:lnSpc>
              <a:spcBef>
                <a:spcPct val="50000"/>
              </a:spcBef>
              <a:buFont typeface="Monotype Sorts" pitchFamily="2" charset="2"/>
              <a:buNone/>
            </a:pPr>
            <a:r>
              <a:rPr lang="en-US" altLang="en-US" dirty="0">
                <a:cs typeface="Arial" charset="0"/>
              </a:rPr>
              <a:t>Efficiency</a:t>
            </a:r>
            <a:endParaRPr lang="en-US" altLang="en-US" dirty="0"/>
          </a:p>
          <a:p>
            <a:pPr>
              <a:lnSpc>
                <a:spcPct val="90000"/>
              </a:lnSpc>
              <a:spcBef>
                <a:spcPct val="50000"/>
              </a:spcBef>
              <a:buFont typeface="Monotype Sorts" pitchFamily="2" charset="2"/>
              <a:buNone/>
            </a:pPr>
            <a:r>
              <a:rPr lang="en-US" altLang="en-US" dirty="0"/>
              <a:t>     worst case:    </a:t>
            </a:r>
            <a:r>
              <a:rPr lang="en-US" altLang="en-US" dirty="0">
                <a:cs typeface="Arial" charset="0"/>
              </a:rPr>
              <a:t>C(</a:t>
            </a:r>
            <a:r>
              <a:rPr lang="en-US" altLang="en-US" i="1" dirty="0">
                <a:cs typeface="Arial" charset="0"/>
              </a:rPr>
              <a:t>n</a:t>
            </a:r>
            <a:r>
              <a:rPr lang="en-US" altLang="en-US" dirty="0">
                <a:cs typeface="Arial" charset="0"/>
              </a:rPr>
              <a:t>) = </a:t>
            </a:r>
            <a:r>
              <a:rPr lang="en-US" altLang="en-US" i="1" dirty="0">
                <a:cs typeface="Arial" charset="0"/>
              </a:rPr>
              <a:t>n</a:t>
            </a:r>
            <a:endParaRPr lang="en-US" altLang="en-US" dirty="0">
              <a:cs typeface="Arial" charset="0"/>
            </a:endParaRPr>
          </a:p>
          <a:p>
            <a:pPr>
              <a:lnSpc>
                <a:spcPct val="90000"/>
              </a:lnSpc>
              <a:buFont typeface="Monotype Sorts" pitchFamily="2" charset="2"/>
              <a:buNone/>
            </a:pPr>
            <a:r>
              <a:rPr lang="en-US" altLang="en-US" dirty="0"/>
              <a:t>	average case: </a:t>
            </a:r>
            <a:r>
              <a:rPr lang="en-US" altLang="en-US" dirty="0">
                <a:cs typeface="Arial" charset="0"/>
              </a:rPr>
              <a:t>C(</a:t>
            </a:r>
            <a:r>
              <a:rPr lang="en-US" altLang="en-US" i="1" dirty="0">
                <a:cs typeface="Arial" charset="0"/>
              </a:rPr>
              <a:t>n</a:t>
            </a:r>
            <a:r>
              <a:rPr lang="en-US" altLang="en-US" dirty="0">
                <a:cs typeface="Arial" charset="0"/>
              </a:rPr>
              <a:t>) ≈ 2ln </a:t>
            </a:r>
            <a:r>
              <a:rPr lang="en-US" altLang="en-US" i="1" dirty="0">
                <a:cs typeface="Arial" charset="0"/>
              </a:rPr>
              <a:t>n </a:t>
            </a:r>
            <a:r>
              <a:rPr lang="en-US" altLang="en-US" dirty="0">
                <a:cs typeface="Arial" charset="0"/>
              </a:rPr>
              <a:t>≈ 1.39</a:t>
            </a:r>
            <a:r>
              <a:rPr lang="en-US" altLang="en-US" dirty="0"/>
              <a:t>log</a:t>
            </a:r>
            <a:r>
              <a:rPr lang="en-US" altLang="en-US" baseline="-25000" dirty="0"/>
              <a:t>2</a:t>
            </a:r>
            <a:r>
              <a:rPr lang="en-US" altLang="en-US" dirty="0"/>
              <a:t> </a:t>
            </a:r>
            <a:r>
              <a:rPr lang="en-US" altLang="en-US" i="1" dirty="0"/>
              <a:t>n</a:t>
            </a:r>
            <a:endParaRPr lang="en-US" altLang="en-US" dirty="0"/>
          </a:p>
          <a:p>
            <a:pPr>
              <a:lnSpc>
                <a:spcPct val="90000"/>
              </a:lnSpc>
              <a:buFont typeface="Monotype Sorts" pitchFamily="2" charset="2"/>
              <a:buNone/>
            </a:pPr>
            <a:endParaRPr lang="en-US"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EE5C03AB-B52E-4BD1-8041-12F8F367074A}" type="slidenum">
              <a:rPr lang="en-US" altLang="en-US"/>
              <a:pPr/>
              <a:t>44</a:t>
            </a:fld>
            <a:endParaRPr lang="en-US" altLang="en-US"/>
          </a:p>
        </p:txBody>
      </p:sp>
      <p:sp>
        <p:nvSpPr>
          <p:cNvPr id="414722" name="Rectangle 2"/>
          <p:cNvSpPr>
            <a:spLocks noGrp="1" noChangeArrowheads="1"/>
          </p:cNvSpPr>
          <p:nvPr>
            <p:ph type="title"/>
          </p:nvPr>
        </p:nvSpPr>
        <p:spPr/>
        <p:txBody>
          <a:bodyPr/>
          <a:lstStyle/>
          <a:p>
            <a:r>
              <a:rPr lang="en-US" altLang="en-US"/>
              <a:t>One-Pile Nim</a:t>
            </a:r>
          </a:p>
        </p:txBody>
      </p:sp>
      <p:sp>
        <p:nvSpPr>
          <p:cNvPr id="414723" name="Rectangle 3"/>
          <p:cNvSpPr>
            <a:spLocks noGrp="1" noChangeArrowheads="1"/>
          </p:cNvSpPr>
          <p:nvPr>
            <p:ph type="body" idx="1"/>
          </p:nvPr>
        </p:nvSpPr>
        <p:spPr>
          <a:xfrm>
            <a:off x="609600" y="1219200"/>
            <a:ext cx="8534400" cy="4905375"/>
          </a:xfrm>
        </p:spPr>
        <p:txBody>
          <a:bodyPr/>
          <a:lstStyle/>
          <a:p>
            <a:pPr marL="0" indent="0">
              <a:buFont typeface="Monotype Sorts" pitchFamily="2" charset="2"/>
              <a:buNone/>
            </a:pPr>
            <a:r>
              <a:rPr lang="en-US" altLang="en-US" dirty="0"/>
              <a:t>There is a pile of </a:t>
            </a:r>
            <a:r>
              <a:rPr lang="en-US" altLang="en-US" i="1" dirty="0"/>
              <a:t>n </a:t>
            </a:r>
            <a:r>
              <a:rPr lang="en-US" altLang="en-US" dirty="0"/>
              <a:t>chips.  Two players take turn by removing from the pile at least 1 and at most </a:t>
            </a:r>
            <a:r>
              <a:rPr lang="en-US" altLang="en-US" i="1" dirty="0"/>
              <a:t>m </a:t>
            </a:r>
            <a:r>
              <a:rPr lang="en-US" altLang="en-US" dirty="0"/>
              <a:t>chips.  (The number of chips taken can vary from move to move.)  The winner is the player who takes the last chip.  Who wins the game – the player moving first or second, if both player make the best moves possible?</a:t>
            </a:r>
            <a:r>
              <a:rPr lang="en-US" altLang="en-US" i="1" dirty="0"/>
              <a:t> </a:t>
            </a:r>
          </a:p>
          <a:p>
            <a:pPr marL="0" indent="0">
              <a:buFont typeface="Monotype Sorts" pitchFamily="2" charset="2"/>
              <a:buNone/>
            </a:pPr>
            <a:endParaRPr lang="en-US" altLang="en-US" i="1" dirty="0"/>
          </a:p>
          <a:p>
            <a:pPr marL="0" indent="0">
              <a:buFont typeface="Monotype Sorts" pitchFamily="2" charset="2"/>
              <a:buNone/>
            </a:pPr>
            <a:r>
              <a:rPr lang="en-US" altLang="en-US" dirty="0"/>
              <a:t>It’s a good idea to analyze this and similar games “backwards”, i.e., starting with </a:t>
            </a:r>
            <a:r>
              <a:rPr lang="en-US" altLang="en-US" i="1" dirty="0"/>
              <a:t>n = </a:t>
            </a:r>
            <a:r>
              <a:rPr lang="en-US" altLang="en-US" dirty="0"/>
              <a:t>0, 1, 2, …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7" name="Slide Number Placeholder 5"/>
          <p:cNvSpPr>
            <a:spLocks noGrp="1"/>
          </p:cNvSpPr>
          <p:nvPr>
            <p:ph type="sldNum" sz="quarter" idx="12"/>
          </p:nvPr>
        </p:nvSpPr>
        <p:spPr/>
        <p:txBody>
          <a:bodyPr/>
          <a:lstStyle/>
          <a:p>
            <a:fld id="{F78C7031-BBAC-4A0E-B6DE-E627435F4A06}" type="slidenum">
              <a:rPr lang="en-US" altLang="en-US"/>
              <a:pPr/>
              <a:t>45</a:t>
            </a:fld>
            <a:endParaRPr lang="en-US" altLang="en-US"/>
          </a:p>
        </p:txBody>
      </p:sp>
      <p:sp>
        <p:nvSpPr>
          <p:cNvPr id="415751" name="Rectangle 7"/>
          <p:cNvSpPr>
            <a:spLocks noChangeArrowheads="1"/>
          </p:cNvSpPr>
          <p:nvPr/>
        </p:nvSpPr>
        <p:spPr bwMode="auto">
          <a:xfrm>
            <a:off x="1219200" y="1143000"/>
            <a:ext cx="6858000" cy="2514600"/>
          </a:xfrm>
          <a:prstGeom prst="rect">
            <a:avLst/>
          </a:prstGeom>
          <a:solidFill>
            <a:schemeClr val="tx1"/>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5746" name="Rectangle 2"/>
          <p:cNvSpPr>
            <a:spLocks noGrp="1" noChangeArrowheads="1"/>
          </p:cNvSpPr>
          <p:nvPr>
            <p:ph type="title"/>
          </p:nvPr>
        </p:nvSpPr>
        <p:spPr>
          <a:xfrm>
            <a:off x="457200" y="152400"/>
            <a:ext cx="8686800" cy="685800"/>
          </a:xfrm>
        </p:spPr>
        <p:txBody>
          <a:bodyPr/>
          <a:lstStyle/>
          <a:p>
            <a:r>
              <a:rPr lang="en-US" altLang="en-US"/>
              <a:t>Partial Graph of One-Pile Nim with </a:t>
            </a:r>
            <a:r>
              <a:rPr lang="en-US" altLang="en-US" i="1"/>
              <a:t>m </a:t>
            </a:r>
            <a:r>
              <a:rPr lang="en-US" altLang="en-US"/>
              <a:t>= 4 </a:t>
            </a:r>
          </a:p>
        </p:txBody>
      </p:sp>
      <p:pic>
        <p:nvPicPr>
          <p:cNvPr id="415748" name="Picture 4" descr="Fig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447800" y="1143000"/>
            <a:ext cx="6400800" cy="2371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5750" name="Text Box 6"/>
          <p:cNvSpPr txBox="1">
            <a:spLocks noChangeArrowheads="1"/>
          </p:cNvSpPr>
          <p:nvPr/>
        </p:nvSpPr>
        <p:spPr bwMode="auto">
          <a:xfrm>
            <a:off x="533400" y="3657600"/>
            <a:ext cx="86106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dirty="0">
                <a:solidFill>
                  <a:schemeClr val="hlink"/>
                </a:solidFill>
                <a:effectLst>
                  <a:outerShdw blurRad="38100" dist="38100" dir="2700000" algn="tl">
                    <a:srgbClr val="000000"/>
                  </a:outerShdw>
                </a:effectLst>
              </a:rPr>
              <a:t>Vertex numbers indicate </a:t>
            </a:r>
            <a:r>
              <a:rPr lang="en-US" altLang="en-US" b="1" i="1" dirty="0">
                <a:solidFill>
                  <a:schemeClr val="hlink"/>
                </a:solidFill>
                <a:effectLst>
                  <a:outerShdw blurRad="38100" dist="38100" dir="2700000" algn="tl">
                    <a:srgbClr val="000000"/>
                  </a:outerShdw>
                </a:effectLst>
              </a:rPr>
              <a:t>n</a:t>
            </a:r>
            <a:r>
              <a:rPr lang="en-US" altLang="en-US" b="1" dirty="0">
                <a:solidFill>
                  <a:schemeClr val="hlink"/>
                </a:solidFill>
                <a:effectLst>
                  <a:outerShdw blurRad="38100" dist="38100" dir="2700000" algn="tl">
                    <a:srgbClr val="000000"/>
                  </a:outerShdw>
                </a:effectLst>
              </a:rPr>
              <a:t>, the number of chips in the pile.  The losing position for the player to move are circled.  Only winning moves from a winning position are shown (bold arrows), losing positions show all moves.</a:t>
            </a:r>
          </a:p>
          <a:p>
            <a:pPr algn="l">
              <a:spcBef>
                <a:spcPct val="50000"/>
              </a:spcBef>
            </a:pPr>
            <a:r>
              <a:rPr lang="en-US" altLang="en-US" b="1" u="sng" dirty="0">
                <a:solidFill>
                  <a:schemeClr val="hlink"/>
                </a:solidFill>
                <a:effectLst>
                  <a:outerShdw blurRad="38100" dist="38100" dir="2700000" algn="tl">
                    <a:srgbClr val="000000"/>
                  </a:outerShdw>
                </a:effectLst>
              </a:rPr>
              <a:t>Generalization</a:t>
            </a:r>
            <a:r>
              <a:rPr lang="en-US" altLang="en-US" b="1" dirty="0">
                <a:solidFill>
                  <a:schemeClr val="hlink"/>
                </a:solidFill>
                <a:effectLst>
                  <a:outerShdw blurRad="38100" dist="38100" dir="2700000" algn="tl">
                    <a:srgbClr val="000000"/>
                  </a:outerShdw>
                </a:effectLst>
              </a:rPr>
              <a:t>: The player moving first wins </a:t>
            </a:r>
            <a:r>
              <a:rPr lang="en-US" altLang="en-US" b="1" dirty="0" err="1">
                <a:solidFill>
                  <a:schemeClr val="hlink"/>
                </a:solidFill>
                <a:effectLst>
                  <a:outerShdw blurRad="38100" dist="38100" dir="2700000" algn="tl">
                    <a:srgbClr val="000000"/>
                  </a:outerShdw>
                </a:effectLst>
              </a:rPr>
              <a:t>iff</a:t>
            </a:r>
            <a:r>
              <a:rPr lang="en-US" altLang="en-US" b="1" dirty="0">
                <a:solidFill>
                  <a:schemeClr val="hlink"/>
                </a:solidFill>
                <a:effectLst>
                  <a:outerShdw blurRad="38100" dist="38100" dir="2700000" algn="tl">
                    <a:srgbClr val="000000"/>
                  </a:outerShdw>
                </a:effectLst>
              </a:rPr>
              <a:t> </a:t>
            </a:r>
            <a:r>
              <a:rPr lang="en-US" altLang="en-US" b="1" i="1" dirty="0">
                <a:solidFill>
                  <a:schemeClr val="hlink"/>
                </a:solidFill>
                <a:effectLst>
                  <a:outerShdw blurRad="38100" dist="38100" dir="2700000" algn="tl">
                    <a:srgbClr val="000000"/>
                  </a:outerShdw>
                </a:effectLst>
              </a:rPr>
              <a:t>n </a:t>
            </a:r>
            <a:r>
              <a:rPr lang="en-US" altLang="en-US" b="1" dirty="0">
                <a:solidFill>
                  <a:schemeClr val="hlink"/>
                </a:solidFill>
                <a:effectLst>
                  <a:outerShdw blurRad="38100" dist="38100" dir="2700000" algn="tl">
                    <a:srgbClr val="000000"/>
                  </a:outerShdw>
                </a:effectLst>
              </a:rPr>
              <a:t>is not a </a:t>
            </a:r>
            <a:br>
              <a:rPr lang="en-US" altLang="en-US" b="1" dirty="0">
                <a:solidFill>
                  <a:schemeClr val="hlink"/>
                </a:solidFill>
                <a:effectLst>
                  <a:outerShdw blurRad="38100" dist="38100" dir="2700000" algn="tl">
                    <a:srgbClr val="000000"/>
                  </a:outerShdw>
                </a:effectLst>
              </a:rPr>
            </a:br>
            <a:r>
              <a:rPr lang="en-US" altLang="en-US" b="1" dirty="0">
                <a:solidFill>
                  <a:schemeClr val="hlink"/>
                </a:solidFill>
                <a:effectLst>
                  <a:outerShdw blurRad="38100" dist="38100" dir="2700000" algn="tl">
                    <a:srgbClr val="000000"/>
                  </a:outerShdw>
                </a:effectLst>
              </a:rPr>
              <a:t>            multiple of 5 (more generally, </a:t>
            </a:r>
            <a:r>
              <a:rPr lang="en-US" altLang="en-US" b="1" i="1" dirty="0">
                <a:solidFill>
                  <a:schemeClr val="hlink"/>
                </a:solidFill>
                <a:effectLst>
                  <a:outerShdw blurRad="38100" dist="38100" dir="2700000" algn="tl">
                    <a:srgbClr val="000000"/>
                  </a:outerShdw>
                </a:effectLst>
              </a:rPr>
              <a:t>m</a:t>
            </a:r>
            <a:r>
              <a:rPr lang="en-US" altLang="en-US" b="1" dirty="0">
                <a:solidFill>
                  <a:schemeClr val="hlink"/>
                </a:solidFill>
                <a:effectLst>
                  <a:outerShdw blurRad="38100" dist="38100" dir="2700000" algn="tl">
                    <a:srgbClr val="000000"/>
                  </a:outerShdw>
                </a:effectLst>
              </a:rPr>
              <a:t>+1); the winning move                	is to take  </a:t>
            </a:r>
            <a:r>
              <a:rPr lang="en-US" altLang="en-US" b="1" i="1" dirty="0">
                <a:solidFill>
                  <a:schemeClr val="hlink"/>
                </a:solidFill>
                <a:effectLst>
                  <a:outerShdw blurRad="38100" dist="38100" dir="2700000" algn="tl">
                    <a:srgbClr val="000000"/>
                  </a:outerShdw>
                </a:effectLst>
              </a:rPr>
              <a:t>n </a:t>
            </a:r>
            <a:r>
              <a:rPr lang="en-US" altLang="en-US" b="1" dirty="0">
                <a:solidFill>
                  <a:schemeClr val="hlink"/>
                </a:solidFill>
                <a:effectLst>
                  <a:outerShdw blurRad="38100" dist="38100" dir="2700000" algn="tl">
                    <a:srgbClr val="000000"/>
                  </a:outerShdw>
                </a:effectLst>
              </a:rPr>
              <a:t>mod 5 (</a:t>
            </a:r>
            <a:r>
              <a:rPr lang="en-US" altLang="en-US" b="1" i="1" dirty="0">
                <a:solidFill>
                  <a:schemeClr val="hlink"/>
                </a:solidFill>
                <a:effectLst>
                  <a:outerShdw blurRad="38100" dist="38100" dir="2700000" algn="tl">
                    <a:srgbClr val="000000"/>
                  </a:outerShdw>
                </a:effectLst>
              </a:rPr>
              <a:t>n </a:t>
            </a:r>
            <a:r>
              <a:rPr lang="en-US" altLang="en-US" b="1" dirty="0">
                <a:solidFill>
                  <a:schemeClr val="hlink"/>
                </a:solidFill>
                <a:effectLst>
                  <a:outerShdw blurRad="38100" dist="38100" dir="2700000" algn="tl">
                    <a:srgbClr val="000000"/>
                  </a:outerShdw>
                </a:effectLst>
              </a:rPr>
              <a:t>mod (</a:t>
            </a:r>
            <a:r>
              <a:rPr lang="en-US" altLang="en-US" b="1" i="1" dirty="0">
                <a:solidFill>
                  <a:schemeClr val="hlink"/>
                </a:solidFill>
                <a:effectLst>
                  <a:outerShdw blurRad="38100" dist="38100" dir="2700000" algn="tl">
                    <a:srgbClr val="000000"/>
                  </a:outerShdw>
                </a:effectLst>
              </a:rPr>
              <a:t>m</a:t>
            </a:r>
            <a:r>
              <a:rPr lang="en-US" altLang="en-US" b="1" dirty="0">
                <a:solidFill>
                  <a:schemeClr val="hlink"/>
                </a:solidFill>
                <a:effectLst>
                  <a:outerShdw blurRad="38100" dist="38100" dir="2700000" algn="tl">
                    <a:srgbClr val="000000"/>
                  </a:outerShdw>
                </a:effectLst>
              </a:rPr>
              <a:t>+1)) chips on every move.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C9D2B2CE-8537-4F4A-927F-FD07EA89B0C2}" type="slidenum">
              <a:rPr lang="en-US" altLang="en-US"/>
              <a:pPr/>
              <a:t>5</a:t>
            </a:fld>
            <a:endParaRPr lang="en-US" altLang="en-US"/>
          </a:p>
        </p:txBody>
      </p:sp>
      <p:sp>
        <p:nvSpPr>
          <p:cNvPr id="348162" name="Rectangle 2"/>
          <p:cNvSpPr>
            <a:spLocks noGrp="1" noChangeArrowheads="1"/>
          </p:cNvSpPr>
          <p:nvPr>
            <p:ph type="title"/>
          </p:nvPr>
        </p:nvSpPr>
        <p:spPr/>
        <p:txBody>
          <a:bodyPr/>
          <a:lstStyle/>
          <a:p>
            <a:r>
              <a:rPr lang="en-US" altLang="en-US"/>
              <a:t>Insertion Sort</a:t>
            </a:r>
          </a:p>
        </p:txBody>
      </p:sp>
      <p:sp>
        <p:nvSpPr>
          <p:cNvPr id="348163" name="Rectangle 3"/>
          <p:cNvSpPr>
            <a:spLocks noGrp="1" noChangeArrowheads="1"/>
          </p:cNvSpPr>
          <p:nvPr>
            <p:ph type="body" idx="1"/>
          </p:nvPr>
        </p:nvSpPr>
        <p:spPr>
          <a:xfrm>
            <a:off x="609600" y="1066800"/>
            <a:ext cx="8534400" cy="5591175"/>
          </a:xfrm>
        </p:spPr>
        <p:txBody>
          <a:bodyPr/>
          <a:lstStyle/>
          <a:p>
            <a:pPr>
              <a:buFont typeface="Monotype Sorts" pitchFamily="2" charset="2"/>
              <a:buNone/>
            </a:pPr>
            <a:r>
              <a:rPr lang="en-US" altLang="en-US" sz="2800" dirty="0"/>
              <a:t>To sort array A[0..</a:t>
            </a:r>
            <a:r>
              <a:rPr lang="en-US" altLang="en-US" sz="2800" i="1" dirty="0"/>
              <a:t>n</a:t>
            </a:r>
            <a:r>
              <a:rPr lang="en-US" altLang="en-US" sz="2800" dirty="0"/>
              <a:t>-1], sort A[0..</a:t>
            </a:r>
            <a:r>
              <a:rPr lang="en-US" altLang="en-US" sz="2800" i="1" dirty="0"/>
              <a:t>n</a:t>
            </a:r>
            <a:r>
              <a:rPr lang="en-US" altLang="en-US" sz="2800" dirty="0"/>
              <a:t>-2] recursively and</a:t>
            </a:r>
          </a:p>
          <a:p>
            <a:pPr>
              <a:buFont typeface="Monotype Sorts" pitchFamily="2" charset="2"/>
              <a:buNone/>
            </a:pPr>
            <a:r>
              <a:rPr lang="en-US" altLang="en-US" sz="2800" dirty="0"/>
              <a:t>then insert A[</a:t>
            </a:r>
            <a:r>
              <a:rPr lang="en-US" altLang="en-US" sz="2800" i="1" dirty="0"/>
              <a:t>n</a:t>
            </a:r>
            <a:r>
              <a:rPr lang="en-US" altLang="en-US" sz="2800" dirty="0"/>
              <a:t>-1] in its proper place among the sorted</a:t>
            </a:r>
          </a:p>
          <a:p>
            <a:pPr>
              <a:buFont typeface="Monotype Sorts" pitchFamily="2" charset="2"/>
              <a:buNone/>
            </a:pPr>
            <a:r>
              <a:rPr lang="en-US" altLang="en-US" sz="2800" dirty="0"/>
              <a:t> A[0..</a:t>
            </a:r>
            <a:r>
              <a:rPr lang="en-US" altLang="en-US" sz="2800" i="1" dirty="0"/>
              <a:t>n</a:t>
            </a:r>
            <a:r>
              <a:rPr lang="en-US" altLang="en-US" sz="2800" dirty="0"/>
              <a:t>-2]</a:t>
            </a:r>
            <a:br>
              <a:rPr lang="en-US" altLang="en-US" sz="2800" dirty="0"/>
            </a:br>
            <a:r>
              <a:rPr lang="en-US" altLang="en-US" dirty="0"/>
              <a:t> </a:t>
            </a:r>
          </a:p>
          <a:p>
            <a:r>
              <a:rPr lang="en-US" altLang="en-US" dirty="0"/>
              <a:t>Usually implemented bottom up (</a:t>
            </a:r>
            <a:r>
              <a:rPr lang="en-US" altLang="en-US" dirty="0" err="1"/>
              <a:t>nonrecursively</a:t>
            </a:r>
            <a:r>
              <a:rPr lang="en-US" altLang="en-US" dirty="0"/>
              <a:t>)</a:t>
            </a:r>
            <a:br>
              <a:rPr lang="en-US" altLang="en-US" dirty="0"/>
            </a:br>
            <a:endParaRPr lang="en-US" altLang="en-US" dirty="0"/>
          </a:p>
          <a:p>
            <a:pPr>
              <a:spcBef>
                <a:spcPct val="0"/>
              </a:spcBef>
              <a:buClrTx/>
              <a:buSzTx/>
              <a:buFontTx/>
              <a:buNone/>
            </a:pPr>
            <a:r>
              <a:rPr lang="en-US" altLang="en-US" dirty="0"/>
              <a:t>Example:   Sort  6,  4,  1,  8,  5</a:t>
            </a:r>
            <a:br>
              <a:rPr lang="en-US" altLang="en-US" dirty="0"/>
            </a:br>
            <a:br>
              <a:rPr lang="en-US" altLang="en-US" dirty="0"/>
            </a:br>
            <a:r>
              <a:rPr lang="en-US" altLang="en-US" dirty="0"/>
              <a:t> 6 | </a:t>
            </a:r>
            <a:r>
              <a:rPr lang="en-US" altLang="en-US" u="sng" dirty="0"/>
              <a:t>4</a:t>
            </a:r>
            <a:r>
              <a:rPr lang="en-US" altLang="en-US" dirty="0"/>
              <a:t>   1   8   5</a:t>
            </a:r>
          </a:p>
          <a:p>
            <a:pPr>
              <a:spcBef>
                <a:spcPct val="0"/>
              </a:spcBef>
              <a:buClrTx/>
              <a:buSzTx/>
              <a:buFontTx/>
              <a:buNone/>
            </a:pPr>
            <a:r>
              <a:rPr lang="en-US" altLang="en-US" dirty="0"/>
              <a:t>	 4   6 | </a:t>
            </a:r>
            <a:r>
              <a:rPr lang="en-US" altLang="en-US" u="sng" dirty="0"/>
              <a:t>1</a:t>
            </a:r>
            <a:r>
              <a:rPr lang="en-US" altLang="en-US" dirty="0"/>
              <a:t>   8   5</a:t>
            </a:r>
          </a:p>
          <a:p>
            <a:pPr>
              <a:spcBef>
                <a:spcPct val="0"/>
              </a:spcBef>
              <a:buClrTx/>
              <a:buSzTx/>
              <a:buFontTx/>
              <a:buNone/>
            </a:pPr>
            <a:r>
              <a:rPr lang="en-US" altLang="en-US" dirty="0"/>
              <a:t>	 1   4   6 | </a:t>
            </a:r>
            <a:r>
              <a:rPr lang="en-US" altLang="en-US" u="sng" dirty="0"/>
              <a:t>8</a:t>
            </a:r>
            <a:r>
              <a:rPr lang="en-US" altLang="en-US" dirty="0"/>
              <a:t>   5</a:t>
            </a:r>
          </a:p>
          <a:p>
            <a:pPr>
              <a:spcBef>
                <a:spcPct val="0"/>
              </a:spcBef>
              <a:buClrTx/>
              <a:buSzTx/>
              <a:buFontTx/>
              <a:buNone/>
            </a:pPr>
            <a:r>
              <a:rPr lang="en-US" altLang="en-US" dirty="0"/>
              <a:t>	 1   4   6   8 | </a:t>
            </a:r>
            <a:r>
              <a:rPr lang="en-US" altLang="en-US" u="sng" dirty="0"/>
              <a:t>5</a:t>
            </a:r>
          </a:p>
          <a:p>
            <a:pPr>
              <a:spcBef>
                <a:spcPct val="0"/>
              </a:spcBef>
              <a:buClrTx/>
              <a:buSzTx/>
              <a:buFontTx/>
              <a:buNone/>
            </a:pPr>
            <a:r>
              <a:rPr lang="en-US" altLang="en-US" dirty="0"/>
              <a:t>	 1   4   5   6   8</a:t>
            </a:r>
          </a:p>
          <a:p>
            <a:pPr>
              <a:spcBef>
                <a:spcPct val="0"/>
              </a:spcBef>
              <a:buClrTx/>
              <a:buSzTx/>
              <a:buFontTx/>
              <a:buNone/>
            </a:pP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6" name="Slide Number Placeholder 6"/>
          <p:cNvSpPr>
            <a:spLocks noGrp="1"/>
          </p:cNvSpPr>
          <p:nvPr>
            <p:ph type="sldNum" sz="quarter" idx="12"/>
          </p:nvPr>
        </p:nvSpPr>
        <p:spPr/>
        <p:txBody>
          <a:bodyPr/>
          <a:lstStyle/>
          <a:p>
            <a:fld id="{A96A6FE8-52CB-4F03-B5CA-F63FA1FF1D00}" type="slidenum">
              <a:rPr lang="en-US" altLang="en-US"/>
              <a:pPr/>
              <a:t>6</a:t>
            </a:fld>
            <a:endParaRPr lang="en-US" altLang="en-US"/>
          </a:p>
        </p:txBody>
      </p:sp>
      <p:sp>
        <p:nvSpPr>
          <p:cNvPr id="411650" name="Rectangle 2"/>
          <p:cNvSpPr>
            <a:spLocks noGrp="1" noChangeArrowheads="1"/>
          </p:cNvSpPr>
          <p:nvPr>
            <p:ph type="title"/>
          </p:nvPr>
        </p:nvSpPr>
        <p:spPr/>
        <p:txBody>
          <a:bodyPr/>
          <a:lstStyle/>
          <a:p>
            <a:r>
              <a:rPr lang="en-US" altLang="en-US"/>
              <a:t>Pseudocode of Insertion Sort </a:t>
            </a:r>
          </a:p>
        </p:txBody>
      </p:sp>
      <p:sp>
        <p:nvSpPr>
          <p:cNvPr id="411651" name="Rectangle 3"/>
          <p:cNvSpPr>
            <a:spLocks noGrp="1" noChangeArrowheads="1"/>
          </p:cNvSpPr>
          <p:nvPr>
            <p:ph type="body" sz="half" idx="1"/>
          </p:nvPr>
        </p:nvSpPr>
        <p:spPr>
          <a:xfrm>
            <a:off x="609600" y="1219200"/>
            <a:ext cx="8534400" cy="5334000"/>
          </a:xfrm>
        </p:spPr>
        <p:txBody>
          <a:bodyPr/>
          <a:lstStyle/>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b="0" i="1">
              <a:cs typeface="Times New Roman" pitchFamily="18" charset="0"/>
            </a:endParaRPr>
          </a:p>
          <a:p>
            <a:pPr>
              <a:buFont typeface="Monotype Sorts" pitchFamily="2" charset="2"/>
              <a:buNone/>
            </a:pPr>
            <a:endParaRPr lang="en-US" altLang="en-US" sz="2000" i="1">
              <a:cs typeface="Times New Roman" pitchFamily="18" charset="0"/>
            </a:endParaRPr>
          </a:p>
          <a:p>
            <a:pPr>
              <a:buFont typeface="Monotype Sorts" pitchFamily="2" charset="2"/>
              <a:buNone/>
            </a:pPr>
            <a:endParaRPr lang="en-US" altLang="en-US" sz="2000" i="1">
              <a:cs typeface="Times New Roman" pitchFamily="18" charset="0"/>
            </a:endParaRPr>
          </a:p>
          <a:p>
            <a:pPr>
              <a:buFont typeface="Monotype Sorts" pitchFamily="2" charset="2"/>
              <a:buNone/>
            </a:pPr>
            <a:endParaRPr lang="en-US" altLang="en-US" sz="2000" i="1">
              <a:cs typeface="Times New Roman" pitchFamily="18" charset="0"/>
            </a:endParaRPr>
          </a:p>
          <a:p>
            <a:pPr>
              <a:buFont typeface="Monotype Sorts" pitchFamily="2" charset="2"/>
              <a:buNone/>
            </a:pPr>
            <a:endParaRPr lang="en-US" altLang="en-US" sz="2000" i="1">
              <a:cs typeface="Times New Roman" pitchFamily="18" charset="0"/>
            </a:endParaRPr>
          </a:p>
        </p:txBody>
      </p:sp>
      <p:pic>
        <p:nvPicPr>
          <p:cNvPr id="411652" name="Picture 4" descr="5_1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57200" y="1143000"/>
            <a:ext cx="8686800" cy="4762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28968" y="5943600"/>
            <a:ext cx="4256293" cy="461665"/>
          </a:xfrm>
          <a:prstGeom prst="rect">
            <a:avLst/>
          </a:prstGeom>
          <a:noFill/>
        </p:spPr>
        <p:txBody>
          <a:bodyPr wrap="none" rtlCol="0">
            <a:spAutoFit/>
          </a:bodyPr>
          <a:lstStyle/>
          <a:p>
            <a:pPr algn="l"/>
            <a:r>
              <a:rPr lang="en-US" dirty="0">
                <a:solidFill>
                  <a:srgbClr val="CCFF99"/>
                </a:solidFill>
              </a:rPr>
              <a:t>What is the recursive algorithm?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491DD038-422F-497C-8B42-2471B72BA92E}" type="slidenum">
              <a:rPr lang="en-US" altLang="en-US"/>
              <a:pPr/>
              <a:t>7</a:t>
            </a:fld>
            <a:endParaRPr lang="en-US" altLang="en-US"/>
          </a:p>
        </p:txBody>
      </p:sp>
      <p:sp>
        <p:nvSpPr>
          <p:cNvPr id="359426" name="Rectangle 2"/>
          <p:cNvSpPr>
            <a:spLocks noGrp="1" noChangeArrowheads="1"/>
          </p:cNvSpPr>
          <p:nvPr>
            <p:ph type="title"/>
          </p:nvPr>
        </p:nvSpPr>
        <p:spPr/>
        <p:txBody>
          <a:bodyPr/>
          <a:lstStyle/>
          <a:p>
            <a:r>
              <a:rPr lang="en-US" altLang="en-US"/>
              <a:t>Analysis of Insertion Sort</a:t>
            </a:r>
          </a:p>
        </p:txBody>
      </p:sp>
      <p:sp>
        <p:nvSpPr>
          <p:cNvPr id="359427" name="Rectangle 3"/>
          <p:cNvSpPr>
            <a:spLocks noGrp="1" noChangeArrowheads="1"/>
          </p:cNvSpPr>
          <p:nvPr>
            <p:ph type="body" idx="1"/>
          </p:nvPr>
        </p:nvSpPr>
        <p:spPr>
          <a:xfrm>
            <a:off x="609600" y="1066800"/>
            <a:ext cx="8534400" cy="5591175"/>
          </a:xfrm>
        </p:spPr>
        <p:txBody>
          <a:bodyPr/>
          <a:lstStyle/>
          <a:p>
            <a:r>
              <a:rPr lang="en-US" altLang="en-US" dirty="0"/>
              <a:t>Time efficiency</a:t>
            </a:r>
          </a:p>
          <a:p>
            <a:pPr>
              <a:buFont typeface="Monotype Sorts" pitchFamily="2" charset="2"/>
              <a:buNone/>
            </a:pPr>
            <a:r>
              <a:rPr lang="en-US" altLang="en-US" i="1" dirty="0">
                <a:cs typeface="Times New Roman" pitchFamily="18" charset="0"/>
              </a:rPr>
              <a:t>	</a:t>
            </a:r>
            <a:r>
              <a:rPr lang="en-US" altLang="en-US" i="1" dirty="0" err="1">
                <a:cs typeface="Times New Roman" pitchFamily="18" charset="0"/>
              </a:rPr>
              <a:t>C</a:t>
            </a:r>
            <a:r>
              <a:rPr lang="en-US" altLang="en-US" i="1" baseline="-25000" dirty="0" err="1">
                <a:cs typeface="Times New Roman" pitchFamily="18" charset="0"/>
              </a:rPr>
              <a:t>worst</a:t>
            </a:r>
            <a:r>
              <a:rPr lang="en-US" altLang="en-US" dirty="0">
                <a:cs typeface="Times New Roman" pitchFamily="18" charset="0"/>
              </a:rPr>
              <a:t>(</a:t>
            </a:r>
            <a:r>
              <a:rPr lang="en-US" altLang="en-US" i="1" dirty="0">
                <a:cs typeface="Times New Roman" pitchFamily="18" charset="0"/>
              </a:rPr>
              <a:t>n</a:t>
            </a:r>
            <a:r>
              <a:rPr lang="en-US" altLang="en-US" dirty="0">
                <a:cs typeface="Times New Roman" pitchFamily="18" charset="0"/>
              </a:rPr>
              <a:t>) = </a:t>
            </a:r>
            <a:r>
              <a:rPr lang="en-US" altLang="en-US" i="1" dirty="0">
                <a:cs typeface="Times New Roman" pitchFamily="18" charset="0"/>
              </a:rPr>
              <a:t>n</a:t>
            </a:r>
            <a:r>
              <a:rPr lang="en-US" altLang="en-US" dirty="0">
                <a:cs typeface="Times New Roman" pitchFamily="18" charset="0"/>
              </a:rPr>
              <a:t>(</a:t>
            </a:r>
            <a:r>
              <a:rPr lang="en-US" altLang="en-US" i="1" dirty="0">
                <a:cs typeface="Times New Roman" pitchFamily="18" charset="0"/>
              </a:rPr>
              <a:t>n</a:t>
            </a:r>
            <a:r>
              <a:rPr lang="en-US" altLang="en-US" dirty="0">
                <a:cs typeface="Times New Roman" pitchFamily="18" charset="0"/>
              </a:rPr>
              <a:t>-1)/2 </a:t>
            </a:r>
            <a:r>
              <a:rPr kumimoji="0" lang="en-US" altLang="en-US" dirty="0">
                <a:sym typeface="Symbol" pitchFamily="18" charset="2"/>
              </a:rPr>
              <a:t></a:t>
            </a:r>
            <a:r>
              <a:rPr lang="en-US" altLang="en-US" dirty="0">
                <a:cs typeface="Times New Roman" pitchFamily="18" charset="0"/>
              </a:rPr>
              <a:t> </a:t>
            </a:r>
            <a:r>
              <a:rPr kumimoji="0" lang="el-GR" altLang="en-US" dirty="0">
                <a:cs typeface="Times New Roman" pitchFamily="18" charset="0"/>
                <a:sym typeface="Symbol" pitchFamily="18" charset="2"/>
              </a:rPr>
              <a:t>Θ</a:t>
            </a:r>
            <a:r>
              <a:rPr kumimoji="0" lang="en-US" altLang="en-US" dirty="0">
                <a:cs typeface="Times New Roman" pitchFamily="18" charset="0"/>
                <a:sym typeface="Symbol" pitchFamily="18" charset="2"/>
              </a:rPr>
              <a:t>(</a:t>
            </a:r>
            <a:r>
              <a:rPr kumimoji="0" lang="en-US" altLang="en-US" i="1" dirty="0">
                <a:cs typeface="Times New Roman" pitchFamily="18" charset="0"/>
                <a:sym typeface="Symbol" pitchFamily="18" charset="2"/>
              </a:rPr>
              <a:t>n</a:t>
            </a:r>
            <a:r>
              <a:rPr kumimoji="0" lang="en-US" altLang="en-US" baseline="30000" dirty="0">
                <a:cs typeface="Times New Roman" pitchFamily="18" charset="0"/>
                <a:sym typeface="Symbol" pitchFamily="18" charset="2"/>
              </a:rPr>
              <a:t>2</a:t>
            </a:r>
            <a:r>
              <a:rPr kumimoji="0" lang="en-US" altLang="en-US" dirty="0">
                <a:cs typeface="Times New Roman" pitchFamily="18" charset="0"/>
                <a:sym typeface="Symbol" pitchFamily="18" charset="2"/>
              </a:rPr>
              <a:t>)</a:t>
            </a:r>
            <a:endParaRPr lang="en-US" altLang="en-US" dirty="0"/>
          </a:p>
          <a:p>
            <a:pPr>
              <a:buFont typeface="Monotype Sorts" pitchFamily="2" charset="2"/>
              <a:buNone/>
            </a:pPr>
            <a:r>
              <a:rPr lang="en-US" altLang="en-US" dirty="0"/>
              <a:t>	</a:t>
            </a:r>
            <a:r>
              <a:rPr lang="en-US" altLang="en-US" dirty="0" err="1"/>
              <a:t>C</a:t>
            </a:r>
            <a:r>
              <a:rPr lang="en-US" altLang="en-US" baseline="-25000" dirty="0" err="1"/>
              <a:t>avg</a:t>
            </a:r>
            <a:r>
              <a:rPr lang="en-US" altLang="en-US" dirty="0"/>
              <a:t>(</a:t>
            </a:r>
            <a:r>
              <a:rPr lang="en-US" altLang="en-US" i="1" dirty="0"/>
              <a:t>n</a:t>
            </a:r>
            <a:r>
              <a:rPr lang="en-US" altLang="en-US" dirty="0"/>
              <a:t>) </a:t>
            </a:r>
            <a:r>
              <a:rPr lang="en-US" altLang="en-US" dirty="0">
                <a:cs typeface="Times New Roman" pitchFamily="18" charset="0"/>
              </a:rPr>
              <a:t>≈</a:t>
            </a:r>
            <a:r>
              <a:rPr lang="en-US" altLang="en-US" dirty="0"/>
              <a:t> </a:t>
            </a:r>
            <a:r>
              <a:rPr kumimoji="0" lang="en-US" altLang="en-US" i="1" dirty="0">
                <a:cs typeface="Times New Roman" pitchFamily="18" charset="0"/>
                <a:sym typeface="Symbol" pitchFamily="18" charset="2"/>
              </a:rPr>
              <a:t>n</a:t>
            </a:r>
            <a:r>
              <a:rPr kumimoji="0" lang="en-US" altLang="en-US" baseline="30000" dirty="0">
                <a:cs typeface="Times New Roman" pitchFamily="18" charset="0"/>
                <a:sym typeface="Symbol" pitchFamily="18" charset="2"/>
              </a:rPr>
              <a:t>2</a:t>
            </a:r>
            <a:r>
              <a:rPr lang="en-US" altLang="en-US" dirty="0"/>
              <a:t>/4 </a:t>
            </a:r>
            <a:r>
              <a:rPr kumimoji="0" lang="en-US" altLang="en-US" dirty="0">
                <a:sym typeface="Symbol" pitchFamily="18" charset="2"/>
              </a:rPr>
              <a:t> </a:t>
            </a:r>
            <a:r>
              <a:rPr kumimoji="0" lang="el-GR" altLang="en-US" dirty="0">
                <a:cs typeface="Times New Roman" pitchFamily="18" charset="0"/>
                <a:sym typeface="Symbol" pitchFamily="18" charset="2"/>
              </a:rPr>
              <a:t>Θ</a:t>
            </a:r>
            <a:r>
              <a:rPr kumimoji="0" lang="en-US" altLang="en-US" dirty="0">
                <a:cs typeface="Times New Roman" pitchFamily="18" charset="0"/>
                <a:sym typeface="Symbol" pitchFamily="18" charset="2"/>
              </a:rPr>
              <a:t>(</a:t>
            </a:r>
            <a:r>
              <a:rPr kumimoji="0" lang="en-US" altLang="en-US" i="1" dirty="0">
                <a:cs typeface="Times New Roman" pitchFamily="18" charset="0"/>
                <a:sym typeface="Symbol" pitchFamily="18" charset="2"/>
              </a:rPr>
              <a:t>n</a:t>
            </a:r>
            <a:r>
              <a:rPr kumimoji="0" lang="en-US" altLang="en-US" baseline="30000" dirty="0">
                <a:cs typeface="Times New Roman" pitchFamily="18" charset="0"/>
                <a:sym typeface="Symbol" pitchFamily="18" charset="2"/>
              </a:rPr>
              <a:t>2</a:t>
            </a:r>
            <a:r>
              <a:rPr kumimoji="0" lang="en-US" altLang="en-US" dirty="0">
                <a:cs typeface="Times New Roman" pitchFamily="18" charset="0"/>
                <a:sym typeface="Symbol" pitchFamily="18" charset="2"/>
              </a:rPr>
              <a:t>)</a:t>
            </a:r>
          </a:p>
          <a:p>
            <a:pPr>
              <a:buFont typeface="Monotype Sorts" pitchFamily="2" charset="2"/>
              <a:buNone/>
            </a:pPr>
            <a:r>
              <a:rPr lang="en-US" altLang="en-US" i="1" dirty="0">
                <a:cs typeface="Times New Roman" pitchFamily="18" charset="0"/>
              </a:rPr>
              <a:t>	</a:t>
            </a:r>
            <a:r>
              <a:rPr lang="en-US" altLang="en-US" i="1" dirty="0" err="1">
                <a:cs typeface="Times New Roman" pitchFamily="18" charset="0"/>
              </a:rPr>
              <a:t>C</a:t>
            </a:r>
            <a:r>
              <a:rPr lang="en-US" altLang="en-US" i="1" baseline="-25000" dirty="0" err="1">
                <a:cs typeface="Times New Roman" pitchFamily="18" charset="0"/>
              </a:rPr>
              <a:t>best</a:t>
            </a:r>
            <a:r>
              <a:rPr lang="en-US" altLang="en-US" dirty="0">
                <a:cs typeface="Times New Roman" pitchFamily="18" charset="0"/>
              </a:rPr>
              <a:t>(</a:t>
            </a:r>
            <a:r>
              <a:rPr lang="en-US" altLang="en-US" i="1" dirty="0">
                <a:cs typeface="Times New Roman" pitchFamily="18" charset="0"/>
              </a:rPr>
              <a:t>n</a:t>
            </a:r>
            <a:r>
              <a:rPr lang="en-US" altLang="en-US" dirty="0">
                <a:cs typeface="Times New Roman" pitchFamily="18" charset="0"/>
              </a:rPr>
              <a:t>) = </a:t>
            </a:r>
            <a:r>
              <a:rPr lang="en-US" altLang="en-US" i="1" dirty="0">
                <a:cs typeface="Times New Roman" pitchFamily="18" charset="0"/>
              </a:rPr>
              <a:t>n</a:t>
            </a:r>
            <a:r>
              <a:rPr lang="en-US" altLang="en-US" dirty="0">
                <a:cs typeface="Times New Roman" pitchFamily="18" charset="0"/>
              </a:rPr>
              <a:t> - 1 </a:t>
            </a:r>
            <a:r>
              <a:rPr kumimoji="0" lang="en-US" altLang="en-US" dirty="0">
                <a:sym typeface="Symbol" pitchFamily="18" charset="2"/>
              </a:rPr>
              <a:t> </a:t>
            </a:r>
            <a:r>
              <a:rPr kumimoji="0" lang="el-GR" altLang="en-US" dirty="0">
                <a:cs typeface="Times New Roman" pitchFamily="18" charset="0"/>
                <a:sym typeface="Symbol" pitchFamily="18" charset="2"/>
              </a:rPr>
              <a:t>Θ</a:t>
            </a:r>
            <a:r>
              <a:rPr kumimoji="0" lang="en-US" altLang="en-US" dirty="0">
                <a:cs typeface="Times New Roman" pitchFamily="18" charset="0"/>
                <a:sym typeface="Symbol" pitchFamily="18" charset="2"/>
              </a:rPr>
              <a:t>(</a:t>
            </a:r>
            <a:r>
              <a:rPr kumimoji="0" lang="en-US" altLang="en-US" i="1" dirty="0">
                <a:cs typeface="Times New Roman" pitchFamily="18" charset="0"/>
                <a:sym typeface="Symbol" pitchFamily="18" charset="2"/>
              </a:rPr>
              <a:t>n</a:t>
            </a:r>
            <a:r>
              <a:rPr kumimoji="0" lang="en-US" altLang="en-US" dirty="0">
                <a:cs typeface="Times New Roman" pitchFamily="18" charset="0"/>
                <a:sym typeface="Symbol" pitchFamily="18" charset="2"/>
              </a:rPr>
              <a:t>)</a:t>
            </a:r>
            <a:r>
              <a:rPr lang="en-US" altLang="en-US" sz="3200" b="0" dirty="0">
                <a:cs typeface="Times New Roman" pitchFamily="18" charset="0"/>
              </a:rPr>
              <a:t>  </a:t>
            </a:r>
            <a:r>
              <a:rPr lang="en-US" altLang="en-US" dirty="0">
                <a:cs typeface="Times New Roman" pitchFamily="18" charset="0"/>
              </a:rPr>
              <a:t>(also fast on almost sorted arrays)</a:t>
            </a:r>
            <a:br>
              <a:rPr lang="en-US" altLang="en-US" dirty="0"/>
            </a:br>
            <a:endParaRPr lang="en-US" altLang="en-US" dirty="0"/>
          </a:p>
          <a:p>
            <a:r>
              <a:rPr lang="en-US" altLang="en-US" dirty="0"/>
              <a:t>Space efficiency: in-place</a:t>
            </a:r>
          </a:p>
          <a:p>
            <a:r>
              <a:rPr lang="en-US" altLang="en-US" dirty="0"/>
              <a:t>Stability: yes</a:t>
            </a:r>
          </a:p>
          <a:p>
            <a:r>
              <a:rPr lang="en-US" altLang="en-US" dirty="0"/>
              <a:t>Best elementary sorting algorithm overall</a:t>
            </a:r>
            <a:br>
              <a:rPr lang="en-US" altLang="en-US" dirty="0"/>
            </a:br>
            <a:endParaRPr lang="en-US" altLang="en-US" dirty="0"/>
          </a:p>
          <a:p>
            <a:r>
              <a:rPr lang="en-US" altLang="en-US" dirty="0"/>
              <a:t>Other points:</a:t>
            </a:r>
          </a:p>
          <a:p>
            <a:pPr lvl="1"/>
            <a:r>
              <a:rPr lang="en-US" altLang="en-US" dirty="0"/>
              <a:t>Binary insertion sort</a:t>
            </a:r>
          </a:p>
          <a:p>
            <a:pPr lvl="1"/>
            <a:r>
              <a:rPr lang="en-US" altLang="en-US" dirty="0"/>
              <a:t>Use in quicksort</a:t>
            </a:r>
          </a:p>
          <a:p>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34" name="Slide Number Placeholder 5"/>
          <p:cNvSpPr>
            <a:spLocks noGrp="1"/>
          </p:cNvSpPr>
          <p:nvPr>
            <p:ph type="sldNum" sz="quarter" idx="12"/>
          </p:nvPr>
        </p:nvSpPr>
        <p:spPr/>
        <p:txBody>
          <a:bodyPr/>
          <a:lstStyle/>
          <a:p>
            <a:fld id="{77B0B58D-C51A-440D-98C4-117A5518E108}" type="slidenum">
              <a:rPr lang="en-US" altLang="en-US"/>
              <a:pPr/>
              <a:t>8</a:t>
            </a:fld>
            <a:endParaRPr lang="en-US" altLang="en-US"/>
          </a:p>
        </p:txBody>
      </p:sp>
      <p:sp>
        <p:nvSpPr>
          <p:cNvPr id="375810" name="Rectangle 2"/>
          <p:cNvSpPr>
            <a:spLocks noGrp="1" noChangeArrowheads="1"/>
          </p:cNvSpPr>
          <p:nvPr>
            <p:ph type="title"/>
          </p:nvPr>
        </p:nvSpPr>
        <p:spPr/>
        <p:txBody>
          <a:bodyPr/>
          <a:lstStyle/>
          <a:p>
            <a:r>
              <a:rPr lang="en-US" altLang="en-US" dirty="0" err="1"/>
              <a:t>Dags</a:t>
            </a:r>
            <a:endParaRPr lang="en-US" altLang="en-US" dirty="0"/>
          </a:p>
        </p:txBody>
      </p:sp>
      <p:sp>
        <p:nvSpPr>
          <p:cNvPr id="375811" name="Rectangle 3"/>
          <p:cNvSpPr>
            <a:spLocks noGrp="1" noChangeArrowheads="1"/>
          </p:cNvSpPr>
          <p:nvPr>
            <p:ph type="body" idx="1"/>
          </p:nvPr>
        </p:nvSpPr>
        <p:spPr>
          <a:xfrm>
            <a:off x="609600" y="1219200"/>
            <a:ext cx="8382000" cy="5591175"/>
          </a:xfrm>
        </p:spPr>
        <p:txBody>
          <a:bodyPr/>
          <a:lstStyle/>
          <a:p>
            <a:pPr marL="0" indent="0">
              <a:lnSpc>
                <a:spcPct val="80000"/>
              </a:lnSpc>
              <a:buFont typeface="Monotype Sorts" pitchFamily="2" charset="2"/>
              <a:buNone/>
            </a:pPr>
            <a:r>
              <a:rPr lang="en-US" altLang="en-US" dirty="0"/>
              <a:t>Directed graph: edges have direction (</a:t>
            </a:r>
            <a:r>
              <a:rPr lang="en-US" altLang="en-US" dirty="0" err="1"/>
              <a:t>ie</a:t>
            </a:r>
            <a:r>
              <a:rPr lang="en-US" altLang="en-US" dirty="0"/>
              <a:t> arrows).  </a:t>
            </a:r>
            <a:r>
              <a:rPr lang="en-US" altLang="en-US" dirty="0" err="1"/>
              <a:t>Eg</a:t>
            </a:r>
            <a:r>
              <a:rPr lang="en-US" altLang="en-US" dirty="0"/>
              <a:t> AD/=DA</a:t>
            </a:r>
            <a:br>
              <a:rPr lang="en-US" altLang="en-US" dirty="0"/>
            </a:br>
            <a:br>
              <a:rPr lang="en-US" altLang="en-US" sz="2000" dirty="0"/>
            </a:br>
            <a:br>
              <a:rPr lang="en-US" altLang="en-US" sz="2000" dirty="0"/>
            </a:br>
            <a:br>
              <a:rPr lang="en-US" altLang="en-US" sz="2000" dirty="0"/>
            </a:br>
            <a:br>
              <a:rPr lang="en-US" altLang="en-US" sz="2000" dirty="0"/>
            </a:br>
            <a:br>
              <a:rPr lang="en-US" altLang="en-US" sz="2000" dirty="0"/>
            </a:br>
            <a:endParaRPr lang="en-US" altLang="en-US" sz="2000" dirty="0"/>
          </a:p>
          <a:p>
            <a:pPr marL="0" indent="0">
              <a:lnSpc>
                <a:spcPct val="80000"/>
              </a:lnSpc>
              <a:buFont typeface="Monotype Sorts" pitchFamily="2" charset="2"/>
              <a:buNone/>
            </a:pPr>
            <a:br>
              <a:rPr lang="en-US" altLang="en-US" dirty="0"/>
            </a:br>
            <a:br>
              <a:rPr lang="en-US" altLang="en-US" dirty="0"/>
            </a:br>
            <a:endParaRPr lang="en-US" altLang="en-US" dirty="0"/>
          </a:p>
          <a:p>
            <a:pPr marL="0" indent="0">
              <a:lnSpc>
                <a:spcPct val="80000"/>
              </a:lnSpc>
              <a:buFont typeface="Monotype Sorts" pitchFamily="2" charset="2"/>
              <a:buNone/>
            </a:pPr>
            <a:endParaRPr lang="en-US" altLang="en-US" dirty="0"/>
          </a:p>
          <a:p>
            <a:pPr marL="0" indent="0">
              <a:lnSpc>
                <a:spcPct val="80000"/>
              </a:lnSpc>
              <a:buNone/>
            </a:pPr>
            <a:r>
              <a:rPr lang="en-US" altLang="en-US" dirty="0"/>
              <a:t>A </a:t>
            </a:r>
            <a:r>
              <a:rPr lang="en-US" altLang="en-US" i="1" u="sng" dirty="0"/>
              <a:t>dag</a:t>
            </a:r>
            <a:r>
              <a:rPr lang="en-US" altLang="en-US" dirty="0"/>
              <a:t>: a </a:t>
            </a:r>
            <a:r>
              <a:rPr lang="en-US" altLang="en-US" i="1" dirty="0"/>
              <a:t>directed</a:t>
            </a:r>
            <a:r>
              <a:rPr lang="en-US" altLang="en-US" dirty="0"/>
              <a:t> </a:t>
            </a:r>
            <a:r>
              <a:rPr lang="en-US" altLang="en-US" i="1" dirty="0"/>
              <a:t>acyclic</a:t>
            </a:r>
            <a:r>
              <a:rPr lang="en-US" altLang="en-US" dirty="0"/>
              <a:t> graph, i.e. a directed graph with no (directed) cycles</a:t>
            </a:r>
          </a:p>
          <a:p>
            <a:pPr marL="0" indent="0">
              <a:lnSpc>
                <a:spcPct val="80000"/>
              </a:lnSpc>
              <a:buFont typeface="Monotype Sorts" pitchFamily="2" charset="2"/>
              <a:buNone/>
            </a:pPr>
            <a:endParaRPr lang="en-US" altLang="en-US" dirty="0"/>
          </a:p>
          <a:p>
            <a:pPr marL="0" indent="0">
              <a:lnSpc>
                <a:spcPct val="80000"/>
              </a:lnSpc>
              <a:buFont typeface="Monotype Sorts" pitchFamily="2" charset="2"/>
              <a:buNone/>
            </a:pPr>
            <a:r>
              <a:rPr lang="en-US" altLang="en-US" dirty="0" err="1"/>
              <a:t>Dags</a:t>
            </a:r>
            <a:r>
              <a:rPr lang="en-US" altLang="en-US" dirty="0"/>
              <a:t> arise in modeling many problems that involve prerequisite constraints (</a:t>
            </a:r>
            <a:r>
              <a:rPr lang="en-US" altLang="en-US" dirty="0" err="1"/>
              <a:t>eg</a:t>
            </a:r>
            <a:r>
              <a:rPr lang="en-US" altLang="en-US" dirty="0"/>
              <a:t> construction project scheduling, version control)</a:t>
            </a:r>
          </a:p>
          <a:p>
            <a:pPr marL="0" indent="0">
              <a:lnSpc>
                <a:spcPct val="80000"/>
              </a:lnSpc>
              <a:buNone/>
            </a:pPr>
            <a:endParaRPr lang="en-US" altLang="en-US" sz="2000" dirty="0"/>
          </a:p>
        </p:txBody>
      </p:sp>
      <p:sp>
        <p:nvSpPr>
          <p:cNvPr id="375812" name="Oval 4"/>
          <p:cNvSpPr>
            <a:spLocks noChangeArrowheads="1"/>
          </p:cNvSpPr>
          <p:nvPr/>
        </p:nvSpPr>
        <p:spPr bwMode="auto">
          <a:xfrm>
            <a:off x="19050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dirty="0">
                <a:solidFill>
                  <a:schemeClr val="bg2"/>
                </a:solidFill>
              </a:rPr>
              <a:t>a</a:t>
            </a:r>
          </a:p>
        </p:txBody>
      </p:sp>
      <p:sp>
        <p:nvSpPr>
          <p:cNvPr id="375813" name="Oval 5"/>
          <p:cNvSpPr>
            <a:spLocks noChangeArrowheads="1"/>
          </p:cNvSpPr>
          <p:nvPr/>
        </p:nvSpPr>
        <p:spPr bwMode="auto">
          <a:xfrm>
            <a:off x="35052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5814" name="Oval 6"/>
          <p:cNvSpPr>
            <a:spLocks noChangeArrowheads="1"/>
          </p:cNvSpPr>
          <p:nvPr/>
        </p:nvSpPr>
        <p:spPr bwMode="auto">
          <a:xfrm>
            <a:off x="19050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c</a:t>
            </a:r>
          </a:p>
        </p:txBody>
      </p:sp>
      <p:sp>
        <p:nvSpPr>
          <p:cNvPr id="375815" name="Oval 7"/>
          <p:cNvSpPr>
            <a:spLocks noChangeArrowheads="1"/>
          </p:cNvSpPr>
          <p:nvPr/>
        </p:nvSpPr>
        <p:spPr bwMode="auto">
          <a:xfrm>
            <a:off x="35052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d</a:t>
            </a:r>
          </a:p>
        </p:txBody>
      </p:sp>
      <p:sp>
        <p:nvSpPr>
          <p:cNvPr id="375816" name="Line 8"/>
          <p:cNvSpPr>
            <a:spLocks noChangeShapeType="1"/>
          </p:cNvSpPr>
          <p:nvPr/>
        </p:nvSpPr>
        <p:spPr bwMode="auto">
          <a:xfrm>
            <a:off x="2438400" y="22098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17" name="Line 9"/>
          <p:cNvSpPr>
            <a:spLocks noChangeShapeType="1"/>
          </p:cNvSpPr>
          <p:nvPr/>
        </p:nvSpPr>
        <p:spPr bwMode="auto">
          <a:xfrm>
            <a:off x="2133600" y="25146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18" name="Line 10"/>
          <p:cNvSpPr>
            <a:spLocks noChangeShapeType="1"/>
          </p:cNvSpPr>
          <p:nvPr/>
        </p:nvSpPr>
        <p:spPr bwMode="auto">
          <a:xfrm>
            <a:off x="2438400" y="35814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19" name="Line 11"/>
          <p:cNvSpPr>
            <a:spLocks noChangeShapeType="1"/>
          </p:cNvSpPr>
          <p:nvPr/>
        </p:nvSpPr>
        <p:spPr bwMode="auto">
          <a:xfrm>
            <a:off x="3733800" y="25146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20" name="Line 12"/>
          <p:cNvSpPr>
            <a:spLocks noChangeShapeType="1"/>
          </p:cNvSpPr>
          <p:nvPr/>
        </p:nvSpPr>
        <p:spPr bwMode="auto">
          <a:xfrm>
            <a:off x="2362200" y="2438400"/>
            <a:ext cx="1143000" cy="9906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21" name="Text Box 13"/>
          <p:cNvSpPr txBox="1">
            <a:spLocks noChangeArrowheads="1"/>
          </p:cNvSpPr>
          <p:nvPr/>
        </p:nvSpPr>
        <p:spPr bwMode="auto">
          <a:xfrm>
            <a:off x="1965325" y="27051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2" name="Text Box 14"/>
          <p:cNvSpPr txBox="1">
            <a:spLocks noChangeArrowheads="1"/>
          </p:cNvSpPr>
          <p:nvPr/>
        </p:nvSpPr>
        <p:spPr bwMode="auto">
          <a:xfrm>
            <a:off x="2800350" y="3581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3" name="Text Box 15"/>
          <p:cNvSpPr txBox="1">
            <a:spLocks noChangeArrowheads="1"/>
          </p:cNvSpPr>
          <p:nvPr/>
        </p:nvSpPr>
        <p:spPr bwMode="auto">
          <a:xfrm>
            <a:off x="2571750" y="2438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4" name="Text Box 16"/>
          <p:cNvSpPr txBox="1">
            <a:spLocks noChangeArrowheads="1"/>
          </p:cNvSpPr>
          <p:nvPr/>
        </p:nvSpPr>
        <p:spPr bwMode="auto">
          <a:xfrm>
            <a:off x="3790950" y="26670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5" name="Oval 17"/>
          <p:cNvSpPr>
            <a:spLocks noChangeArrowheads="1"/>
          </p:cNvSpPr>
          <p:nvPr/>
        </p:nvSpPr>
        <p:spPr bwMode="auto">
          <a:xfrm>
            <a:off x="51816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a</a:t>
            </a:r>
          </a:p>
        </p:txBody>
      </p:sp>
      <p:sp>
        <p:nvSpPr>
          <p:cNvPr id="375826" name="Oval 18"/>
          <p:cNvSpPr>
            <a:spLocks noChangeArrowheads="1"/>
          </p:cNvSpPr>
          <p:nvPr/>
        </p:nvSpPr>
        <p:spPr bwMode="auto">
          <a:xfrm>
            <a:off x="67818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5827" name="Oval 19"/>
          <p:cNvSpPr>
            <a:spLocks noChangeArrowheads="1"/>
          </p:cNvSpPr>
          <p:nvPr/>
        </p:nvSpPr>
        <p:spPr bwMode="auto">
          <a:xfrm>
            <a:off x="51816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c</a:t>
            </a:r>
          </a:p>
        </p:txBody>
      </p:sp>
      <p:sp>
        <p:nvSpPr>
          <p:cNvPr id="375828" name="Oval 20"/>
          <p:cNvSpPr>
            <a:spLocks noChangeArrowheads="1"/>
          </p:cNvSpPr>
          <p:nvPr/>
        </p:nvSpPr>
        <p:spPr bwMode="auto">
          <a:xfrm>
            <a:off x="67818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d</a:t>
            </a:r>
          </a:p>
        </p:txBody>
      </p:sp>
      <p:sp>
        <p:nvSpPr>
          <p:cNvPr id="375829" name="Line 21"/>
          <p:cNvSpPr>
            <a:spLocks noChangeShapeType="1"/>
          </p:cNvSpPr>
          <p:nvPr/>
        </p:nvSpPr>
        <p:spPr bwMode="auto">
          <a:xfrm>
            <a:off x="5410200" y="2514600"/>
            <a:ext cx="0" cy="838200"/>
          </a:xfrm>
          <a:prstGeom prst="line">
            <a:avLst/>
          </a:prstGeom>
          <a:noFill/>
          <a:ln w="127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0" name="Line 22"/>
          <p:cNvSpPr>
            <a:spLocks noChangeShapeType="1"/>
          </p:cNvSpPr>
          <p:nvPr/>
        </p:nvSpPr>
        <p:spPr bwMode="auto">
          <a:xfrm>
            <a:off x="5715000" y="3581400"/>
            <a:ext cx="1066800" cy="0"/>
          </a:xfrm>
          <a:prstGeom prst="line">
            <a:avLst/>
          </a:prstGeom>
          <a:noFill/>
          <a:ln w="127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1" name="Line 23"/>
          <p:cNvSpPr>
            <a:spLocks noChangeShapeType="1"/>
          </p:cNvSpPr>
          <p:nvPr/>
        </p:nvSpPr>
        <p:spPr bwMode="auto">
          <a:xfrm>
            <a:off x="7010400" y="25146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2" name="Line 24"/>
          <p:cNvSpPr>
            <a:spLocks noChangeShapeType="1"/>
          </p:cNvSpPr>
          <p:nvPr/>
        </p:nvSpPr>
        <p:spPr bwMode="auto">
          <a:xfrm flipV="1">
            <a:off x="5715000" y="22860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3" name="Text Box 25"/>
          <p:cNvSpPr txBox="1">
            <a:spLocks noChangeArrowheads="1"/>
          </p:cNvSpPr>
          <p:nvPr/>
        </p:nvSpPr>
        <p:spPr bwMode="auto">
          <a:xfrm>
            <a:off x="5241925" y="27051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4" name="Text Box 26"/>
          <p:cNvSpPr txBox="1">
            <a:spLocks noChangeArrowheads="1"/>
          </p:cNvSpPr>
          <p:nvPr/>
        </p:nvSpPr>
        <p:spPr bwMode="auto">
          <a:xfrm>
            <a:off x="6076950" y="3581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5" name="Text Box 27"/>
          <p:cNvSpPr txBox="1">
            <a:spLocks noChangeArrowheads="1"/>
          </p:cNvSpPr>
          <p:nvPr/>
        </p:nvSpPr>
        <p:spPr bwMode="auto">
          <a:xfrm>
            <a:off x="5848350" y="2438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6" name="Text Box 28"/>
          <p:cNvSpPr txBox="1">
            <a:spLocks noChangeArrowheads="1"/>
          </p:cNvSpPr>
          <p:nvPr/>
        </p:nvSpPr>
        <p:spPr bwMode="auto">
          <a:xfrm>
            <a:off x="6305550" y="2438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7" name="Text Box 29"/>
          <p:cNvSpPr txBox="1">
            <a:spLocks noChangeArrowheads="1"/>
          </p:cNvSpPr>
          <p:nvPr/>
        </p:nvSpPr>
        <p:spPr bwMode="auto">
          <a:xfrm>
            <a:off x="7067550" y="26670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8" name="Line 30"/>
          <p:cNvSpPr>
            <a:spLocks noChangeShapeType="1"/>
          </p:cNvSpPr>
          <p:nvPr/>
        </p:nvSpPr>
        <p:spPr bwMode="auto">
          <a:xfrm>
            <a:off x="5638800" y="2438400"/>
            <a:ext cx="1219200" cy="10668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9" name="Text Box 31"/>
          <p:cNvSpPr txBox="1">
            <a:spLocks noChangeArrowheads="1"/>
          </p:cNvSpPr>
          <p:nvPr/>
        </p:nvSpPr>
        <p:spPr bwMode="auto">
          <a:xfrm>
            <a:off x="838200" y="25908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effectLst>
                  <a:outerShdw blurRad="38100" dist="38100" dir="2700000" algn="tl">
                    <a:srgbClr val="000000"/>
                  </a:outerShdw>
                </a:effectLst>
              </a:rPr>
              <a:t>a dag</a:t>
            </a:r>
          </a:p>
        </p:txBody>
      </p:sp>
      <p:sp>
        <p:nvSpPr>
          <p:cNvPr id="375840" name="Text Box 32"/>
          <p:cNvSpPr txBox="1">
            <a:spLocks noChangeArrowheads="1"/>
          </p:cNvSpPr>
          <p:nvPr/>
        </p:nvSpPr>
        <p:spPr bwMode="auto">
          <a:xfrm>
            <a:off x="7391400" y="2590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effectLst>
                  <a:outerShdw blurRad="38100" dist="38100" dir="2700000" algn="tl">
                    <a:srgbClr val="000000"/>
                  </a:outerShdw>
                </a:effectLst>
              </a:rPr>
              <a:t>not a dag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34" name="Slide Number Placeholder 5"/>
          <p:cNvSpPr>
            <a:spLocks noGrp="1"/>
          </p:cNvSpPr>
          <p:nvPr>
            <p:ph type="sldNum" sz="quarter" idx="12"/>
          </p:nvPr>
        </p:nvSpPr>
        <p:spPr/>
        <p:txBody>
          <a:bodyPr/>
          <a:lstStyle/>
          <a:p>
            <a:fld id="{77B0B58D-C51A-440D-98C4-117A5518E108}" type="slidenum">
              <a:rPr lang="en-US" altLang="en-US"/>
              <a:pPr/>
              <a:t>9</a:t>
            </a:fld>
            <a:endParaRPr lang="en-US" altLang="en-US"/>
          </a:p>
        </p:txBody>
      </p:sp>
      <p:sp>
        <p:nvSpPr>
          <p:cNvPr id="375810" name="Rectangle 2"/>
          <p:cNvSpPr>
            <a:spLocks noGrp="1" noChangeArrowheads="1"/>
          </p:cNvSpPr>
          <p:nvPr>
            <p:ph type="title"/>
          </p:nvPr>
        </p:nvSpPr>
        <p:spPr/>
        <p:txBody>
          <a:bodyPr/>
          <a:lstStyle/>
          <a:p>
            <a:r>
              <a:rPr lang="en-US" altLang="en-US"/>
              <a:t>Dags and Topological Sorting</a:t>
            </a:r>
          </a:p>
        </p:txBody>
      </p:sp>
      <p:sp>
        <p:nvSpPr>
          <p:cNvPr id="375811" name="Rectangle 3"/>
          <p:cNvSpPr>
            <a:spLocks noGrp="1" noChangeArrowheads="1"/>
          </p:cNvSpPr>
          <p:nvPr>
            <p:ph type="body" idx="1"/>
          </p:nvPr>
        </p:nvSpPr>
        <p:spPr>
          <a:xfrm>
            <a:off x="609600" y="1143000"/>
            <a:ext cx="8382000" cy="5591175"/>
          </a:xfrm>
        </p:spPr>
        <p:txBody>
          <a:bodyPr/>
          <a:lstStyle/>
          <a:p>
            <a:pPr marL="0" indent="0">
              <a:lnSpc>
                <a:spcPct val="80000"/>
              </a:lnSpc>
              <a:buFont typeface="Monotype Sorts" pitchFamily="2" charset="2"/>
              <a:buNone/>
            </a:pPr>
            <a:br>
              <a:rPr lang="en-US" altLang="en-US" dirty="0"/>
            </a:br>
            <a:br>
              <a:rPr lang="en-US" altLang="en-US" sz="2000" dirty="0"/>
            </a:br>
            <a:br>
              <a:rPr lang="en-US" altLang="en-US" sz="2000" dirty="0"/>
            </a:br>
            <a:br>
              <a:rPr lang="en-US" altLang="en-US" sz="2000" dirty="0"/>
            </a:br>
            <a:br>
              <a:rPr lang="en-US" altLang="en-US" sz="2000" dirty="0"/>
            </a:br>
            <a:br>
              <a:rPr lang="en-US" altLang="en-US" sz="2000" dirty="0"/>
            </a:br>
            <a:endParaRPr lang="en-US" altLang="en-US" sz="2000" dirty="0"/>
          </a:p>
          <a:p>
            <a:pPr marL="0" indent="0">
              <a:lnSpc>
                <a:spcPct val="80000"/>
              </a:lnSpc>
              <a:buFont typeface="Monotype Sorts" pitchFamily="2" charset="2"/>
              <a:buNone/>
            </a:pPr>
            <a:br>
              <a:rPr lang="en-US" altLang="en-US" dirty="0"/>
            </a:br>
            <a:br>
              <a:rPr lang="en-US" altLang="en-US" dirty="0"/>
            </a:br>
            <a:endParaRPr lang="en-US" altLang="en-US" dirty="0"/>
          </a:p>
          <a:p>
            <a:pPr marL="0" indent="0">
              <a:lnSpc>
                <a:spcPct val="80000"/>
              </a:lnSpc>
            </a:pPr>
            <a:endParaRPr lang="en-US" altLang="en-US" sz="2000" dirty="0"/>
          </a:p>
          <a:p>
            <a:pPr marL="0" indent="0">
              <a:lnSpc>
                <a:spcPct val="80000"/>
              </a:lnSpc>
              <a:buFont typeface="Monotype Sorts" pitchFamily="2" charset="2"/>
              <a:buNone/>
            </a:pPr>
            <a:r>
              <a:rPr lang="en-US" altLang="en-US" dirty="0"/>
              <a:t>Vertices of a dag can be linearly ordered (</a:t>
            </a:r>
            <a:r>
              <a:rPr lang="en-US" altLang="en-US" dirty="0" err="1"/>
              <a:t>ie</a:t>
            </a:r>
            <a:r>
              <a:rPr lang="en-US" altLang="en-US" dirty="0"/>
              <a:t> listed) so that for every edge, its starting vertex is listed before its ending vertex (</a:t>
            </a:r>
            <a:r>
              <a:rPr lang="en-US" altLang="en-US" i="1" u="sng" dirty="0"/>
              <a:t>topological   sorting</a:t>
            </a:r>
            <a:r>
              <a:rPr lang="en-US" altLang="en-US" dirty="0"/>
              <a:t>).  </a:t>
            </a:r>
          </a:p>
          <a:p>
            <a:pPr marL="0" indent="0">
              <a:lnSpc>
                <a:spcPct val="80000"/>
              </a:lnSpc>
              <a:buFont typeface="Monotype Sorts" pitchFamily="2" charset="2"/>
              <a:buNone/>
            </a:pPr>
            <a:endParaRPr lang="en-US" altLang="en-US" dirty="0"/>
          </a:p>
          <a:p>
            <a:pPr marL="0" indent="0">
              <a:lnSpc>
                <a:spcPct val="80000"/>
              </a:lnSpc>
              <a:buFont typeface="Monotype Sorts" pitchFamily="2" charset="2"/>
              <a:buNone/>
            </a:pPr>
            <a:r>
              <a:rPr lang="en-US" altLang="en-US" dirty="0"/>
              <a:t>Being a dag is a necessary and sufficient condition for topological sorting to be possible. </a:t>
            </a:r>
            <a:endParaRPr lang="en-US" altLang="en-US" sz="2000" dirty="0"/>
          </a:p>
        </p:txBody>
      </p:sp>
      <p:sp>
        <p:nvSpPr>
          <p:cNvPr id="375812" name="Oval 4"/>
          <p:cNvSpPr>
            <a:spLocks noChangeArrowheads="1"/>
          </p:cNvSpPr>
          <p:nvPr/>
        </p:nvSpPr>
        <p:spPr bwMode="auto">
          <a:xfrm>
            <a:off x="19050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a</a:t>
            </a:r>
          </a:p>
        </p:txBody>
      </p:sp>
      <p:sp>
        <p:nvSpPr>
          <p:cNvPr id="375813" name="Oval 5"/>
          <p:cNvSpPr>
            <a:spLocks noChangeArrowheads="1"/>
          </p:cNvSpPr>
          <p:nvPr/>
        </p:nvSpPr>
        <p:spPr bwMode="auto">
          <a:xfrm>
            <a:off x="35052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5814" name="Oval 6"/>
          <p:cNvSpPr>
            <a:spLocks noChangeArrowheads="1"/>
          </p:cNvSpPr>
          <p:nvPr/>
        </p:nvSpPr>
        <p:spPr bwMode="auto">
          <a:xfrm>
            <a:off x="19050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c</a:t>
            </a:r>
          </a:p>
        </p:txBody>
      </p:sp>
      <p:sp>
        <p:nvSpPr>
          <p:cNvPr id="375815" name="Oval 7"/>
          <p:cNvSpPr>
            <a:spLocks noChangeArrowheads="1"/>
          </p:cNvSpPr>
          <p:nvPr/>
        </p:nvSpPr>
        <p:spPr bwMode="auto">
          <a:xfrm>
            <a:off x="35052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d</a:t>
            </a:r>
          </a:p>
        </p:txBody>
      </p:sp>
      <p:sp>
        <p:nvSpPr>
          <p:cNvPr id="375816" name="Line 8"/>
          <p:cNvSpPr>
            <a:spLocks noChangeShapeType="1"/>
          </p:cNvSpPr>
          <p:nvPr/>
        </p:nvSpPr>
        <p:spPr bwMode="auto">
          <a:xfrm>
            <a:off x="2438400" y="22098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17" name="Line 9"/>
          <p:cNvSpPr>
            <a:spLocks noChangeShapeType="1"/>
          </p:cNvSpPr>
          <p:nvPr/>
        </p:nvSpPr>
        <p:spPr bwMode="auto">
          <a:xfrm>
            <a:off x="2133600" y="25146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18" name="Line 10"/>
          <p:cNvSpPr>
            <a:spLocks noChangeShapeType="1"/>
          </p:cNvSpPr>
          <p:nvPr/>
        </p:nvSpPr>
        <p:spPr bwMode="auto">
          <a:xfrm>
            <a:off x="2438400" y="35814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19" name="Line 11"/>
          <p:cNvSpPr>
            <a:spLocks noChangeShapeType="1"/>
          </p:cNvSpPr>
          <p:nvPr/>
        </p:nvSpPr>
        <p:spPr bwMode="auto">
          <a:xfrm>
            <a:off x="3733800" y="25146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20" name="Line 12"/>
          <p:cNvSpPr>
            <a:spLocks noChangeShapeType="1"/>
          </p:cNvSpPr>
          <p:nvPr/>
        </p:nvSpPr>
        <p:spPr bwMode="auto">
          <a:xfrm>
            <a:off x="2362200" y="2438400"/>
            <a:ext cx="1143000" cy="9906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21" name="Text Box 13"/>
          <p:cNvSpPr txBox="1">
            <a:spLocks noChangeArrowheads="1"/>
          </p:cNvSpPr>
          <p:nvPr/>
        </p:nvSpPr>
        <p:spPr bwMode="auto">
          <a:xfrm>
            <a:off x="1965325" y="27051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2" name="Text Box 14"/>
          <p:cNvSpPr txBox="1">
            <a:spLocks noChangeArrowheads="1"/>
          </p:cNvSpPr>
          <p:nvPr/>
        </p:nvSpPr>
        <p:spPr bwMode="auto">
          <a:xfrm>
            <a:off x="2800350" y="3581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3" name="Text Box 15"/>
          <p:cNvSpPr txBox="1">
            <a:spLocks noChangeArrowheads="1"/>
          </p:cNvSpPr>
          <p:nvPr/>
        </p:nvSpPr>
        <p:spPr bwMode="auto">
          <a:xfrm>
            <a:off x="2571750" y="2438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4" name="Text Box 16"/>
          <p:cNvSpPr txBox="1">
            <a:spLocks noChangeArrowheads="1"/>
          </p:cNvSpPr>
          <p:nvPr/>
        </p:nvSpPr>
        <p:spPr bwMode="auto">
          <a:xfrm>
            <a:off x="3790950" y="26670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25" name="Oval 17"/>
          <p:cNvSpPr>
            <a:spLocks noChangeArrowheads="1"/>
          </p:cNvSpPr>
          <p:nvPr/>
        </p:nvSpPr>
        <p:spPr bwMode="auto">
          <a:xfrm>
            <a:off x="51816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a</a:t>
            </a:r>
          </a:p>
        </p:txBody>
      </p:sp>
      <p:sp>
        <p:nvSpPr>
          <p:cNvPr id="375826" name="Oval 18"/>
          <p:cNvSpPr>
            <a:spLocks noChangeArrowheads="1"/>
          </p:cNvSpPr>
          <p:nvPr/>
        </p:nvSpPr>
        <p:spPr bwMode="auto">
          <a:xfrm>
            <a:off x="6781800" y="19812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b</a:t>
            </a:r>
          </a:p>
        </p:txBody>
      </p:sp>
      <p:sp>
        <p:nvSpPr>
          <p:cNvPr id="375827" name="Oval 19"/>
          <p:cNvSpPr>
            <a:spLocks noChangeArrowheads="1"/>
          </p:cNvSpPr>
          <p:nvPr/>
        </p:nvSpPr>
        <p:spPr bwMode="auto">
          <a:xfrm>
            <a:off x="51816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c</a:t>
            </a:r>
          </a:p>
        </p:txBody>
      </p:sp>
      <p:sp>
        <p:nvSpPr>
          <p:cNvPr id="375828" name="Oval 20"/>
          <p:cNvSpPr>
            <a:spLocks noChangeArrowheads="1"/>
          </p:cNvSpPr>
          <p:nvPr/>
        </p:nvSpPr>
        <p:spPr bwMode="auto">
          <a:xfrm>
            <a:off x="6781800" y="3352800"/>
            <a:ext cx="533400" cy="533400"/>
          </a:xfrm>
          <a:prstGeom prst="ellipse">
            <a:avLst/>
          </a:prstGeom>
          <a:solidFill>
            <a:schemeClr val="accent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a:solidFill>
                  <a:schemeClr val="bg2"/>
                </a:solidFill>
              </a:rPr>
              <a:t>d</a:t>
            </a:r>
          </a:p>
        </p:txBody>
      </p:sp>
      <p:sp>
        <p:nvSpPr>
          <p:cNvPr id="375829" name="Line 21"/>
          <p:cNvSpPr>
            <a:spLocks noChangeShapeType="1"/>
          </p:cNvSpPr>
          <p:nvPr/>
        </p:nvSpPr>
        <p:spPr bwMode="auto">
          <a:xfrm>
            <a:off x="5410200" y="2514600"/>
            <a:ext cx="0" cy="838200"/>
          </a:xfrm>
          <a:prstGeom prst="line">
            <a:avLst/>
          </a:prstGeom>
          <a:noFill/>
          <a:ln w="127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0" name="Line 22"/>
          <p:cNvSpPr>
            <a:spLocks noChangeShapeType="1"/>
          </p:cNvSpPr>
          <p:nvPr/>
        </p:nvSpPr>
        <p:spPr bwMode="auto">
          <a:xfrm>
            <a:off x="5715000" y="3581400"/>
            <a:ext cx="1066800" cy="0"/>
          </a:xfrm>
          <a:prstGeom prst="line">
            <a:avLst/>
          </a:prstGeom>
          <a:noFill/>
          <a:ln w="127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1" name="Line 23"/>
          <p:cNvSpPr>
            <a:spLocks noChangeShapeType="1"/>
          </p:cNvSpPr>
          <p:nvPr/>
        </p:nvSpPr>
        <p:spPr bwMode="auto">
          <a:xfrm>
            <a:off x="7010400" y="2514600"/>
            <a:ext cx="0" cy="8382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2" name="Line 24"/>
          <p:cNvSpPr>
            <a:spLocks noChangeShapeType="1"/>
          </p:cNvSpPr>
          <p:nvPr/>
        </p:nvSpPr>
        <p:spPr bwMode="auto">
          <a:xfrm flipV="1">
            <a:off x="5715000" y="2286000"/>
            <a:ext cx="1066800" cy="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3" name="Text Box 25"/>
          <p:cNvSpPr txBox="1">
            <a:spLocks noChangeArrowheads="1"/>
          </p:cNvSpPr>
          <p:nvPr/>
        </p:nvSpPr>
        <p:spPr bwMode="auto">
          <a:xfrm>
            <a:off x="5241925" y="27051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4" name="Text Box 26"/>
          <p:cNvSpPr txBox="1">
            <a:spLocks noChangeArrowheads="1"/>
          </p:cNvSpPr>
          <p:nvPr/>
        </p:nvSpPr>
        <p:spPr bwMode="auto">
          <a:xfrm>
            <a:off x="6076950" y="3581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5" name="Text Box 27"/>
          <p:cNvSpPr txBox="1">
            <a:spLocks noChangeArrowheads="1"/>
          </p:cNvSpPr>
          <p:nvPr/>
        </p:nvSpPr>
        <p:spPr bwMode="auto">
          <a:xfrm>
            <a:off x="5848350" y="2438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6" name="Text Box 28"/>
          <p:cNvSpPr txBox="1">
            <a:spLocks noChangeArrowheads="1"/>
          </p:cNvSpPr>
          <p:nvPr/>
        </p:nvSpPr>
        <p:spPr bwMode="auto">
          <a:xfrm>
            <a:off x="6305550" y="2438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7" name="Text Box 29"/>
          <p:cNvSpPr txBox="1">
            <a:spLocks noChangeArrowheads="1"/>
          </p:cNvSpPr>
          <p:nvPr/>
        </p:nvSpPr>
        <p:spPr bwMode="auto">
          <a:xfrm>
            <a:off x="7067550" y="26670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1800"/>
          </a:p>
        </p:txBody>
      </p:sp>
      <p:sp>
        <p:nvSpPr>
          <p:cNvPr id="375838" name="Line 30"/>
          <p:cNvSpPr>
            <a:spLocks noChangeShapeType="1"/>
          </p:cNvSpPr>
          <p:nvPr/>
        </p:nvSpPr>
        <p:spPr bwMode="auto">
          <a:xfrm>
            <a:off x="5638800" y="2438400"/>
            <a:ext cx="1219200" cy="1066800"/>
          </a:xfrm>
          <a:prstGeom prst="line">
            <a:avLst/>
          </a:prstGeom>
          <a:noFill/>
          <a:ln w="12700">
            <a:solidFill>
              <a:srgbClr val="FF0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839" name="Text Box 31"/>
          <p:cNvSpPr txBox="1">
            <a:spLocks noChangeArrowheads="1"/>
          </p:cNvSpPr>
          <p:nvPr/>
        </p:nvSpPr>
        <p:spPr bwMode="auto">
          <a:xfrm>
            <a:off x="838200" y="25908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effectLst>
                  <a:outerShdw blurRad="38100" dist="38100" dir="2700000" algn="tl">
                    <a:srgbClr val="000000"/>
                  </a:outerShdw>
                </a:effectLst>
              </a:rPr>
              <a:t>a dag</a:t>
            </a:r>
          </a:p>
        </p:txBody>
      </p:sp>
      <p:sp>
        <p:nvSpPr>
          <p:cNvPr id="375840" name="Text Box 32"/>
          <p:cNvSpPr txBox="1">
            <a:spLocks noChangeArrowheads="1"/>
          </p:cNvSpPr>
          <p:nvPr/>
        </p:nvSpPr>
        <p:spPr bwMode="auto">
          <a:xfrm>
            <a:off x="7391400" y="2590800"/>
            <a:ext cx="152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effectLst>
                  <a:outerShdw blurRad="38100" dist="38100" dir="2700000" algn="tl">
                    <a:srgbClr val="000000"/>
                  </a:outerShdw>
                </a:effectLst>
              </a:rPr>
              <a:t>not a dag</a:t>
            </a:r>
          </a:p>
        </p:txBody>
      </p:sp>
    </p:spTree>
    <p:extLst>
      <p:ext uri="{BB962C8B-B14F-4D97-AF65-F5344CB8AC3E}">
        <p14:creationId xmlns:p14="http://schemas.microsoft.com/office/powerpoint/2010/main" val="2521779881"/>
      </p:ext>
    </p:extLst>
  </p:cSld>
  <p:clrMapOvr>
    <a:masterClrMapping/>
  </p:clrMapOvr>
</p:sld>
</file>

<file path=ppt/theme/theme1.xml><?xml version="1.0" encoding="utf-8"?>
<a:theme xmlns:a="http://schemas.openxmlformats.org/drawingml/2006/main" name="CS1">
  <a:themeElements>
    <a:clrScheme name="">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FFFF99"/>
      </a:hlink>
      <a:folHlink>
        <a:srgbClr val="1C6D9A"/>
      </a:folHlink>
    </a:clrScheme>
    <a:fontScheme name="CS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0000"/>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rgbClr val="FF0000"/>
          </a:solidFill>
          <a:prstDash val="solid"/>
          <a:round/>
          <a:headEnd type="non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 1">
        <a:dk1>
          <a:srgbClr val="001932"/>
        </a:dk1>
        <a:lt1>
          <a:srgbClr val="FFFFFF"/>
        </a:lt1>
        <a:dk2>
          <a:srgbClr val="2181B7"/>
        </a:dk2>
        <a:lt2>
          <a:srgbClr val="CCFFFF"/>
        </a:lt2>
        <a:accent1>
          <a:srgbClr val="99FFCC"/>
        </a:accent1>
        <a:accent2>
          <a:srgbClr val="01B0FF"/>
        </a:accent2>
        <a:accent3>
          <a:srgbClr val="ABC1D8"/>
        </a:accent3>
        <a:accent4>
          <a:srgbClr val="DADADA"/>
        </a:accent4>
        <a:accent5>
          <a:srgbClr val="CAFFE2"/>
        </a:accent5>
        <a:accent6>
          <a:srgbClr val="019FE7"/>
        </a:accent6>
        <a:hlink>
          <a:srgbClr val="6666FF"/>
        </a:hlink>
        <a:folHlink>
          <a:srgbClr val="1C6D9A"/>
        </a:folHlink>
      </a:clrScheme>
      <a:clrMap bg1="dk2" tx1="lt1" bg2="dk1" tx2="lt2" accent1="accent1" accent2="accent2" accent3="accent3" accent4="accent4" accent5="accent5" accent6="accent6" hlink="hlink" folHlink="folHlink"/>
    </a:extraClrScheme>
    <a:extraClrScheme>
      <a:clrScheme name="CS1 2">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8B8CA"/>
        </a:accent5>
        <a:accent6>
          <a:srgbClr val="B9B9E7"/>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CS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1 4">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0AAAA"/>
        </a:accent5>
        <a:accent6>
          <a:srgbClr val="B95C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CS1 5">
        <a:dk1>
          <a:srgbClr val="1C3956"/>
        </a:dk1>
        <a:lt1>
          <a:srgbClr val="FFFFFF"/>
        </a:lt1>
        <a:dk2>
          <a:srgbClr val="003366"/>
        </a:dk2>
        <a:lt2>
          <a:srgbClr val="DDDDDD"/>
        </a:lt2>
        <a:accent1>
          <a:srgbClr val="3D7CBB"/>
        </a:accent1>
        <a:accent2>
          <a:srgbClr val="00152A"/>
        </a:accent2>
        <a:accent3>
          <a:srgbClr val="AAADB8"/>
        </a:accent3>
        <a:accent4>
          <a:srgbClr val="DADADA"/>
        </a:accent4>
        <a:accent5>
          <a:srgbClr val="AFBFDA"/>
        </a:accent5>
        <a:accent6>
          <a:srgbClr val="001225"/>
        </a:accent6>
        <a:hlink>
          <a:srgbClr val="33CCCC"/>
        </a:hlink>
        <a:folHlink>
          <a:srgbClr val="96B9DC"/>
        </a:folHlink>
      </a:clrScheme>
      <a:clrMap bg1="dk2" tx1="lt1" bg2="dk1" tx2="lt2" accent1="accent1" accent2="accent2" accent3="accent3" accent4="accent4" accent5="accent5" accent6="accent6" hlink="hlink" folHlink="folHlink"/>
    </a:extraClrScheme>
    <a:extraClrScheme>
      <a:clrScheme name="CS1 6">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B"/>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CS1 7">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8"/>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
      <a:clrScheme name="CS1 8">
        <a:dk1>
          <a:srgbClr val="000000"/>
        </a:dk1>
        <a:lt1>
          <a:srgbClr val="FFFFFF"/>
        </a:lt1>
        <a:dk2>
          <a:srgbClr val="000000"/>
        </a:dk2>
        <a:lt2>
          <a:srgbClr val="FFCC00"/>
        </a:lt2>
        <a:accent1>
          <a:srgbClr val="FF9900"/>
        </a:accent1>
        <a:accent2>
          <a:srgbClr val="D60093"/>
        </a:accent2>
        <a:accent3>
          <a:srgbClr val="AAAAAA"/>
        </a:accent3>
        <a:accent4>
          <a:srgbClr val="DADADA"/>
        </a:accent4>
        <a:accent5>
          <a:srgbClr val="FFCAAA"/>
        </a:accent5>
        <a:accent6>
          <a:srgbClr val="C20085"/>
        </a:accent6>
        <a:hlink>
          <a:srgbClr val="9966FF"/>
        </a:hlink>
        <a:folHlink>
          <a:srgbClr val="808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Designs\CS1.pot</Template>
  <TotalTime>5139</TotalTime>
  <Words>5634</Words>
  <Application>Microsoft Office PowerPoint</Application>
  <PresentationFormat>On-screen Show (4:3)</PresentationFormat>
  <Paragraphs>731</Paragraphs>
  <Slides>45</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Arial Narrow</vt:lpstr>
      <vt:lpstr>Monotype Sorts</vt:lpstr>
      <vt:lpstr>Symbol</vt:lpstr>
      <vt:lpstr>Times New Roman</vt:lpstr>
      <vt:lpstr>CS1</vt:lpstr>
      <vt:lpstr>Decrease-and-Conquer</vt:lpstr>
      <vt:lpstr>3 Types of Decrease and Conquer</vt:lpstr>
      <vt:lpstr>Examples</vt:lpstr>
      <vt:lpstr>Decrease and Conquer: Example</vt:lpstr>
      <vt:lpstr>Insertion Sort</vt:lpstr>
      <vt:lpstr>Pseudocode of Insertion Sort </vt:lpstr>
      <vt:lpstr>Analysis of Insertion Sort</vt:lpstr>
      <vt:lpstr>Dags</vt:lpstr>
      <vt:lpstr>Dags and Topological Sorting</vt:lpstr>
      <vt:lpstr>Topological Sorting Example</vt:lpstr>
      <vt:lpstr>DFS-based Algorithm</vt:lpstr>
      <vt:lpstr>DFS of a DAG – Example 2</vt:lpstr>
      <vt:lpstr>DFS of a DAG – Example 2</vt:lpstr>
      <vt:lpstr>Source Removal Algorithm</vt:lpstr>
      <vt:lpstr>Generating Permutations </vt:lpstr>
      <vt:lpstr>Generating Permutations </vt:lpstr>
      <vt:lpstr>Other permutation generating algorithms</vt:lpstr>
      <vt:lpstr>Generating Subsets</vt:lpstr>
      <vt:lpstr>Decrease-by-Constant-Factor Algorithms</vt:lpstr>
      <vt:lpstr>Binary Search</vt:lpstr>
      <vt:lpstr>Analysis of Binary Search</vt:lpstr>
      <vt:lpstr>Exponentiation by Squaring</vt:lpstr>
      <vt:lpstr>Russian Peasant Multiplication</vt:lpstr>
      <vt:lpstr>Example of Russian Peasant Multiplication</vt:lpstr>
      <vt:lpstr>Fake-Coin Puzzle (simpler version)</vt:lpstr>
      <vt:lpstr>Josephus Problem</vt:lpstr>
      <vt:lpstr>Josephus Problem</vt:lpstr>
      <vt:lpstr>Variable-Size-Decrease Algorithms</vt:lpstr>
      <vt:lpstr>Euclid’s Algorithm</vt:lpstr>
      <vt:lpstr>Selection Problem</vt:lpstr>
      <vt:lpstr>Digression: Post Office Location Problem</vt:lpstr>
      <vt:lpstr>Algorithms for the Selection Problem</vt:lpstr>
      <vt:lpstr>Lomuto’s Partition and Quick Select</vt:lpstr>
      <vt:lpstr>Two Partitioning Algorithms</vt:lpstr>
      <vt:lpstr>Lomuto’s Partitioning Algorithm</vt:lpstr>
      <vt:lpstr>Lomuto’s Partition and Quick Select</vt:lpstr>
      <vt:lpstr>Tracing Lomuto’s Partioning Algorithm</vt:lpstr>
      <vt:lpstr>Tracing Quickselect (Partition-based Algorithm)</vt:lpstr>
      <vt:lpstr>Efficiency of Quickselect</vt:lpstr>
      <vt:lpstr>Interpolation Search [SKIP]</vt:lpstr>
      <vt:lpstr>Analysis of Interpolation Search  [SKIP]</vt:lpstr>
      <vt:lpstr>Binary Search Tree Algorithms</vt:lpstr>
      <vt:lpstr>Searching in Binary Search Tree</vt:lpstr>
      <vt:lpstr>One-Pile Nim</vt:lpstr>
      <vt:lpstr>Partial Graph of One-Pile Nim with m = 4 </vt:lpstr>
    </vt:vector>
  </TitlesOfParts>
  <Company>Villanova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Decrease-and-Conquer</dc:title>
  <dc:creator>Anany Levitin</dc:creator>
  <cp:lastModifiedBy>Okie, Edward</cp:lastModifiedBy>
  <cp:revision>166</cp:revision>
  <dcterms:created xsi:type="dcterms:W3CDTF">1999-08-23T17:38:43Z</dcterms:created>
  <dcterms:modified xsi:type="dcterms:W3CDTF">2020-02-26T15:56:42Z</dcterms:modified>
</cp:coreProperties>
</file>